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7" r:id="rId2"/>
    <p:sldId id="268"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5FB36F-FCB2-4A1D-BFF2-5FDF0B28D182}" type="datetimeFigureOut">
              <a:rPr lang="en-US" smtClean="0"/>
              <a:t>3/26/2018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D637A7-9BEE-497B-BC29-2B907A3CAA3E}" type="slidenum">
              <a:rPr lang="en-US" smtClean="0"/>
              <a:t>‹#›</a:t>
            </a:fld>
            <a:endParaRPr lang="en-US"/>
          </a:p>
        </p:txBody>
      </p:sp>
    </p:spTree>
    <p:extLst>
      <p:ext uri="{BB962C8B-B14F-4D97-AF65-F5344CB8AC3E}">
        <p14:creationId xmlns:p14="http://schemas.microsoft.com/office/powerpoint/2010/main" val="23464622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following presentation will show you how to enter</a:t>
            </a:r>
            <a:r>
              <a:rPr lang="en-US" baseline="0" dirty="0" smtClean="0"/>
              <a:t> data into your monthly Domestic Violence Report. </a:t>
            </a:r>
            <a:endParaRPr lang="en-US" dirty="0"/>
          </a:p>
        </p:txBody>
      </p:sp>
      <p:sp>
        <p:nvSpPr>
          <p:cNvPr id="4" name="Slide Number Placeholder 3"/>
          <p:cNvSpPr>
            <a:spLocks noGrp="1"/>
          </p:cNvSpPr>
          <p:nvPr>
            <p:ph type="sldNum" sz="quarter" idx="10"/>
          </p:nvPr>
        </p:nvSpPr>
        <p:spPr/>
        <p:txBody>
          <a:bodyPr/>
          <a:lstStyle/>
          <a:p>
            <a:fld id="{6FD637A7-9BEE-497B-BC29-2B907A3CAA3E}" type="slidenum">
              <a:rPr lang="en-US" smtClean="0"/>
              <a:t>1</a:t>
            </a:fld>
            <a:endParaRPr lang="en-US"/>
          </a:p>
        </p:txBody>
      </p:sp>
    </p:spTree>
    <p:extLst>
      <p:ext uri="{BB962C8B-B14F-4D97-AF65-F5344CB8AC3E}">
        <p14:creationId xmlns:p14="http://schemas.microsoft.com/office/powerpoint/2010/main" val="13412825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Other Persons Involved Arrest Information is the last section of the Arrestee Information.</a:t>
            </a:r>
            <a:r>
              <a:rPr lang="en-US" baseline="0" dirty="0" smtClean="0"/>
              <a:t> This section has two parts </a:t>
            </a:r>
            <a:r>
              <a:rPr lang="en-US" dirty="0" smtClean="0"/>
              <a:t>Other Persons Involved Arrested and</a:t>
            </a:r>
            <a:r>
              <a:rPr lang="en-US" baseline="0" dirty="0" smtClean="0"/>
              <a:t> </a:t>
            </a:r>
            <a:r>
              <a:rPr lang="en-US" dirty="0" smtClean="0"/>
              <a:t>Other Persons Involved Not Arrested</a:t>
            </a:r>
          </a:p>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 Fill these sections</a:t>
            </a:r>
            <a:r>
              <a:rPr lang="en-US" baseline="0" dirty="0" smtClean="0"/>
              <a:t> appropriately if it applies. </a:t>
            </a:r>
            <a:endParaRPr lang="en-US" dirty="0" smtClean="0"/>
          </a:p>
        </p:txBody>
      </p:sp>
      <p:sp>
        <p:nvSpPr>
          <p:cNvPr id="4" name="Slide Number Placeholder 3"/>
          <p:cNvSpPr>
            <a:spLocks noGrp="1"/>
          </p:cNvSpPr>
          <p:nvPr>
            <p:ph type="sldNum" sz="quarter" idx="10"/>
          </p:nvPr>
        </p:nvSpPr>
        <p:spPr/>
        <p:txBody>
          <a:bodyPr/>
          <a:lstStyle/>
          <a:p>
            <a:fld id="{6FD637A7-9BEE-497B-BC29-2B907A3CAA3E}" type="slidenum">
              <a:rPr lang="en-US" smtClean="0"/>
              <a:t>10</a:t>
            </a:fld>
            <a:endParaRPr lang="en-US"/>
          </a:p>
        </p:txBody>
      </p:sp>
    </p:spTree>
    <p:extLst>
      <p:ext uri="{BB962C8B-B14F-4D97-AF65-F5344CB8AC3E}">
        <p14:creationId xmlns:p14="http://schemas.microsoft.com/office/powerpoint/2010/main" val="30850787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General Information.</a:t>
            </a:r>
            <a:r>
              <a:rPr lang="en-US" baseline="0" dirty="0" smtClean="0"/>
              <a:t> </a:t>
            </a:r>
            <a:r>
              <a:rPr lang="en-US" dirty="0" smtClean="0"/>
              <a:t>Report “Weapon Used” and “Additional Information Regarding Incident”</a:t>
            </a:r>
            <a:r>
              <a:rPr lang="en-US" baseline="0" dirty="0" smtClean="0"/>
              <a:t> if it applies to your monthly report</a:t>
            </a:r>
            <a:endParaRPr lang="en-US" dirty="0" smtClean="0"/>
          </a:p>
        </p:txBody>
      </p:sp>
      <p:sp>
        <p:nvSpPr>
          <p:cNvPr id="4" name="Slide Number Placeholder 3"/>
          <p:cNvSpPr>
            <a:spLocks noGrp="1"/>
          </p:cNvSpPr>
          <p:nvPr>
            <p:ph type="sldNum" sz="quarter" idx="10"/>
          </p:nvPr>
        </p:nvSpPr>
        <p:spPr/>
        <p:txBody>
          <a:bodyPr/>
          <a:lstStyle/>
          <a:p>
            <a:fld id="{6FD637A7-9BEE-497B-BC29-2B907A3CAA3E}" type="slidenum">
              <a:rPr lang="en-US" smtClean="0"/>
              <a:t>11</a:t>
            </a:fld>
            <a:endParaRPr lang="en-US"/>
          </a:p>
        </p:txBody>
      </p:sp>
    </p:spTree>
    <p:extLst>
      <p:ext uri="{BB962C8B-B14F-4D97-AF65-F5344CB8AC3E}">
        <p14:creationId xmlns:p14="http://schemas.microsoft.com/office/powerpoint/2010/main" val="19649426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Click File, Save As to save report.</a:t>
            </a:r>
            <a:r>
              <a:rPr lang="en-US" baseline="0" dirty="0" smtClean="0"/>
              <a:t> Once saved send your report and if you have any questions contact the UCR Program. </a:t>
            </a:r>
            <a:endParaRPr lang="en-US" dirty="0" smtClean="0"/>
          </a:p>
        </p:txBody>
      </p:sp>
      <p:sp>
        <p:nvSpPr>
          <p:cNvPr id="4" name="Slide Number Placeholder 3"/>
          <p:cNvSpPr>
            <a:spLocks noGrp="1"/>
          </p:cNvSpPr>
          <p:nvPr>
            <p:ph type="sldNum" sz="quarter" idx="10"/>
          </p:nvPr>
        </p:nvSpPr>
        <p:spPr/>
        <p:txBody>
          <a:bodyPr/>
          <a:lstStyle/>
          <a:p>
            <a:fld id="{6FD637A7-9BEE-497B-BC29-2B907A3CAA3E}" type="slidenum">
              <a:rPr lang="en-US" smtClean="0"/>
              <a:t>12</a:t>
            </a:fld>
            <a:endParaRPr lang="en-US"/>
          </a:p>
        </p:txBody>
      </p:sp>
    </p:spTree>
    <p:extLst>
      <p:ext uri="{BB962C8B-B14F-4D97-AF65-F5344CB8AC3E}">
        <p14:creationId xmlns:p14="http://schemas.microsoft.com/office/powerpoint/2010/main" val="619281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table of contents show us what we will discuss during this presentation. You can listen to the whole presentation or skip ahead</a:t>
            </a:r>
            <a:r>
              <a:rPr lang="en-US" baseline="0" dirty="0" smtClean="0"/>
              <a:t> to any of the sections listed.</a:t>
            </a:r>
            <a:endParaRPr lang="en-US" dirty="0"/>
          </a:p>
        </p:txBody>
      </p:sp>
      <p:sp>
        <p:nvSpPr>
          <p:cNvPr id="4" name="Slide Number Placeholder 3"/>
          <p:cNvSpPr>
            <a:spLocks noGrp="1"/>
          </p:cNvSpPr>
          <p:nvPr>
            <p:ph type="sldNum" sz="quarter" idx="10"/>
          </p:nvPr>
        </p:nvSpPr>
        <p:spPr/>
        <p:txBody>
          <a:bodyPr/>
          <a:lstStyle/>
          <a:p>
            <a:fld id="{6FD637A7-9BEE-497B-BC29-2B907A3CAA3E}" type="slidenum">
              <a:rPr lang="en-US" smtClean="0"/>
              <a:t>2</a:t>
            </a:fld>
            <a:endParaRPr lang="en-US"/>
          </a:p>
        </p:txBody>
      </p:sp>
    </p:spTree>
    <p:extLst>
      <p:ext uri="{BB962C8B-B14F-4D97-AF65-F5344CB8AC3E}">
        <p14:creationId xmlns:p14="http://schemas.microsoft.com/office/powerpoint/2010/main" val="3476393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get started open up the Domestic Violence Report and click</a:t>
            </a:r>
            <a:r>
              <a:rPr lang="en-US" baseline="0" dirty="0" smtClean="0"/>
              <a:t> on enable editing. Fill in the agency and month/year fields with your agency name and the month/year this report is for.</a:t>
            </a:r>
            <a:endParaRPr lang="en-US" dirty="0"/>
          </a:p>
        </p:txBody>
      </p:sp>
      <p:sp>
        <p:nvSpPr>
          <p:cNvPr id="4" name="Slide Number Placeholder 3"/>
          <p:cNvSpPr>
            <a:spLocks noGrp="1"/>
          </p:cNvSpPr>
          <p:nvPr>
            <p:ph type="sldNum" sz="quarter" idx="10"/>
          </p:nvPr>
        </p:nvSpPr>
        <p:spPr/>
        <p:txBody>
          <a:bodyPr/>
          <a:lstStyle/>
          <a:p>
            <a:fld id="{6FD637A7-9BEE-497B-BC29-2B907A3CAA3E}" type="slidenum">
              <a:rPr lang="en-US" smtClean="0"/>
              <a:t>3</a:t>
            </a:fld>
            <a:endParaRPr lang="en-US"/>
          </a:p>
        </p:txBody>
      </p:sp>
    </p:spTree>
    <p:extLst>
      <p:ext uri="{BB962C8B-B14F-4D97-AF65-F5344CB8AC3E}">
        <p14:creationId xmlns:p14="http://schemas.microsoft.com/office/powerpoint/2010/main" val="3118224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Report all incidents that your agency</a:t>
            </a:r>
            <a:r>
              <a:rPr lang="en-US" baseline="0" dirty="0" smtClean="0"/>
              <a:t> is aware of. Report the day of the month and time of day for all incidents that occurred during the month. Totals for each should be equal.</a:t>
            </a:r>
            <a:endParaRPr lang="en-US" dirty="0"/>
          </a:p>
        </p:txBody>
      </p:sp>
      <p:sp>
        <p:nvSpPr>
          <p:cNvPr id="4" name="Slide Number Placeholder 3"/>
          <p:cNvSpPr>
            <a:spLocks noGrp="1"/>
          </p:cNvSpPr>
          <p:nvPr>
            <p:ph type="sldNum" sz="quarter" idx="10"/>
          </p:nvPr>
        </p:nvSpPr>
        <p:spPr/>
        <p:txBody>
          <a:bodyPr/>
          <a:lstStyle/>
          <a:p>
            <a:fld id="{6FD637A7-9BEE-497B-BC29-2B907A3CAA3E}" type="slidenum">
              <a:rPr lang="en-US" smtClean="0"/>
              <a:t>4</a:t>
            </a:fld>
            <a:endParaRPr lang="en-US"/>
          </a:p>
        </p:txBody>
      </p:sp>
    </p:spTree>
    <p:extLst>
      <p:ext uri="{BB962C8B-B14F-4D97-AF65-F5344CB8AC3E}">
        <p14:creationId xmlns:p14="http://schemas.microsoft.com/office/powerpoint/2010/main" val="6198848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offenders enter their age and race into the appropriate fields. Information is needed for both male and female offenders.</a:t>
            </a:r>
            <a:endParaRPr lang="en-US" dirty="0"/>
          </a:p>
        </p:txBody>
      </p:sp>
      <p:sp>
        <p:nvSpPr>
          <p:cNvPr id="4" name="Slide Number Placeholder 3"/>
          <p:cNvSpPr>
            <a:spLocks noGrp="1"/>
          </p:cNvSpPr>
          <p:nvPr>
            <p:ph type="sldNum" sz="quarter" idx="10"/>
          </p:nvPr>
        </p:nvSpPr>
        <p:spPr/>
        <p:txBody>
          <a:bodyPr/>
          <a:lstStyle/>
          <a:p>
            <a:fld id="{6FD637A7-9BEE-497B-BC29-2B907A3CAA3E}" type="slidenum">
              <a:rPr lang="en-US" smtClean="0"/>
              <a:t>5</a:t>
            </a:fld>
            <a:endParaRPr lang="en-US"/>
          </a:p>
        </p:txBody>
      </p:sp>
    </p:spTree>
    <p:extLst>
      <p:ext uri="{BB962C8B-B14F-4D97-AF65-F5344CB8AC3E}">
        <p14:creationId xmlns:p14="http://schemas.microsoft.com/office/powerpoint/2010/main" val="29488148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Similar to offender information victim information is needed.</a:t>
            </a:r>
            <a:r>
              <a:rPr lang="en-US" baseline="0" dirty="0" smtClean="0"/>
              <a:t> Input age and race into appropriate fields. </a:t>
            </a:r>
            <a:endParaRPr lang="en-US" dirty="0"/>
          </a:p>
        </p:txBody>
      </p:sp>
      <p:sp>
        <p:nvSpPr>
          <p:cNvPr id="4" name="Slide Number Placeholder 3"/>
          <p:cNvSpPr>
            <a:spLocks noGrp="1"/>
          </p:cNvSpPr>
          <p:nvPr>
            <p:ph type="sldNum" sz="quarter" idx="10"/>
          </p:nvPr>
        </p:nvSpPr>
        <p:spPr/>
        <p:txBody>
          <a:bodyPr/>
          <a:lstStyle/>
          <a:p>
            <a:fld id="{6FD637A7-9BEE-497B-BC29-2B907A3CAA3E}" type="slidenum">
              <a:rPr lang="en-US" smtClean="0"/>
              <a:t>6</a:t>
            </a:fld>
            <a:endParaRPr lang="en-US"/>
          </a:p>
        </p:txBody>
      </p:sp>
    </p:spTree>
    <p:extLst>
      <p:ext uri="{BB962C8B-B14F-4D97-AF65-F5344CB8AC3E}">
        <p14:creationId xmlns:p14="http://schemas.microsoft.com/office/powerpoint/2010/main" val="27421670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Select the victim</a:t>
            </a:r>
            <a:r>
              <a:rPr lang="en-US" baseline="0" dirty="0" smtClean="0"/>
              <a:t> relationship to offender. Pictured is all the ways the victim can have a relationship to an offender. The total number of victims should match the total amount of relationships reported. </a:t>
            </a:r>
            <a:endParaRPr lang="en-US" dirty="0"/>
          </a:p>
        </p:txBody>
      </p:sp>
      <p:sp>
        <p:nvSpPr>
          <p:cNvPr id="4" name="Slide Number Placeholder 3"/>
          <p:cNvSpPr>
            <a:spLocks noGrp="1"/>
          </p:cNvSpPr>
          <p:nvPr>
            <p:ph type="sldNum" sz="quarter" idx="10"/>
          </p:nvPr>
        </p:nvSpPr>
        <p:spPr/>
        <p:txBody>
          <a:bodyPr/>
          <a:lstStyle/>
          <a:p>
            <a:fld id="{6FD637A7-9BEE-497B-BC29-2B907A3CAA3E}" type="slidenum">
              <a:rPr lang="en-US" smtClean="0"/>
              <a:t>7</a:t>
            </a:fld>
            <a:endParaRPr lang="en-US"/>
          </a:p>
        </p:txBody>
      </p:sp>
    </p:spTree>
    <p:extLst>
      <p:ext uri="{BB962C8B-B14F-4D97-AF65-F5344CB8AC3E}">
        <p14:creationId xmlns:p14="http://schemas.microsoft.com/office/powerpoint/2010/main" val="4214547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Arrestee Information.</a:t>
            </a:r>
            <a:r>
              <a:rPr lang="en-US" baseline="0" dirty="0" smtClean="0"/>
              <a:t> First we will start with “Primary Aggressors Arrest Information” As you can see the offender was either arrested or not arrested. The totals should equal the amount of offenders that were reported earlier on in the report. Also, </a:t>
            </a:r>
            <a:r>
              <a:rPr lang="en-US" dirty="0" smtClean="0"/>
              <a:t>“Primary Aggressors Arrest” total should equal “Number of Incidents Reported”</a:t>
            </a:r>
          </a:p>
          <a:p>
            <a:endParaRPr lang="en-US" dirty="0"/>
          </a:p>
        </p:txBody>
      </p:sp>
      <p:sp>
        <p:nvSpPr>
          <p:cNvPr id="4" name="Slide Number Placeholder 3"/>
          <p:cNvSpPr>
            <a:spLocks noGrp="1"/>
          </p:cNvSpPr>
          <p:nvPr>
            <p:ph type="sldNum" sz="quarter" idx="10"/>
          </p:nvPr>
        </p:nvSpPr>
        <p:spPr/>
        <p:txBody>
          <a:bodyPr/>
          <a:lstStyle/>
          <a:p>
            <a:fld id="{6FD637A7-9BEE-497B-BC29-2B907A3CAA3E}" type="slidenum">
              <a:rPr lang="en-US" smtClean="0"/>
              <a:t>8</a:t>
            </a:fld>
            <a:endParaRPr lang="en-US"/>
          </a:p>
        </p:txBody>
      </p:sp>
    </p:spTree>
    <p:extLst>
      <p:ext uri="{BB962C8B-B14F-4D97-AF65-F5344CB8AC3E}">
        <p14:creationId xmlns:p14="http://schemas.microsoft.com/office/powerpoint/2010/main" val="33734584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Second, </a:t>
            </a:r>
            <a:r>
              <a:rPr lang="en-US" sz="1200" dirty="0" smtClean="0"/>
              <a:t>“Mitigating Circumstances for Primary Aggressor Not Arrested.” For those that were not arrested. Report Reason why aggressor was not arrested.</a:t>
            </a:r>
            <a:r>
              <a:rPr lang="en-US" sz="1200" baseline="0" dirty="0" smtClean="0"/>
              <a:t> 6 reasons. </a:t>
            </a:r>
            <a:r>
              <a:rPr lang="en-US" sz="2000" dirty="0" smtClean="0"/>
              <a:t>“Mitigating Circumstances” total should equal total number of “Primary Aggressors Not Arrested”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6FD637A7-9BEE-497B-BC29-2B907A3CAA3E}" type="slidenum">
              <a:rPr lang="en-US" smtClean="0"/>
              <a:t>9</a:t>
            </a:fld>
            <a:endParaRPr lang="en-US"/>
          </a:p>
        </p:txBody>
      </p:sp>
    </p:spTree>
    <p:extLst>
      <p:ext uri="{BB962C8B-B14F-4D97-AF65-F5344CB8AC3E}">
        <p14:creationId xmlns:p14="http://schemas.microsoft.com/office/powerpoint/2010/main" val="3270631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2E14E01-C862-468A-AD5E-7836F182864B}" type="datetimeFigureOut">
              <a:rPr lang="en-US" smtClean="0">
                <a:solidFill>
                  <a:prstClr val="black">
                    <a:tint val="75000"/>
                  </a:prstClr>
                </a:solidFill>
              </a:rPr>
              <a:pPr/>
              <a:t>3/26/2018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FEC1963-B14B-4DA4-852E-1B2833A244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0413197"/>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E14E01-C862-468A-AD5E-7836F182864B}" type="datetimeFigureOut">
              <a:rPr lang="en-US" smtClean="0">
                <a:solidFill>
                  <a:prstClr val="black">
                    <a:tint val="75000"/>
                  </a:prstClr>
                </a:solidFill>
              </a:rPr>
              <a:pPr/>
              <a:t>3/26/2018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FEC1963-B14B-4DA4-852E-1B2833A244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9194955"/>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E14E01-C862-468A-AD5E-7836F182864B}" type="datetimeFigureOut">
              <a:rPr lang="en-US" smtClean="0">
                <a:solidFill>
                  <a:prstClr val="black">
                    <a:tint val="75000"/>
                  </a:prstClr>
                </a:solidFill>
              </a:rPr>
              <a:pPr/>
              <a:t>3/26/2018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FEC1963-B14B-4DA4-852E-1B2833A244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2112669"/>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599" cy="1143000"/>
          </a:xfrm>
          <a:solidFill>
            <a:schemeClr val="bg2">
              <a:lumMod val="75000"/>
            </a:schemeClr>
          </a:solidFill>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0"/>
            <a:ext cx="8229600" cy="43735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2E14E01-C862-468A-AD5E-7836F182864B}" type="datetimeFigureOut">
              <a:rPr lang="en-US" smtClean="0">
                <a:solidFill>
                  <a:prstClr val="white">
                    <a:tint val="75000"/>
                  </a:prstClr>
                </a:solidFill>
              </a:rPr>
              <a:pPr/>
              <a:t>3/26/2018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DFEC1963-B14B-4DA4-852E-1B2833A2442A}" type="slidenum">
              <a:rPr lang="en-US" smtClean="0">
                <a:solidFill>
                  <a:prstClr val="white">
                    <a:tint val="75000"/>
                  </a:prstClr>
                </a:solidFill>
              </a:rPr>
              <a:pPr/>
              <a:t>‹#›</a:t>
            </a:fld>
            <a:endParaRPr lang="en-US">
              <a:solidFill>
                <a:prstClr val="white">
                  <a:tint val="75000"/>
                </a:prstClr>
              </a:soli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72685" y="5181600"/>
            <a:ext cx="1655180" cy="1655180"/>
          </a:xfrm>
          <a:prstGeom prst="rect">
            <a:avLst/>
          </a:prstGeom>
        </p:spPr>
      </p:pic>
      <p:grpSp>
        <p:nvGrpSpPr>
          <p:cNvPr id="10" name="Group 9"/>
          <p:cNvGrpSpPr/>
          <p:nvPr userDrawn="1"/>
        </p:nvGrpSpPr>
        <p:grpSpPr>
          <a:xfrm>
            <a:off x="7010400" y="1444823"/>
            <a:ext cx="1676400" cy="307777"/>
            <a:chOff x="457200" y="5904011"/>
            <a:chExt cx="1676400" cy="307777"/>
          </a:xfrm>
          <a:noFill/>
        </p:grpSpPr>
        <p:sp>
          <p:nvSpPr>
            <p:cNvPr id="7" name="Rectangle 6"/>
            <p:cNvSpPr/>
            <p:nvPr userDrawn="1"/>
          </p:nvSpPr>
          <p:spPr>
            <a:xfrm>
              <a:off x="457200" y="5943600"/>
              <a:ext cx="1676400" cy="2286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TextBox 8"/>
            <p:cNvSpPr txBox="1"/>
            <p:nvPr userDrawn="1"/>
          </p:nvSpPr>
          <p:spPr>
            <a:xfrm>
              <a:off x="609600" y="5904011"/>
              <a:ext cx="1524000" cy="307777"/>
            </a:xfrm>
            <a:prstGeom prst="rect">
              <a:avLst/>
            </a:prstGeom>
            <a:grpFill/>
          </p:spPr>
          <p:txBody>
            <a:bodyPr wrap="square" rtlCol="0">
              <a:spAutoFit/>
            </a:bodyPr>
            <a:lstStyle/>
            <a:p>
              <a:r>
                <a:rPr lang="en-US" sz="1400" dirty="0">
                  <a:solidFill>
                    <a:prstClr val="white"/>
                  </a:solidFill>
                  <a:hlinkClick r:id="rId3" action="ppaction://hlinksldjump"/>
                </a:rPr>
                <a:t>Table of Contents</a:t>
              </a:r>
              <a:endParaRPr lang="en-US" sz="1400" dirty="0">
                <a:solidFill>
                  <a:prstClr val="white"/>
                </a:solidFill>
              </a:endParaRPr>
            </a:p>
          </p:txBody>
        </p:sp>
      </p:grpSp>
    </p:spTree>
    <p:extLst>
      <p:ext uri="{BB962C8B-B14F-4D97-AF65-F5344CB8AC3E}">
        <p14:creationId xmlns:p14="http://schemas.microsoft.com/office/powerpoint/2010/main" val="283410697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E14E01-C862-468A-AD5E-7836F182864B}" type="datetimeFigureOut">
              <a:rPr lang="en-US" smtClean="0">
                <a:solidFill>
                  <a:prstClr val="black">
                    <a:tint val="75000"/>
                  </a:prstClr>
                </a:solidFill>
              </a:rPr>
              <a:pPr/>
              <a:t>3/26/2018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FEC1963-B14B-4DA4-852E-1B2833A244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5672086"/>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2E14E01-C862-468A-AD5E-7836F182864B}" type="datetimeFigureOut">
              <a:rPr lang="en-US" smtClean="0">
                <a:solidFill>
                  <a:prstClr val="black">
                    <a:tint val="75000"/>
                  </a:prstClr>
                </a:solidFill>
              </a:rPr>
              <a:pPr/>
              <a:t>3/26/2018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FEC1963-B14B-4DA4-852E-1B2833A244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5474897"/>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2E14E01-C862-468A-AD5E-7836F182864B}" type="datetimeFigureOut">
              <a:rPr lang="en-US" smtClean="0">
                <a:solidFill>
                  <a:prstClr val="black">
                    <a:tint val="75000"/>
                  </a:prstClr>
                </a:solidFill>
              </a:rPr>
              <a:pPr/>
              <a:t>3/26/2018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FEC1963-B14B-4DA4-852E-1B2833A244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6912936"/>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2E14E01-C862-468A-AD5E-7836F182864B}" type="datetimeFigureOut">
              <a:rPr lang="en-US" smtClean="0">
                <a:solidFill>
                  <a:prstClr val="black">
                    <a:tint val="75000"/>
                  </a:prstClr>
                </a:solidFill>
              </a:rPr>
              <a:pPr/>
              <a:t>3/26/2018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FEC1963-B14B-4DA4-852E-1B2833A244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8369606"/>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E14E01-C862-468A-AD5E-7836F182864B}" type="datetimeFigureOut">
              <a:rPr lang="en-US" smtClean="0">
                <a:solidFill>
                  <a:prstClr val="black">
                    <a:tint val="75000"/>
                  </a:prstClr>
                </a:solidFill>
              </a:rPr>
              <a:pPr/>
              <a:t>3/26/2018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FEC1963-B14B-4DA4-852E-1B2833A244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7659635"/>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E14E01-C862-468A-AD5E-7836F182864B}" type="datetimeFigureOut">
              <a:rPr lang="en-US" smtClean="0">
                <a:solidFill>
                  <a:prstClr val="black">
                    <a:tint val="75000"/>
                  </a:prstClr>
                </a:solidFill>
              </a:rPr>
              <a:pPr/>
              <a:t>3/26/2018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FEC1963-B14B-4DA4-852E-1B2833A244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3730975"/>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E14E01-C862-468A-AD5E-7836F182864B}" type="datetimeFigureOut">
              <a:rPr lang="en-US" smtClean="0">
                <a:solidFill>
                  <a:prstClr val="black">
                    <a:tint val="75000"/>
                  </a:prstClr>
                </a:solidFill>
              </a:rPr>
              <a:pPr/>
              <a:t>3/26/2018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FEC1963-B14B-4DA4-852E-1B2833A244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9315798"/>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E14E01-C862-468A-AD5E-7836F182864B}" type="datetimeFigureOut">
              <a:rPr lang="en-US" smtClean="0">
                <a:solidFill>
                  <a:prstClr val="black">
                    <a:tint val="75000"/>
                  </a:prstClr>
                </a:solidFill>
              </a:rPr>
              <a:pPr/>
              <a:t>3/26/2018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EC1963-B14B-4DA4-852E-1B2833A244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27876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wav"/><Relationship Id="rId2" Type="http://schemas.microsoft.com/office/2007/relationships/media" Target="../media/media1.wav"/><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notesSlide" Target="../notesSlides/notesSlide1.xml"/><Relationship Id="rId4"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audio" Target="../media/media10.wav"/><Relationship Id="rId7" Type="http://schemas.openxmlformats.org/officeDocument/2006/relationships/image" Target="../media/image2.png"/><Relationship Id="rId2" Type="http://schemas.microsoft.com/office/2007/relationships/media" Target="../media/media10.wav"/><Relationship Id="rId1" Type="http://schemas.openxmlformats.org/officeDocument/2006/relationships/tags" Target="../tags/tag10.xml"/><Relationship Id="rId6" Type="http://schemas.openxmlformats.org/officeDocument/2006/relationships/image" Target="../media/image13.tmp"/><Relationship Id="rId5" Type="http://schemas.openxmlformats.org/officeDocument/2006/relationships/notesSlide" Target="../notesSlides/notesSlide10.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audio" Target="../media/media11.wav"/><Relationship Id="rId7" Type="http://schemas.openxmlformats.org/officeDocument/2006/relationships/image" Target="../media/image15.tmp"/><Relationship Id="rId2" Type="http://schemas.microsoft.com/office/2007/relationships/media" Target="../media/media11.wav"/><Relationship Id="rId1" Type="http://schemas.openxmlformats.org/officeDocument/2006/relationships/tags" Target="../tags/tag11.xml"/><Relationship Id="rId6" Type="http://schemas.openxmlformats.org/officeDocument/2006/relationships/image" Target="../media/image14.tmp"/><Relationship Id="rId5" Type="http://schemas.openxmlformats.org/officeDocument/2006/relationships/notesSlide" Target="../notesSlides/notesSlide11.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audio" Target="../media/media12.wav"/><Relationship Id="rId7" Type="http://schemas.openxmlformats.org/officeDocument/2006/relationships/image" Target="../media/image2.png"/><Relationship Id="rId2" Type="http://schemas.microsoft.com/office/2007/relationships/media" Target="../media/media12.wav"/><Relationship Id="rId1" Type="http://schemas.openxmlformats.org/officeDocument/2006/relationships/tags" Target="../tags/tag12.xml"/><Relationship Id="rId6" Type="http://schemas.openxmlformats.org/officeDocument/2006/relationships/hyperlink" Target="mailto:ucr@dps.state.nv.us" TargetMode="External"/><Relationship Id="rId5" Type="http://schemas.openxmlformats.org/officeDocument/2006/relationships/notesSlide" Target="../notesSlides/notesSlide12.xml"/><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10.xml"/><Relationship Id="rId3" Type="http://schemas.openxmlformats.org/officeDocument/2006/relationships/audio" Target="../media/media2.wav"/><Relationship Id="rId7" Type="http://schemas.openxmlformats.org/officeDocument/2006/relationships/slide" Target="slide4.xml"/><Relationship Id="rId12" Type="http://schemas.openxmlformats.org/officeDocument/2006/relationships/slide" Target="slide9.xml"/><Relationship Id="rId2" Type="http://schemas.microsoft.com/office/2007/relationships/media" Target="../media/media2.wav"/><Relationship Id="rId16" Type="http://schemas.openxmlformats.org/officeDocument/2006/relationships/image" Target="../media/image2.png"/><Relationship Id="rId1" Type="http://schemas.openxmlformats.org/officeDocument/2006/relationships/tags" Target="../tags/tag2.xml"/><Relationship Id="rId6" Type="http://schemas.openxmlformats.org/officeDocument/2006/relationships/slide" Target="slide3.xml"/><Relationship Id="rId11" Type="http://schemas.openxmlformats.org/officeDocument/2006/relationships/slide" Target="slide8.xml"/><Relationship Id="rId5" Type="http://schemas.openxmlformats.org/officeDocument/2006/relationships/notesSlide" Target="../notesSlides/notesSlide2.xml"/><Relationship Id="rId15" Type="http://schemas.openxmlformats.org/officeDocument/2006/relationships/slide" Target="slide12.xml"/><Relationship Id="rId10" Type="http://schemas.openxmlformats.org/officeDocument/2006/relationships/slide" Target="slide7.xml"/><Relationship Id="rId4" Type="http://schemas.openxmlformats.org/officeDocument/2006/relationships/slideLayout" Target="../slideLayouts/slideLayout2.xml"/><Relationship Id="rId9" Type="http://schemas.openxmlformats.org/officeDocument/2006/relationships/slide" Target="slide6.xml"/><Relationship Id="rId14" Type="http://schemas.openxmlformats.org/officeDocument/2006/relationships/slide" Target="slide11.xml"/></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audio" Target="../media/media3.wav"/><Relationship Id="rId7" Type="http://schemas.openxmlformats.org/officeDocument/2006/relationships/image" Target="../media/image4.png"/><Relationship Id="rId2" Type="http://schemas.microsoft.com/office/2007/relationships/media" Target="../media/media3.wav"/><Relationship Id="rId1" Type="http://schemas.openxmlformats.org/officeDocument/2006/relationships/tags" Target="../tags/tag3.xml"/><Relationship Id="rId6" Type="http://schemas.openxmlformats.org/officeDocument/2006/relationships/image" Target="../media/image3.tmp"/><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media/media4.wav"/><Relationship Id="rId7" Type="http://schemas.openxmlformats.org/officeDocument/2006/relationships/image" Target="../media/image2.png"/><Relationship Id="rId2" Type="http://schemas.microsoft.com/office/2007/relationships/media" Target="../media/media4.wav"/><Relationship Id="rId1" Type="http://schemas.openxmlformats.org/officeDocument/2006/relationships/tags" Target="../tags/tag4.xml"/><Relationship Id="rId6" Type="http://schemas.openxmlformats.org/officeDocument/2006/relationships/image" Target="../media/image5.png"/><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audio" Target="../media/media5.wav"/><Relationship Id="rId7" Type="http://schemas.openxmlformats.org/officeDocument/2006/relationships/image" Target="../media/image2.png"/><Relationship Id="rId2" Type="http://schemas.microsoft.com/office/2007/relationships/media" Target="../media/media5.wav"/><Relationship Id="rId1" Type="http://schemas.openxmlformats.org/officeDocument/2006/relationships/tags" Target="../tags/tag5.xml"/><Relationship Id="rId6" Type="http://schemas.openxmlformats.org/officeDocument/2006/relationships/image" Target="../media/image6.png"/><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audio" Target="../media/media6.wav"/><Relationship Id="rId7" Type="http://schemas.openxmlformats.org/officeDocument/2006/relationships/image" Target="../media/image2.png"/><Relationship Id="rId2" Type="http://schemas.microsoft.com/office/2007/relationships/media" Target="../media/media6.wav"/><Relationship Id="rId1" Type="http://schemas.openxmlformats.org/officeDocument/2006/relationships/tags" Target="../tags/tag6.xml"/><Relationship Id="rId6" Type="http://schemas.openxmlformats.org/officeDocument/2006/relationships/image" Target="../media/image7.tmp"/><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audio" Target="../media/media7.wav"/><Relationship Id="rId7" Type="http://schemas.openxmlformats.org/officeDocument/2006/relationships/image" Target="../media/image2.png"/><Relationship Id="rId2" Type="http://schemas.microsoft.com/office/2007/relationships/media" Target="../media/media7.wav"/><Relationship Id="rId1" Type="http://schemas.openxmlformats.org/officeDocument/2006/relationships/tags" Target="../tags/tag7.xml"/><Relationship Id="rId6" Type="http://schemas.openxmlformats.org/officeDocument/2006/relationships/image" Target="../media/image8.tmp"/><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1.tmp"/><Relationship Id="rId3" Type="http://schemas.openxmlformats.org/officeDocument/2006/relationships/audio" Target="../media/media8.wav"/><Relationship Id="rId7" Type="http://schemas.openxmlformats.org/officeDocument/2006/relationships/image" Target="../media/image10.tmp"/><Relationship Id="rId2" Type="http://schemas.microsoft.com/office/2007/relationships/media" Target="../media/media8.wav"/><Relationship Id="rId1" Type="http://schemas.openxmlformats.org/officeDocument/2006/relationships/tags" Target="../tags/tag8.xml"/><Relationship Id="rId6" Type="http://schemas.openxmlformats.org/officeDocument/2006/relationships/image" Target="../media/image9.tmp"/><Relationship Id="rId5" Type="http://schemas.openxmlformats.org/officeDocument/2006/relationships/notesSlide" Target="../notesSlides/notesSlide8.xml"/><Relationship Id="rId4" Type="http://schemas.openxmlformats.org/officeDocument/2006/relationships/slideLayout" Target="../slideLayouts/slideLayout2.xml"/><Relationship Id="rId9"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audio" Target="../media/media9.wav"/><Relationship Id="rId7" Type="http://schemas.openxmlformats.org/officeDocument/2006/relationships/image" Target="../media/image2.png"/><Relationship Id="rId2" Type="http://schemas.microsoft.com/office/2007/relationships/media" Target="../media/media9.wav"/><Relationship Id="rId1" Type="http://schemas.openxmlformats.org/officeDocument/2006/relationships/tags" Target="../tags/tag9.xml"/><Relationship Id="rId6" Type="http://schemas.openxmlformats.org/officeDocument/2006/relationships/image" Target="../media/image12.tmp"/><Relationship Id="rId5" Type="http://schemas.openxmlformats.org/officeDocument/2006/relationships/notesSlide" Target="../notesSlides/notesSlide9.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Domestic Violence Incident Report</a:t>
            </a:r>
            <a:endParaRPr lang="en-US" dirty="0"/>
          </a:p>
        </p:txBody>
      </p:sp>
      <p:sp>
        <p:nvSpPr>
          <p:cNvPr id="3" name="Content Placeholder 2"/>
          <p:cNvSpPr>
            <a:spLocks noGrp="1"/>
          </p:cNvSpPr>
          <p:nvPr>
            <p:ph idx="1"/>
          </p:nvPr>
        </p:nvSpPr>
        <p:spPr/>
        <p:txBody>
          <a:bodyPr/>
          <a:lstStyle/>
          <a:p>
            <a:pPr marL="0" indent="0">
              <a:buNone/>
            </a:pPr>
            <a:r>
              <a:rPr lang="en-US" sz="1800" dirty="0" smtClean="0"/>
              <a:t>State of Nevada</a:t>
            </a:r>
          </a:p>
          <a:p>
            <a:pPr marL="0" indent="0">
              <a:buNone/>
            </a:pPr>
            <a:r>
              <a:rPr lang="en-US" sz="4400" dirty="0" smtClean="0"/>
              <a:t>DV Report</a:t>
            </a:r>
          </a:p>
          <a:p>
            <a:pPr marL="0" indent="0">
              <a:buNone/>
            </a:pPr>
            <a:r>
              <a:rPr lang="en-US" sz="2000" dirty="0" smtClean="0"/>
              <a:t>How to Enter Data into the Monthly Domestic Violence Report</a:t>
            </a:r>
            <a:endParaRPr lang="en-US" sz="2000" dirty="0"/>
          </a:p>
        </p:txBody>
      </p:sp>
      <p:pic>
        <p:nvPicPr>
          <p:cNvPr id="6" name="Audio 5">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119071986"/>
      </p:ext>
    </p:extLst>
  </p:cSld>
  <p:clrMapOvr>
    <a:masterClrMapping/>
  </p:clrMapOvr>
  <mc:AlternateContent xmlns:mc="http://schemas.openxmlformats.org/markup-compatibility/2006" xmlns:p14="http://schemas.microsoft.com/office/powerpoint/2010/main">
    <mc:Choice Requires="p14">
      <p:transition spd="slow" p14:dur="2500" advTm="8782">
        <p:checker/>
      </p:transition>
    </mc:Choice>
    <mc:Fallback xmlns="">
      <p:transition spd="slow" advTm="8782">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1000"/>
                                        <p:tgtEl>
                                          <p:spTgt spid="3">
                                            <p:txEl>
                                              <p:pRg st="1" end="1"/>
                                            </p:txEl>
                                          </p:spTgt>
                                        </p:tgtEl>
                                      </p:cBhvr>
                                    </p:animEffect>
                                    <p:anim calcmode="lin" valueType="num">
                                      <p:cBhvr>
                                        <p:cTn id="1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4" fill="hold" display="0">
                  <p:stCondLst>
                    <p:cond delay="indefinite"/>
                  </p:stCondLst>
                  <p:endCondLst>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Other Persons Involved Arrest Information</a:t>
            </a:r>
            <a:endParaRPr lang="en-US" dirty="0"/>
          </a:p>
        </p:txBody>
      </p:sp>
      <p:sp>
        <p:nvSpPr>
          <p:cNvPr id="3" name="Content Placeholder 2"/>
          <p:cNvSpPr>
            <a:spLocks noGrp="1"/>
          </p:cNvSpPr>
          <p:nvPr>
            <p:ph idx="1"/>
          </p:nvPr>
        </p:nvSpPr>
        <p:spPr/>
        <p:txBody>
          <a:bodyPr/>
          <a:lstStyle/>
          <a:p>
            <a:r>
              <a:rPr lang="en-US" dirty="0" smtClean="0"/>
              <a:t>The last part of the Arrestee Information you will see is “Other Persons Involved Arrest </a:t>
            </a:r>
            <a:r>
              <a:rPr lang="en-US" dirty="0" smtClean="0"/>
              <a:t>Information” which has two parts:</a:t>
            </a:r>
            <a:endParaRPr lang="en-US" dirty="0" smtClean="0"/>
          </a:p>
          <a:p>
            <a:pPr lvl="2"/>
            <a:r>
              <a:rPr lang="en-US" dirty="0" smtClean="0"/>
              <a:t>Other </a:t>
            </a:r>
            <a:r>
              <a:rPr lang="en-US" dirty="0" smtClean="0"/>
              <a:t>Persons Involved Arrested </a:t>
            </a:r>
          </a:p>
          <a:p>
            <a:pPr lvl="3"/>
            <a:r>
              <a:rPr lang="en-US" dirty="0" smtClean="0"/>
              <a:t>Male &amp; Female</a:t>
            </a:r>
          </a:p>
          <a:p>
            <a:pPr lvl="2"/>
            <a:r>
              <a:rPr lang="en-US" dirty="0" smtClean="0"/>
              <a:t>Other Persons Involved Not Arrested</a:t>
            </a:r>
          </a:p>
          <a:p>
            <a:pPr lvl="3"/>
            <a:r>
              <a:rPr lang="en-US" dirty="0" smtClean="0"/>
              <a:t>Male &amp; Female</a:t>
            </a:r>
            <a:endParaRPr lang="en-US" dirty="0"/>
          </a:p>
        </p:txBody>
      </p:sp>
      <p:pic>
        <p:nvPicPr>
          <p:cNvPr id="5" name="Picture 4"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47800" y="5410200"/>
            <a:ext cx="5315692" cy="666843"/>
          </a:xfrm>
          <a:prstGeom prst="rect">
            <a:avLst/>
          </a:prstGeom>
        </p:spPr>
      </p:pic>
      <p:pic>
        <p:nvPicPr>
          <p:cNvPr id="4" name="Audio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11046503"/>
      </p:ext>
    </p:extLst>
  </p:cSld>
  <p:clrMapOvr>
    <a:masterClrMapping/>
  </p:clrMapOvr>
  <mc:AlternateContent xmlns:mc="http://schemas.openxmlformats.org/markup-compatibility/2006" xmlns:p14="http://schemas.microsoft.com/office/powerpoint/2010/main">
    <mc:Choice Requires="p14">
      <p:transition spd="slow" p14:dur="2500" advTm="24937">
        <p:checker/>
      </p:transition>
    </mc:Choice>
    <mc:Fallback xmlns="">
      <p:transition spd="slow" advTm="24937">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1000"/>
                                        <p:tgtEl>
                                          <p:spTgt spid="3">
                                            <p:txEl>
                                              <p:pRg st="1" end="1"/>
                                            </p:txEl>
                                          </p:spTgt>
                                        </p:tgtEl>
                                      </p:cBhvr>
                                    </p:animEffect>
                                    <p:anim calcmode="lin" valueType="num">
                                      <p:cBhvr>
                                        <p:cTn id="1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1000"/>
                                        <p:tgtEl>
                                          <p:spTgt spid="5"/>
                                        </p:tgtEl>
                                      </p:cBhvr>
                                    </p:animEffect>
                                    <p:anim calcmode="lin" valueType="num">
                                      <p:cBhvr>
                                        <p:cTn id="39" dur="1000" fill="hold"/>
                                        <p:tgtEl>
                                          <p:spTgt spid="5"/>
                                        </p:tgtEl>
                                        <p:attrNameLst>
                                          <p:attrName>ppt_x</p:attrName>
                                        </p:attrNameLst>
                                      </p:cBhvr>
                                      <p:tavLst>
                                        <p:tav tm="0">
                                          <p:val>
                                            <p:strVal val="#ppt_x"/>
                                          </p:val>
                                        </p:tav>
                                        <p:tav tm="100000">
                                          <p:val>
                                            <p:strVal val="#ppt_x"/>
                                          </p:val>
                                        </p:tav>
                                      </p:tavLst>
                                    </p:anim>
                                    <p:anim calcmode="lin" valueType="num">
                                      <p:cBhvr>
                                        <p:cTn id="4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41"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Information</a:t>
            </a:r>
            <a:endParaRPr lang="en-US" dirty="0"/>
          </a:p>
        </p:txBody>
      </p:sp>
      <p:sp>
        <p:nvSpPr>
          <p:cNvPr id="3" name="Content Placeholder 2"/>
          <p:cNvSpPr>
            <a:spLocks noGrp="1"/>
          </p:cNvSpPr>
          <p:nvPr>
            <p:ph idx="1"/>
          </p:nvPr>
        </p:nvSpPr>
        <p:spPr/>
        <p:txBody>
          <a:bodyPr/>
          <a:lstStyle/>
          <a:p>
            <a:r>
              <a:rPr lang="en-US" dirty="0" smtClean="0"/>
              <a:t>Report “Weapon Used” and “Additional Information Regarding Incident”</a:t>
            </a:r>
            <a:endParaRPr lang="en-US" dirty="0"/>
          </a:p>
        </p:txBody>
      </p:sp>
      <p:pic>
        <p:nvPicPr>
          <p:cNvPr id="6" name="Picture 5"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67000" y="4876800"/>
            <a:ext cx="3953427" cy="866896"/>
          </a:xfrm>
          <a:prstGeom prst="rect">
            <a:avLst/>
          </a:prstGeom>
        </p:spPr>
      </p:pic>
      <p:pic>
        <p:nvPicPr>
          <p:cNvPr id="7" name="Picture 6" descr="Screen Clippi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75626" y="3048000"/>
            <a:ext cx="3962953" cy="1505160"/>
          </a:xfrm>
          <a:prstGeom prst="rect">
            <a:avLst/>
          </a:prstGeom>
        </p:spPr>
      </p:pic>
      <p:pic>
        <p:nvPicPr>
          <p:cNvPr id="4" name="Audio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3573874982"/>
      </p:ext>
    </p:extLst>
  </p:cSld>
  <p:clrMapOvr>
    <a:masterClrMapping/>
  </p:clrMapOvr>
  <mc:AlternateContent xmlns:mc="http://schemas.openxmlformats.org/markup-compatibility/2006" xmlns:p14="http://schemas.microsoft.com/office/powerpoint/2010/main">
    <mc:Choice Requires="p14">
      <p:transition spd="slow" p14:dur="2500" advTm="11290">
        <p:checker/>
      </p:transition>
    </mc:Choice>
    <mc:Fallback xmlns="">
      <p:transition spd="slow" advTm="1129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8"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Save &amp; Submit</a:t>
            </a:r>
            <a:endParaRPr lang="en-US" dirty="0"/>
          </a:p>
        </p:txBody>
      </p:sp>
      <p:sp>
        <p:nvSpPr>
          <p:cNvPr id="3" name="Content Placeholder 2"/>
          <p:cNvSpPr>
            <a:spLocks noGrp="1"/>
          </p:cNvSpPr>
          <p:nvPr>
            <p:ph idx="1"/>
          </p:nvPr>
        </p:nvSpPr>
        <p:spPr/>
        <p:txBody>
          <a:bodyPr>
            <a:normAutofit lnSpcReduction="10000"/>
          </a:bodyPr>
          <a:lstStyle/>
          <a:p>
            <a:r>
              <a:rPr lang="en-US" dirty="0"/>
              <a:t>Click File, Save As to save report</a:t>
            </a:r>
            <a:r>
              <a:rPr lang="en-US" dirty="0" smtClean="0"/>
              <a:t>.</a:t>
            </a:r>
          </a:p>
          <a:p>
            <a:pPr marL="0" indent="0">
              <a:buNone/>
            </a:pPr>
            <a:endParaRPr lang="en-US" dirty="0"/>
          </a:p>
          <a:p>
            <a:r>
              <a:rPr lang="en-US" dirty="0" smtClean="0"/>
              <a:t>Send Report to:</a:t>
            </a:r>
            <a:endParaRPr lang="en-US" dirty="0"/>
          </a:p>
          <a:p>
            <a:pPr lvl="1"/>
            <a:r>
              <a:rPr lang="en-US" dirty="0" smtClean="0">
                <a:hlinkClick r:id="rId6"/>
              </a:rPr>
              <a:t>ucr@dps.state.nv.us</a:t>
            </a:r>
            <a:endParaRPr lang="en-US" dirty="0" smtClean="0"/>
          </a:p>
          <a:p>
            <a:pPr marL="457200" lvl="1" indent="0">
              <a:buNone/>
            </a:pPr>
            <a:endParaRPr lang="en-US" dirty="0"/>
          </a:p>
          <a:p>
            <a:r>
              <a:rPr lang="en-US" dirty="0" smtClean="0"/>
              <a:t>Questions?</a:t>
            </a:r>
          </a:p>
          <a:p>
            <a:pPr lvl="1"/>
            <a:r>
              <a:rPr lang="en-US" dirty="0" smtClean="0"/>
              <a:t>UCR Program @ 775.684.6241</a:t>
            </a:r>
          </a:p>
          <a:p>
            <a:pPr marL="0" indent="0">
              <a:buNone/>
            </a:pPr>
            <a:r>
              <a:rPr lang="en-US" dirty="0"/>
              <a:t>	</a:t>
            </a:r>
          </a:p>
          <a:p>
            <a:pPr marL="0" indent="0">
              <a:buNone/>
            </a:pPr>
            <a:endParaRPr lang="en-US" dirty="0"/>
          </a:p>
        </p:txBody>
      </p:sp>
      <p:pic>
        <p:nvPicPr>
          <p:cNvPr id="4" name="Audio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1437422982"/>
      </p:ext>
    </p:extLst>
  </p:cSld>
  <p:clrMapOvr>
    <a:masterClrMapping/>
  </p:clrMapOvr>
  <mc:AlternateContent xmlns:mc="http://schemas.openxmlformats.org/markup-compatibility/2006" xmlns:p14="http://schemas.microsoft.com/office/powerpoint/2010/main">
    <mc:Choice Requires="p14">
      <p:transition spd="slow" p14:dur="2500" advTm="14038">
        <p:checker/>
      </p:transition>
    </mc:Choice>
    <mc:Fallback xmlns="">
      <p:transition spd="slow" advTm="14038">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1000"/>
                                        <p:tgtEl>
                                          <p:spTgt spid="3">
                                            <p:txEl>
                                              <p:pRg st="2" end="2"/>
                                            </p:txEl>
                                          </p:spTgt>
                                        </p:tgtEl>
                                      </p:cBhvr>
                                    </p:animEffect>
                                    <p:anim calcmode="lin" valueType="num">
                                      <p:cBhvr>
                                        <p:cTn id="1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1000"/>
                                        <p:tgtEl>
                                          <p:spTgt spid="3">
                                            <p:txEl>
                                              <p:pRg st="5" end="5"/>
                                            </p:txEl>
                                          </p:spTgt>
                                        </p:tgtEl>
                                      </p:cBhvr>
                                    </p:animEffect>
                                    <p:anim calcmode="lin" valueType="num">
                                      <p:cBhvr>
                                        <p:cTn id="2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1000"/>
                                        <p:tgtEl>
                                          <p:spTgt spid="3">
                                            <p:txEl>
                                              <p:pRg st="6" end="6"/>
                                            </p:txEl>
                                          </p:spTgt>
                                        </p:tgtEl>
                                      </p:cBhvr>
                                    </p:animEffect>
                                    <p:anim calcmode="lin" valueType="num">
                                      <p:cBhvr>
                                        <p:cTn id="3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4"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of Contents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hlinkClick r:id="rId6" action="ppaction://hlinksldjump"/>
              </a:rPr>
              <a:t>Getting Started</a:t>
            </a:r>
            <a:endParaRPr lang="en-US" dirty="0" smtClean="0"/>
          </a:p>
          <a:p>
            <a:r>
              <a:rPr lang="en-US" dirty="0" smtClean="0">
                <a:hlinkClick r:id="rId7" action="ppaction://hlinksldjump"/>
              </a:rPr>
              <a:t>Date of Offenses</a:t>
            </a:r>
            <a:endParaRPr lang="en-US" dirty="0" smtClean="0"/>
          </a:p>
          <a:p>
            <a:r>
              <a:rPr lang="en-US" dirty="0" smtClean="0">
                <a:hlinkClick r:id="rId8" action="ppaction://hlinksldjump"/>
              </a:rPr>
              <a:t>Offender Information</a:t>
            </a:r>
            <a:endParaRPr lang="en-US" dirty="0" smtClean="0"/>
          </a:p>
          <a:p>
            <a:r>
              <a:rPr lang="en-US" dirty="0" smtClean="0">
                <a:hlinkClick r:id="rId9" action="ppaction://hlinksldjump"/>
              </a:rPr>
              <a:t>Victim Information</a:t>
            </a:r>
            <a:endParaRPr lang="en-US" dirty="0" smtClean="0"/>
          </a:p>
          <a:p>
            <a:r>
              <a:rPr lang="en-US" dirty="0" smtClean="0">
                <a:hlinkClick r:id="rId10" action="ppaction://hlinksldjump"/>
              </a:rPr>
              <a:t>Victim Relationship to Offender </a:t>
            </a:r>
            <a:endParaRPr lang="en-US" dirty="0" smtClean="0"/>
          </a:p>
          <a:p>
            <a:r>
              <a:rPr lang="en-US" dirty="0" smtClean="0">
                <a:hlinkClick r:id="rId11" action="ppaction://hlinksldjump"/>
              </a:rPr>
              <a:t>Arrestee Information</a:t>
            </a:r>
            <a:endParaRPr lang="en-US" dirty="0" smtClean="0"/>
          </a:p>
          <a:p>
            <a:r>
              <a:rPr lang="en-US" dirty="0" smtClean="0">
                <a:hlinkClick r:id="rId12" action="ppaction://hlinksldjump"/>
              </a:rPr>
              <a:t>Mitigating Circumstances for Primary Aggressor Not Being Arrested</a:t>
            </a:r>
            <a:endParaRPr lang="en-US" dirty="0" smtClean="0"/>
          </a:p>
          <a:p>
            <a:r>
              <a:rPr lang="en-US" dirty="0" smtClean="0">
                <a:hlinkClick r:id="rId13" action="ppaction://hlinksldjump"/>
              </a:rPr>
              <a:t>Other Persons Involved Arrest Information</a:t>
            </a:r>
            <a:endParaRPr lang="en-US" dirty="0" smtClean="0"/>
          </a:p>
          <a:p>
            <a:r>
              <a:rPr lang="en-US" dirty="0" smtClean="0">
                <a:hlinkClick r:id="rId14" action="ppaction://hlinksldjump"/>
              </a:rPr>
              <a:t>General Information</a:t>
            </a:r>
            <a:endParaRPr lang="en-US" dirty="0" smtClean="0"/>
          </a:p>
          <a:p>
            <a:r>
              <a:rPr lang="en-US" dirty="0" smtClean="0">
                <a:hlinkClick r:id="rId15" action="ppaction://hlinksldjump"/>
              </a:rPr>
              <a:t>Save and Submit</a:t>
            </a:r>
            <a:endParaRPr lang="en-US" dirty="0" smtClean="0"/>
          </a:p>
          <a:p>
            <a:endParaRPr lang="en-US" dirty="0" smtClean="0"/>
          </a:p>
          <a:p>
            <a:pPr marL="0" indent="0">
              <a:buNone/>
            </a:pPr>
            <a:endParaRPr lang="en-US" dirty="0"/>
          </a:p>
        </p:txBody>
      </p:sp>
      <p:pic>
        <p:nvPicPr>
          <p:cNvPr id="5" name="Audio 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6"/>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1758399598"/>
      </p:ext>
    </p:extLst>
  </p:cSld>
  <p:clrMapOvr>
    <a:masterClrMapping/>
  </p:clrMapOvr>
  <mc:AlternateContent xmlns:mc="http://schemas.openxmlformats.org/markup-compatibility/2006" xmlns:p14="http://schemas.microsoft.com/office/powerpoint/2010/main">
    <mc:Choice Requires="p14">
      <p:transition spd="slow" p14:dur="2500" advTm="13738">
        <p:checker/>
      </p:transition>
    </mc:Choice>
    <mc:Fallback xmlns="">
      <p:transition spd="slow" advTm="13738">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1000"/>
                                        <p:tgtEl>
                                          <p:spTgt spid="3">
                                            <p:txEl>
                                              <p:pRg st="1" end="1"/>
                                            </p:txEl>
                                          </p:spTgt>
                                        </p:tgtEl>
                                      </p:cBhvr>
                                    </p:animEffect>
                                    <p:anim calcmode="lin" valueType="num">
                                      <p:cBhvr>
                                        <p:cTn id="1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1000"/>
                                        <p:tgtEl>
                                          <p:spTgt spid="3">
                                            <p:txEl>
                                              <p:pRg st="7" end="7"/>
                                            </p:txEl>
                                          </p:spTgt>
                                        </p:tgtEl>
                                      </p:cBhvr>
                                    </p:animEffect>
                                    <p:anim calcmode="lin" valueType="num">
                                      <p:cBhvr>
                                        <p:cTn id="4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fade">
                                      <p:cBhvr>
                                        <p:cTn id="51" dur="1000"/>
                                        <p:tgtEl>
                                          <p:spTgt spid="3">
                                            <p:txEl>
                                              <p:pRg st="8" end="8"/>
                                            </p:txEl>
                                          </p:spTgt>
                                        </p:tgtEl>
                                      </p:cBhvr>
                                    </p:animEffect>
                                    <p:anim calcmode="lin" valueType="num">
                                      <p:cBhvr>
                                        <p:cTn id="5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3">
                                            <p:txEl>
                                              <p:pRg st="9" end="9"/>
                                            </p:txEl>
                                          </p:spTgt>
                                        </p:tgtEl>
                                        <p:attrNameLst>
                                          <p:attrName>style.visibility</p:attrName>
                                        </p:attrNameLst>
                                      </p:cBhvr>
                                      <p:to>
                                        <p:strVal val="visible"/>
                                      </p:to>
                                    </p:set>
                                    <p:animEffect transition="in" filter="fade">
                                      <p:cBhvr>
                                        <p:cTn id="56" dur="1000"/>
                                        <p:tgtEl>
                                          <p:spTgt spid="3">
                                            <p:txEl>
                                              <p:pRg st="9" end="9"/>
                                            </p:txEl>
                                          </p:spTgt>
                                        </p:tgtEl>
                                      </p:cBhvr>
                                    </p:animEffect>
                                    <p:anim calcmode="lin" valueType="num">
                                      <p:cBhvr>
                                        <p:cTn id="5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59"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Started</a:t>
            </a:r>
            <a:endParaRPr lang="en-US" dirty="0"/>
          </a:p>
        </p:txBody>
      </p:sp>
      <p:pic>
        <p:nvPicPr>
          <p:cNvPr id="4" name="Content Placeholder 3"/>
          <p:cNvPicPr>
            <a:picLocks noGrp="1"/>
          </p:cNvPicPr>
          <p:nvPr>
            <p:ph idx="1"/>
          </p:nvPr>
        </p:nvPicPr>
        <p:blipFill>
          <a:blip r:embed="rId6">
            <a:extLst>
              <a:ext uri="{28A0092B-C50C-407E-A947-70E740481C1C}">
                <a14:useLocalDpi xmlns:a14="http://schemas.microsoft.com/office/drawing/2010/main" val="0"/>
              </a:ext>
            </a:extLst>
          </a:blip>
          <a:stretch>
            <a:fillRect/>
          </a:stretch>
        </p:blipFill>
        <p:spPr>
          <a:xfrm>
            <a:off x="1435218" y="3530917"/>
            <a:ext cx="5638800" cy="1289967"/>
          </a:xfrm>
          <a:prstGeom prst="rect">
            <a:avLst/>
          </a:prstGeom>
        </p:spPr>
      </p:pic>
      <p:sp>
        <p:nvSpPr>
          <p:cNvPr id="5" name="Rectangle 4"/>
          <p:cNvSpPr/>
          <p:nvPr/>
        </p:nvSpPr>
        <p:spPr>
          <a:xfrm>
            <a:off x="7420872" y="2712310"/>
            <a:ext cx="1066800" cy="60960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1400" dirty="0" smtClean="0"/>
          </a:p>
          <a:p>
            <a:pPr algn="ctr"/>
            <a:r>
              <a:rPr lang="en-US" sz="1400" dirty="0" smtClean="0"/>
              <a:t>Click “Enable Editing”</a:t>
            </a:r>
          </a:p>
          <a:p>
            <a:pPr algn="ctr"/>
            <a:endParaRPr lang="en-US" dirty="0"/>
          </a:p>
        </p:txBody>
      </p:sp>
      <p:sp>
        <p:nvSpPr>
          <p:cNvPr id="6" name="TextBox 5"/>
          <p:cNvSpPr txBox="1"/>
          <p:nvPr/>
        </p:nvSpPr>
        <p:spPr>
          <a:xfrm>
            <a:off x="533400" y="1905000"/>
            <a:ext cx="6172200" cy="1815882"/>
          </a:xfrm>
          <a:prstGeom prst="rect">
            <a:avLst/>
          </a:prstGeom>
          <a:noFill/>
        </p:spPr>
        <p:txBody>
          <a:bodyPr wrap="square" rtlCol="0">
            <a:spAutoFit/>
          </a:bodyPr>
          <a:lstStyle/>
          <a:p>
            <a:pPr marL="457200" indent="-457200">
              <a:buFont typeface="Arial" pitchFamily="34" charset="0"/>
              <a:buChar char="•"/>
            </a:pPr>
            <a:r>
              <a:rPr lang="en-US" sz="2800" dirty="0" smtClean="0"/>
              <a:t>Open up the Domestic Violence Report.</a:t>
            </a:r>
          </a:p>
          <a:p>
            <a:pPr marL="457200" indent="-457200">
              <a:buFont typeface="Arial" pitchFamily="34" charset="0"/>
              <a:buChar char="•"/>
            </a:pPr>
            <a:r>
              <a:rPr lang="en-US" sz="2800" dirty="0" smtClean="0"/>
              <a:t>Click on “Enable </a:t>
            </a:r>
            <a:r>
              <a:rPr lang="en-US" sz="2800" dirty="0" smtClean="0"/>
              <a:t>Editing”</a:t>
            </a:r>
            <a:endParaRPr lang="en-US" sz="2800" dirty="0" smtClean="0"/>
          </a:p>
          <a:p>
            <a:pPr marL="457200" indent="-457200">
              <a:buFont typeface="Arial" pitchFamily="34" charset="0"/>
              <a:buChar char="•"/>
            </a:pPr>
            <a:r>
              <a:rPr lang="en-US" sz="2800" dirty="0" smtClean="0"/>
              <a:t>Fill out agency and month/year fields.</a:t>
            </a:r>
          </a:p>
          <a:p>
            <a:endParaRPr lang="en-US" sz="2800" dirty="0"/>
          </a:p>
        </p:txBody>
      </p:sp>
      <p:cxnSp>
        <p:nvCxnSpPr>
          <p:cNvPr id="12" name="Straight Arrow Connector 11"/>
          <p:cNvCxnSpPr/>
          <p:nvPr/>
        </p:nvCxnSpPr>
        <p:spPr>
          <a:xfrm flipH="1">
            <a:off x="6961157" y="3321910"/>
            <a:ext cx="988443" cy="265981"/>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52668" y="4810528"/>
            <a:ext cx="1450975" cy="877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5" name="Elbow Connector 24"/>
          <p:cNvCxnSpPr/>
          <p:nvPr/>
        </p:nvCxnSpPr>
        <p:spPr>
          <a:xfrm rot="10800000">
            <a:off x="4163680" y="4495800"/>
            <a:ext cx="381000" cy="712547"/>
          </a:xfrm>
          <a:prstGeom prst="bentConnector2">
            <a:avLst/>
          </a:prstGeom>
          <a:ln>
            <a:tailEnd type="arrow"/>
          </a:ln>
        </p:spPr>
        <p:style>
          <a:lnRef idx="3">
            <a:schemeClr val="accent2"/>
          </a:lnRef>
          <a:fillRef idx="0">
            <a:schemeClr val="accent2"/>
          </a:fillRef>
          <a:effectRef idx="2">
            <a:schemeClr val="accent2"/>
          </a:effectRef>
          <a:fontRef idx="minor">
            <a:schemeClr val="tx1"/>
          </a:fontRef>
        </p:style>
      </p:cxnSp>
      <p:pic>
        <p:nvPicPr>
          <p:cNvPr id="9" name="Audio 8">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3155232679"/>
      </p:ext>
    </p:extLst>
  </p:cSld>
  <p:clrMapOvr>
    <a:masterClrMapping/>
  </p:clrMapOvr>
  <mc:AlternateContent xmlns:mc="http://schemas.openxmlformats.org/markup-compatibility/2006" xmlns:p14="http://schemas.microsoft.com/office/powerpoint/2010/main">
    <mc:Choice Requires="p14">
      <p:transition spd="slow" p14:dur="2500" advTm="14272">
        <p:checker/>
      </p:transition>
    </mc:Choice>
    <mc:Fallback xmlns="">
      <p:transition spd="slow" advTm="14272">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000"/>
                                        <p:tgtEl>
                                          <p:spTgt spid="6">
                                            <p:txEl>
                                              <p:pRg st="0" end="0"/>
                                            </p:txEl>
                                          </p:spTgt>
                                        </p:tgtEl>
                                      </p:cBhvr>
                                    </p:animEffect>
                                    <p:anim calcmode="lin" valueType="num">
                                      <p:cBhvr>
                                        <p:cTn id="1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fade">
                                      <p:cBhvr>
                                        <p:cTn id="16" dur="1000"/>
                                        <p:tgtEl>
                                          <p:spTgt spid="6">
                                            <p:txEl>
                                              <p:pRg st="1" end="1"/>
                                            </p:txEl>
                                          </p:spTgt>
                                        </p:tgtEl>
                                      </p:cBhvr>
                                    </p:animEffect>
                                    <p:anim calcmode="lin" valueType="num">
                                      <p:cBhvr>
                                        <p:cTn id="17"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6">
                                            <p:txEl>
                                              <p:pRg st="1" end="1"/>
                                            </p:txEl>
                                          </p:spTgt>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026"/>
                                        </p:tgtEl>
                                        <p:attrNameLst>
                                          <p:attrName>style.visibility</p:attrName>
                                        </p:attrNameLst>
                                      </p:cBhvr>
                                      <p:to>
                                        <p:strVal val="visible"/>
                                      </p:to>
                                    </p:set>
                                    <p:animEffect transition="in" filter="fade">
                                      <p:cBhvr>
                                        <p:cTn id="35" dur="1000"/>
                                        <p:tgtEl>
                                          <p:spTgt spid="1026"/>
                                        </p:tgtEl>
                                      </p:cBhvr>
                                    </p:animEffect>
                                    <p:anim calcmode="lin" valueType="num">
                                      <p:cBhvr>
                                        <p:cTn id="36" dur="1000" fill="hold"/>
                                        <p:tgtEl>
                                          <p:spTgt spid="1026"/>
                                        </p:tgtEl>
                                        <p:attrNameLst>
                                          <p:attrName>ppt_x</p:attrName>
                                        </p:attrNameLst>
                                      </p:cBhvr>
                                      <p:tavLst>
                                        <p:tav tm="0">
                                          <p:val>
                                            <p:strVal val="#ppt_x"/>
                                          </p:val>
                                        </p:tav>
                                        <p:tav tm="100000">
                                          <p:val>
                                            <p:strVal val="#ppt_x"/>
                                          </p:val>
                                        </p:tav>
                                      </p:tavLst>
                                    </p:anim>
                                    <p:anim calcmode="lin" valueType="num">
                                      <p:cBhvr>
                                        <p:cTn id="37"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1000"/>
                                        <p:tgtEl>
                                          <p:spTgt spid="5"/>
                                        </p:tgtEl>
                                      </p:cBhvr>
                                    </p:animEffect>
                                    <p:anim calcmode="lin" valueType="num">
                                      <p:cBhvr>
                                        <p:cTn id="43" dur="1000" fill="hold"/>
                                        <p:tgtEl>
                                          <p:spTgt spid="5"/>
                                        </p:tgtEl>
                                        <p:attrNameLst>
                                          <p:attrName>ppt_x</p:attrName>
                                        </p:attrNameLst>
                                      </p:cBhvr>
                                      <p:tavLst>
                                        <p:tav tm="0">
                                          <p:val>
                                            <p:strVal val="#ppt_x"/>
                                          </p:val>
                                        </p:tav>
                                        <p:tav tm="100000">
                                          <p:val>
                                            <p:strVal val="#ppt_x"/>
                                          </p:val>
                                        </p:tav>
                                      </p:tavLst>
                                    </p:anim>
                                    <p:anim calcmode="lin" valueType="num">
                                      <p:cBhvr>
                                        <p:cTn id="4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barn(inVertical)">
                                      <p:cBhvr>
                                        <p:cTn id="49" dur="500"/>
                                        <p:tgtEl>
                                          <p:spTgt spid="25"/>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barn(inVertical)">
                                      <p:cBhvr>
                                        <p:cTn id="5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55" fill="hold" display="0">
                  <p:stCondLst>
                    <p:cond delay="indefinite"/>
                  </p:stCondLst>
                  <p:endCondLst>
                    <p:cond evt="onStopAudio" delay="0">
                      <p:tgtEl>
                        <p:sldTgt/>
                      </p:tgtEl>
                    </p:cond>
                  </p:endCondLst>
                </p:cTn>
                <p:tgtEl>
                  <p:spTgt spid="9"/>
                </p:tgtEl>
              </p:cMediaNode>
            </p:audio>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Date of Offenses</a:t>
            </a:r>
            <a:endParaRPr lang="en-US" dirty="0"/>
          </a:p>
        </p:txBody>
      </p:sp>
      <p:sp>
        <p:nvSpPr>
          <p:cNvPr id="3" name="Content Placeholder 2"/>
          <p:cNvSpPr>
            <a:spLocks noGrp="1"/>
          </p:cNvSpPr>
          <p:nvPr>
            <p:ph idx="1"/>
          </p:nvPr>
        </p:nvSpPr>
        <p:spPr/>
        <p:txBody>
          <a:bodyPr>
            <a:normAutofit/>
          </a:bodyPr>
          <a:lstStyle/>
          <a:p>
            <a:r>
              <a:rPr lang="en-US" sz="2800" dirty="0" smtClean="0"/>
              <a:t>Per NRS 171.1227 report all incidents that your agency is aware of.</a:t>
            </a:r>
          </a:p>
          <a:p>
            <a:r>
              <a:rPr lang="en-US" sz="2800" dirty="0" smtClean="0"/>
              <a:t>Report incidents by day of the month and time of day.</a:t>
            </a:r>
          </a:p>
          <a:p>
            <a:r>
              <a:rPr lang="en-US" sz="2800" dirty="0" smtClean="0"/>
              <a:t>Number of incidents should be equal.</a:t>
            </a:r>
          </a:p>
        </p:txBody>
      </p:sp>
      <p:pic>
        <p:nvPicPr>
          <p:cNvPr id="205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60709" y="3767137"/>
            <a:ext cx="2617551" cy="301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143000" y="4648200"/>
            <a:ext cx="1143000" cy="646331"/>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dirty="0" smtClean="0"/>
              <a:t>Date of Month</a:t>
            </a:r>
            <a:endParaRPr lang="en-US" dirty="0"/>
          </a:p>
        </p:txBody>
      </p:sp>
      <p:sp>
        <p:nvSpPr>
          <p:cNvPr id="5" name="TextBox 4"/>
          <p:cNvSpPr txBox="1"/>
          <p:nvPr/>
        </p:nvSpPr>
        <p:spPr>
          <a:xfrm>
            <a:off x="6705600" y="4191000"/>
            <a:ext cx="1066800" cy="646331"/>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dirty="0" smtClean="0"/>
              <a:t>Time of Day</a:t>
            </a:r>
            <a:endParaRPr lang="en-US" dirty="0"/>
          </a:p>
        </p:txBody>
      </p:sp>
      <p:cxnSp>
        <p:nvCxnSpPr>
          <p:cNvPr id="9" name="Straight Arrow Connector 8"/>
          <p:cNvCxnSpPr/>
          <p:nvPr/>
        </p:nvCxnSpPr>
        <p:spPr>
          <a:xfrm>
            <a:off x="2286000" y="4971365"/>
            <a:ext cx="874709"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1" name="Straight Arrow Connector 10"/>
          <p:cNvCxnSpPr/>
          <p:nvPr/>
        </p:nvCxnSpPr>
        <p:spPr>
          <a:xfrm flipH="1">
            <a:off x="5778260" y="4514165"/>
            <a:ext cx="927340"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pic>
        <p:nvPicPr>
          <p:cNvPr id="6" name="Audio 5">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3010156367"/>
      </p:ext>
    </p:extLst>
  </p:cSld>
  <p:clrMapOvr>
    <a:masterClrMapping/>
  </p:clrMapOvr>
  <mc:AlternateContent xmlns:mc="http://schemas.openxmlformats.org/markup-compatibility/2006" xmlns:p14="http://schemas.microsoft.com/office/powerpoint/2010/main">
    <mc:Choice Requires="p14">
      <p:transition spd="slow" p14:dur="2500" advTm="17222">
        <p:checker/>
      </p:transition>
    </mc:Choice>
    <mc:Fallback xmlns="">
      <p:transition spd="slow" advTm="17222">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1000"/>
                                        <p:tgtEl>
                                          <p:spTgt spid="3">
                                            <p:txEl>
                                              <p:pRg st="1" end="1"/>
                                            </p:txEl>
                                          </p:spTgt>
                                        </p:tgtEl>
                                      </p:cBhvr>
                                    </p:animEffect>
                                    <p:anim calcmode="lin" valueType="num">
                                      <p:cBhvr>
                                        <p:cTn id="1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050"/>
                                        </p:tgtEl>
                                        <p:attrNameLst>
                                          <p:attrName>style.visibility</p:attrName>
                                        </p:attrNameLst>
                                      </p:cBhvr>
                                      <p:to>
                                        <p:strVal val="visible"/>
                                      </p:to>
                                    </p:set>
                                    <p:animEffect transition="in" filter="fade">
                                      <p:cBhvr>
                                        <p:cTn id="28" dur="1000"/>
                                        <p:tgtEl>
                                          <p:spTgt spid="2050"/>
                                        </p:tgtEl>
                                      </p:cBhvr>
                                    </p:animEffect>
                                    <p:anim calcmode="lin" valueType="num">
                                      <p:cBhvr>
                                        <p:cTn id="29" dur="1000" fill="hold"/>
                                        <p:tgtEl>
                                          <p:spTgt spid="2050"/>
                                        </p:tgtEl>
                                        <p:attrNameLst>
                                          <p:attrName>ppt_x</p:attrName>
                                        </p:attrNameLst>
                                      </p:cBhvr>
                                      <p:tavLst>
                                        <p:tav tm="0">
                                          <p:val>
                                            <p:strVal val="#ppt_x"/>
                                          </p:val>
                                        </p:tav>
                                        <p:tav tm="100000">
                                          <p:val>
                                            <p:strVal val="#ppt_x"/>
                                          </p:val>
                                        </p:tav>
                                      </p:tavLst>
                                    </p:anim>
                                    <p:anim calcmode="lin" valueType="num">
                                      <p:cBhvr>
                                        <p:cTn id="30"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anim calcmode="lin" valueType="num">
                                      <p:cBhvr>
                                        <p:cTn id="36" dur="1000" fill="hold"/>
                                        <p:tgtEl>
                                          <p:spTgt spid="4"/>
                                        </p:tgtEl>
                                        <p:attrNameLst>
                                          <p:attrName>ppt_x</p:attrName>
                                        </p:attrNameLst>
                                      </p:cBhvr>
                                      <p:tavLst>
                                        <p:tav tm="0">
                                          <p:val>
                                            <p:strVal val="#ppt_x"/>
                                          </p:val>
                                        </p:tav>
                                        <p:tav tm="100000">
                                          <p:val>
                                            <p:strVal val="#ppt_x"/>
                                          </p:val>
                                        </p:tav>
                                      </p:tavLst>
                                    </p:anim>
                                    <p:anim calcmode="lin" valueType="num">
                                      <p:cBhvr>
                                        <p:cTn id="3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1000"/>
                                        <p:tgtEl>
                                          <p:spTgt spid="5"/>
                                        </p:tgtEl>
                                      </p:cBhvr>
                                    </p:animEffect>
                                    <p:anim calcmode="lin" valueType="num">
                                      <p:cBhvr>
                                        <p:cTn id="43" dur="1000" fill="hold"/>
                                        <p:tgtEl>
                                          <p:spTgt spid="5"/>
                                        </p:tgtEl>
                                        <p:attrNameLst>
                                          <p:attrName>ppt_x</p:attrName>
                                        </p:attrNameLst>
                                      </p:cBhvr>
                                      <p:tavLst>
                                        <p:tav tm="0">
                                          <p:val>
                                            <p:strVal val="#ppt_x"/>
                                          </p:val>
                                        </p:tav>
                                        <p:tav tm="100000">
                                          <p:val>
                                            <p:strVal val="#ppt_x"/>
                                          </p:val>
                                        </p:tav>
                                      </p:tavLst>
                                    </p:anim>
                                    <p:anim calcmode="lin" valueType="num">
                                      <p:cBhvr>
                                        <p:cTn id="4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barn(inVertical)">
                                      <p:cBhvr>
                                        <p:cTn id="49" dur="500"/>
                                        <p:tgtEl>
                                          <p:spTgt spid="9"/>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barn(inVertical)">
                                      <p:cBhvr>
                                        <p:cTn id="5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55" fill="hold" display="0">
                  <p:stCondLst>
                    <p:cond delay="indefinite"/>
                  </p:stCondLst>
                  <p:endCondLst>
                    <p:cond evt="onStopAudio" delay="0">
                      <p:tgtEl>
                        <p:sldTgt/>
                      </p:tgtEl>
                    </p:cond>
                  </p:endCondLst>
                </p:cTn>
                <p:tgtEl>
                  <p:spTgt spid="6"/>
                </p:tgtEl>
              </p:cMediaNode>
            </p:audio>
          </p:childTnLst>
        </p:cTn>
      </p:par>
    </p:tnLst>
    <p:bldLst>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Offender Information</a:t>
            </a:r>
            <a:endParaRPr lang="en-US" dirty="0"/>
          </a:p>
        </p:txBody>
      </p:sp>
      <p:sp>
        <p:nvSpPr>
          <p:cNvPr id="3" name="Content Placeholder 2"/>
          <p:cNvSpPr>
            <a:spLocks noGrp="1"/>
          </p:cNvSpPr>
          <p:nvPr>
            <p:ph idx="1"/>
          </p:nvPr>
        </p:nvSpPr>
        <p:spPr/>
        <p:txBody>
          <a:bodyPr>
            <a:normAutofit/>
          </a:bodyPr>
          <a:lstStyle/>
          <a:p>
            <a:r>
              <a:rPr lang="en-US" sz="2800" dirty="0" smtClean="0"/>
              <a:t>Select the age range for both male and female offenders.</a:t>
            </a:r>
          </a:p>
          <a:p>
            <a:r>
              <a:rPr lang="en-US" sz="2800" dirty="0" smtClean="0"/>
              <a:t>Then select the race for male and female offenders.</a:t>
            </a:r>
          </a:p>
          <a:p>
            <a:r>
              <a:rPr lang="en-US" sz="2800" dirty="0" smtClean="0"/>
              <a:t>“Age” &amp; “Race” totals should be equal.</a:t>
            </a:r>
            <a:endParaRPr lang="en-US" sz="2800" dirty="0"/>
          </a:p>
        </p:txBody>
      </p:sp>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33600" y="3352800"/>
            <a:ext cx="47244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990600" y="4343400"/>
            <a:ext cx="685800" cy="369332"/>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dirty="0" smtClean="0"/>
              <a:t>“Age” </a:t>
            </a:r>
            <a:endParaRPr lang="en-US" dirty="0"/>
          </a:p>
        </p:txBody>
      </p:sp>
      <p:sp>
        <p:nvSpPr>
          <p:cNvPr id="6" name="TextBox 5"/>
          <p:cNvSpPr txBox="1"/>
          <p:nvPr/>
        </p:nvSpPr>
        <p:spPr>
          <a:xfrm>
            <a:off x="838200" y="6113585"/>
            <a:ext cx="838200" cy="369332"/>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dirty="0" smtClean="0"/>
              <a:t>“Race”</a:t>
            </a:r>
            <a:endParaRPr lang="en-US" dirty="0"/>
          </a:p>
        </p:txBody>
      </p:sp>
      <p:cxnSp>
        <p:nvCxnSpPr>
          <p:cNvPr id="8" name="Straight Arrow Connector 7"/>
          <p:cNvCxnSpPr>
            <a:stCxn id="6" idx="3"/>
          </p:cNvCxnSpPr>
          <p:nvPr/>
        </p:nvCxnSpPr>
        <p:spPr>
          <a:xfrm>
            <a:off x="1676400" y="6298251"/>
            <a:ext cx="457200"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1" name="Elbow Connector 10"/>
          <p:cNvCxnSpPr/>
          <p:nvPr/>
        </p:nvCxnSpPr>
        <p:spPr>
          <a:xfrm flipV="1">
            <a:off x="1676400" y="4267200"/>
            <a:ext cx="457200" cy="260866"/>
          </a:xfrm>
          <a:prstGeom prst="bentConnector3">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3" name="Elbow Connector 12"/>
          <p:cNvCxnSpPr/>
          <p:nvPr/>
        </p:nvCxnSpPr>
        <p:spPr>
          <a:xfrm>
            <a:off x="1676400" y="4572000"/>
            <a:ext cx="457200" cy="304800"/>
          </a:xfrm>
          <a:prstGeom prst="bentConnector3">
            <a:avLst/>
          </a:prstGeom>
          <a:ln>
            <a:tailEnd type="arrow"/>
          </a:ln>
        </p:spPr>
        <p:style>
          <a:lnRef idx="3">
            <a:schemeClr val="accent2"/>
          </a:lnRef>
          <a:fillRef idx="0">
            <a:schemeClr val="accent2"/>
          </a:fillRef>
          <a:effectRef idx="2">
            <a:schemeClr val="accent2"/>
          </a:effectRef>
          <a:fontRef idx="minor">
            <a:schemeClr val="tx1"/>
          </a:fontRef>
        </p:style>
      </p:cxnSp>
      <p:pic>
        <p:nvPicPr>
          <p:cNvPr id="4" name="Audio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2008561209"/>
      </p:ext>
    </p:extLst>
  </p:cSld>
  <p:clrMapOvr>
    <a:masterClrMapping/>
  </p:clrMapOvr>
  <mc:AlternateContent xmlns:mc="http://schemas.openxmlformats.org/markup-compatibility/2006" xmlns:p14="http://schemas.microsoft.com/office/powerpoint/2010/main">
    <mc:Choice Requires="p14">
      <p:transition spd="slow" p14:dur="2500" advTm="16258">
        <p:checker/>
      </p:transition>
    </mc:Choice>
    <mc:Fallback xmlns="">
      <p:transition spd="slow" advTm="16258">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1000"/>
                                        <p:tgtEl>
                                          <p:spTgt spid="3">
                                            <p:txEl>
                                              <p:pRg st="1" end="1"/>
                                            </p:txEl>
                                          </p:spTgt>
                                        </p:tgtEl>
                                      </p:cBhvr>
                                    </p:animEffect>
                                    <p:anim calcmode="lin" valueType="num">
                                      <p:cBhvr>
                                        <p:cTn id="1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074"/>
                                        </p:tgtEl>
                                        <p:attrNameLst>
                                          <p:attrName>style.visibility</p:attrName>
                                        </p:attrNameLst>
                                      </p:cBhvr>
                                      <p:to>
                                        <p:strVal val="visible"/>
                                      </p:to>
                                    </p:set>
                                    <p:animEffect transition="in" filter="fade">
                                      <p:cBhvr>
                                        <p:cTn id="28" dur="1000"/>
                                        <p:tgtEl>
                                          <p:spTgt spid="3074"/>
                                        </p:tgtEl>
                                      </p:cBhvr>
                                    </p:animEffect>
                                    <p:anim calcmode="lin" valueType="num">
                                      <p:cBhvr>
                                        <p:cTn id="29" dur="1000" fill="hold"/>
                                        <p:tgtEl>
                                          <p:spTgt spid="3074"/>
                                        </p:tgtEl>
                                        <p:attrNameLst>
                                          <p:attrName>ppt_x</p:attrName>
                                        </p:attrNameLst>
                                      </p:cBhvr>
                                      <p:tavLst>
                                        <p:tav tm="0">
                                          <p:val>
                                            <p:strVal val="#ppt_x"/>
                                          </p:val>
                                        </p:tav>
                                        <p:tav tm="100000">
                                          <p:val>
                                            <p:strVal val="#ppt_x"/>
                                          </p:val>
                                        </p:tav>
                                      </p:tavLst>
                                    </p:anim>
                                    <p:anim calcmode="lin" valueType="num">
                                      <p:cBhvr>
                                        <p:cTn id="30"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1000"/>
                                        <p:tgtEl>
                                          <p:spTgt spid="6"/>
                                        </p:tgtEl>
                                      </p:cBhvr>
                                    </p:animEffect>
                                    <p:anim calcmode="lin" valueType="num">
                                      <p:cBhvr>
                                        <p:cTn id="43" dur="1000" fill="hold"/>
                                        <p:tgtEl>
                                          <p:spTgt spid="6"/>
                                        </p:tgtEl>
                                        <p:attrNameLst>
                                          <p:attrName>ppt_x</p:attrName>
                                        </p:attrNameLst>
                                      </p:cBhvr>
                                      <p:tavLst>
                                        <p:tav tm="0">
                                          <p:val>
                                            <p:strVal val="#ppt_x"/>
                                          </p:val>
                                        </p:tav>
                                        <p:tav tm="100000">
                                          <p:val>
                                            <p:strVal val="#ppt_x"/>
                                          </p:val>
                                        </p:tav>
                                      </p:tavLst>
                                    </p:anim>
                                    <p:anim calcmode="lin" valueType="num">
                                      <p:cBhvr>
                                        <p:cTn id="4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down)">
                                      <p:cBhvr>
                                        <p:cTn id="49" dur="5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down)">
                                      <p:cBhvr>
                                        <p:cTn id="54" dur="500"/>
                                        <p:tgtEl>
                                          <p:spTgt spid="13"/>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nodeType="click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wipe(down)">
                                      <p:cBhvr>
                                        <p:cTn id="5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60" fill="hold" display="0">
                  <p:stCondLst>
                    <p:cond delay="indefinite"/>
                  </p:stCondLst>
                  <p:endCondLst>
                    <p:cond evt="onStopAudio" delay="0">
                      <p:tgtEl>
                        <p:sldTgt/>
                      </p:tgtEl>
                    </p:cond>
                  </p:endCondLst>
                </p:cTn>
                <p:tgtEl>
                  <p:spTgt spid="4"/>
                </p:tgtEl>
              </p:cMediaNode>
            </p:audio>
          </p:childTnLst>
        </p:cTn>
      </p:par>
    </p:tnLst>
    <p:bldLst>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Victim Information</a:t>
            </a:r>
            <a:endParaRPr lang="en-US" dirty="0"/>
          </a:p>
        </p:txBody>
      </p:sp>
      <p:sp>
        <p:nvSpPr>
          <p:cNvPr id="3" name="Content Placeholder 2"/>
          <p:cNvSpPr>
            <a:spLocks noGrp="1"/>
          </p:cNvSpPr>
          <p:nvPr>
            <p:ph idx="1"/>
          </p:nvPr>
        </p:nvSpPr>
        <p:spPr/>
        <p:txBody>
          <a:bodyPr/>
          <a:lstStyle/>
          <a:p>
            <a:r>
              <a:rPr lang="en-US" sz="2800" dirty="0"/>
              <a:t>Select the age range for both male and female </a:t>
            </a:r>
            <a:r>
              <a:rPr lang="en-US" sz="2800" dirty="0" smtClean="0"/>
              <a:t>victims.</a:t>
            </a:r>
            <a:endParaRPr lang="en-US" sz="2800" dirty="0"/>
          </a:p>
          <a:p>
            <a:r>
              <a:rPr lang="en-US" sz="2800" dirty="0"/>
              <a:t>Then select the race for male and female </a:t>
            </a:r>
            <a:r>
              <a:rPr lang="en-US" sz="2800" dirty="0" smtClean="0"/>
              <a:t>victims.</a:t>
            </a:r>
            <a:endParaRPr lang="en-US" sz="2800" dirty="0"/>
          </a:p>
          <a:p>
            <a:r>
              <a:rPr lang="en-US" sz="2800" dirty="0"/>
              <a:t>“Age” &amp; “Race” totals should be equal.</a:t>
            </a:r>
          </a:p>
          <a:p>
            <a:endParaRPr lang="en-US" dirty="0"/>
          </a:p>
        </p:txBody>
      </p:sp>
      <p:pic>
        <p:nvPicPr>
          <p:cNvPr id="4" name="Picture 3"/>
          <p:cNvPicPr/>
          <p:nvPr/>
        </p:nvPicPr>
        <p:blipFill>
          <a:blip r:embed="rId6">
            <a:extLst>
              <a:ext uri="{28A0092B-C50C-407E-A947-70E740481C1C}">
                <a14:useLocalDpi xmlns:a14="http://schemas.microsoft.com/office/drawing/2010/main" val="0"/>
              </a:ext>
            </a:extLst>
          </a:blip>
          <a:stretch>
            <a:fillRect/>
          </a:stretch>
        </p:blipFill>
        <p:spPr>
          <a:xfrm>
            <a:off x="2020019" y="3429000"/>
            <a:ext cx="4724400" cy="3335337"/>
          </a:xfrm>
          <a:prstGeom prst="rect">
            <a:avLst/>
          </a:prstGeom>
        </p:spPr>
      </p:pic>
      <p:sp>
        <p:nvSpPr>
          <p:cNvPr id="5" name="TextBox 4"/>
          <p:cNvSpPr txBox="1"/>
          <p:nvPr/>
        </p:nvSpPr>
        <p:spPr>
          <a:xfrm>
            <a:off x="609600" y="4348432"/>
            <a:ext cx="685800" cy="381000"/>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dirty="0" smtClean="0"/>
              <a:t>Age</a:t>
            </a:r>
            <a:endParaRPr lang="en-US" dirty="0"/>
          </a:p>
        </p:txBody>
      </p:sp>
      <p:sp>
        <p:nvSpPr>
          <p:cNvPr id="6" name="TextBox 5"/>
          <p:cNvSpPr txBox="1"/>
          <p:nvPr/>
        </p:nvSpPr>
        <p:spPr>
          <a:xfrm>
            <a:off x="609600" y="6096000"/>
            <a:ext cx="838200" cy="381000"/>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dirty="0" smtClean="0"/>
              <a:t>Race</a:t>
            </a:r>
            <a:endParaRPr lang="en-US" dirty="0"/>
          </a:p>
        </p:txBody>
      </p:sp>
      <p:cxnSp>
        <p:nvCxnSpPr>
          <p:cNvPr id="8" name="Straight Arrow Connector 7"/>
          <p:cNvCxnSpPr/>
          <p:nvPr/>
        </p:nvCxnSpPr>
        <p:spPr>
          <a:xfrm>
            <a:off x="1447800" y="6286500"/>
            <a:ext cx="572219"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0" name="Elbow Connector 9"/>
          <p:cNvCxnSpPr/>
          <p:nvPr/>
        </p:nvCxnSpPr>
        <p:spPr>
          <a:xfrm flipV="1">
            <a:off x="1295400" y="4114800"/>
            <a:ext cx="724619" cy="424132"/>
          </a:xfrm>
          <a:prstGeom prst="bentConnector3">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2" name="Elbow Connector 11"/>
          <p:cNvCxnSpPr/>
          <p:nvPr/>
        </p:nvCxnSpPr>
        <p:spPr>
          <a:xfrm>
            <a:off x="1295400" y="4538932"/>
            <a:ext cx="724619" cy="414068"/>
          </a:xfrm>
          <a:prstGeom prst="bentConnector3">
            <a:avLst/>
          </a:prstGeom>
          <a:ln>
            <a:tailEnd type="arrow"/>
          </a:ln>
        </p:spPr>
        <p:style>
          <a:lnRef idx="3">
            <a:schemeClr val="accent2"/>
          </a:lnRef>
          <a:fillRef idx="0">
            <a:schemeClr val="accent2"/>
          </a:fillRef>
          <a:effectRef idx="2">
            <a:schemeClr val="accent2"/>
          </a:effectRef>
          <a:fontRef idx="minor">
            <a:schemeClr val="tx1"/>
          </a:fontRef>
        </p:style>
      </p:cxnSp>
      <p:pic>
        <p:nvPicPr>
          <p:cNvPr id="7" name="Audio 6">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1511358101"/>
      </p:ext>
    </p:extLst>
  </p:cSld>
  <p:clrMapOvr>
    <a:masterClrMapping/>
  </p:clrMapOvr>
  <mc:AlternateContent xmlns:mc="http://schemas.openxmlformats.org/markup-compatibility/2006" xmlns:p14="http://schemas.microsoft.com/office/powerpoint/2010/main">
    <mc:Choice Requires="p14">
      <p:transition spd="slow" p14:dur="2500" advTm="14251">
        <p:checker/>
      </p:transition>
    </mc:Choice>
    <mc:Fallback xmlns="">
      <p:transition spd="slow" advTm="14251">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1000"/>
                                        <p:tgtEl>
                                          <p:spTgt spid="3">
                                            <p:txEl>
                                              <p:pRg st="1" end="1"/>
                                            </p:txEl>
                                          </p:spTgt>
                                        </p:tgtEl>
                                      </p:cBhvr>
                                    </p:animEffect>
                                    <p:anim calcmode="lin" valueType="num">
                                      <p:cBhvr>
                                        <p:cTn id="1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1000"/>
                                        <p:tgtEl>
                                          <p:spTgt spid="6"/>
                                        </p:tgtEl>
                                      </p:cBhvr>
                                    </p:animEffect>
                                    <p:anim calcmode="lin" valueType="num">
                                      <p:cBhvr>
                                        <p:cTn id="43" dur="1000" fill="hold"/>
                                        <p:tgtEl>
                                          <p:spTgt spid="6"/>
                                        </p:tgtEl>
                                        <p:attrNameLst>
                                          <p:attrName>ppt_x</p:attrName>
                                        </p:attrNameLst>
                                      </p:cBhvr>
                                      <p:tavLst>
                                        <p:tav tm="0">
                                          <p:val>
                                            <p:strVal val="#ppt_x"/>
                                          </p:val>
                                        </p:tav>
                                        <p:tav tm="100000">
                                          <p:val>
                                            <p:strVal val="#ppt_x"/>
                                          </p:val>
                                        </p:tav>
                                      </p:tavLst>
                                    </p:anim>
                                    <p:anim calcmode="lin" valueType="num">
                                      <p:cBhvr>
                                        <p:cTn id="4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down)">
                                      <p:cBhvr>
                                        <p:cTn id="49" dur="500"/>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down)">
                                      <p:cBhvr>
                                        <p:cTn id="54" dur="500"/>
                                        <p:tgtEl>
                                          <p:spTgt spid="12"/>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nodeType="click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wipe(down)">
                                      <p:cBhvr>
                                        <p:cTn id="5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60" fill="hold" display="0">
                  <p:stCondLst>
                    <p:cond delay="indefinite"/>
                  </p:stCondLst>
                  <p:endCondLst>
                    <p:cond evt="onStopAudio" delay="0">
                      <p:tgtEl>
                        <p:sldTgt/>
                      </p:tgtEl>
                    </p:cond>
                  </p:endCondLst>
                </p:cTn>
                <p:tgtEl>
                  <p:spTgt spid="7"/>
                </p:tgtEl>
              </p:cMediaNode>
            </p:audio>
          </p:childTnLst>
        </p:cTn>
      </p:par>
    </p:tnLst>
    <p:bldLst>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Victim Relationship to Offender</a:t>
            </a:r>
            <a:endParaRPr lang="en-US" dirty="0"/>
          </a:p>
        </p:txBody>
      </p:sp>
      <p:sp>
        <p:nvSpPr>
          <p:cNvPr id="3" name="Content Placeholder 2"/>
          <p:cNvSpPr>
            <a:spLocks noGrp="1"/>
          </p:cNvSpPr>
          <p:nvPr>
            <p:ph idx="1"/>
          </p:nvPr>
        </p:nvSpPr>
        <p:spPr/>
        <p:txBody>
          <a:bodyPr>
            <a:normAutofit/>
          </a:bodyPr>
          <a:lstStyle/>
          <a:p>
            <a:r>
              <a:rPr lang="en-US" sz="2800" dirty="0" smtClean="0"/>
              <a:t>Select the victim relationship to offender.</a:t>
            </a:r>
          </a:p>
          <a:p>
            <a:r>
              <a:rPr lang="en-US" sz="2800" dirty="0" smtClean="0"/>
              <a:t>“Victim Relationship” &amp; total number of victims reported should be equal.</a:t>
            </a:r>
            <a:endParaRPr lang="en-US" sz="2800" dirty="0"/>
          </a:p>
        </p:txBody>
      </p:sp>
      <p:pic>
        <p:nvPicPr>
          <p:cNvPr id="5" name="Picture 4"/>
          <p:cNvPicPr/>
          <p:nvPr/>
        </p:nvPicPr>
        <p:blipFill>
          <a:blip r:embed="rId6">
            <a:extLst>
              <a:ext uri="{28A0092B-C50C-407E-A947-70E740481C1C}">
                <a14:useLocalDpi xmlns:a14="http://schemas.microsoft.com/office/drawing/2010/main" val="0"/>
              </a:ext>
            </a:extLst>
          </a:blip>
          <a:stretch>
            <a:fillRect/>
          </a:stretch>
        </p:blipFill>
        <p:spPr>
          <a:xfrm>
            <a:off x="3429000" y="2819400"/>
            <a:ext cx="2400300" cy="3886200"/>
          </a:xfrm>
          <a:prstGeom prst="rect">
            <a:avLst/>
          </a:prstGeom>
        </p:spPr>
      </p:pic>
      <p:sp>
        <p:nvSpPr>
          <p:cNvPr id="6" name="TextBox 5"/>
          <p:cNvSpPr txBox="1"/>
          <p:nvPr/>
        </p:nvSpPr>
        <p:spPr>
          <a:xfrm>
            <a:off x="1295400" y="3873827"/>
            <a:ext cx="1524000" cy="923330"/>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dirty="0" smtClean="0"/>
              <a:t>Victim Relationship to Offender</a:t>
            </a:r>
          </a:p>
        </p:txBody>
      </p:sp>
      <p:cxnSp>
        <p:nvCxnSpPr>
          <p:cNvPr id="8" name="Elbow Connector 7"/>
          <p:cNvCxnSpPr/>
          <p:nvPr/>
        </p:nvCxnSpPr>
        <p:spPr>
          <a:xfrm flipV="1">
            <a:off x="2819400" y="3810000"/>
            <a:ext cx="533400" cy="525492"/>
          </a:xfrm>
          <a:prstGeom prst="bentConnector3">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2" name="Elbow Connector 11"/>
          <p:cNvCxnSpPr/>
          <p:nvPr/>
        </p:nvCxnSpPr>
        <p:spPr>
          <a:xfrm>
            <a:off x="2819400" y="4335492"/>
            <a:ext cx="533400" cy="461665"/>
          </a:xfrm>
          <a:prstGeom prst="bentConnector3">
            <a:avLst/>
          </a:prstGeom>
          <a:ln>
            <a:tailEnd type="arrow"/>
          </a:ln>
        </p:spPr>
        <p:style>
          <a:lnRef idx="3">
            <a:schemeClr val="accent2"/>
          </a:lnRef>
          <a:fillRef idx="0">
            <a:schemeClr val="accent2"/>
          </a:fillRef>
          <a:effectRef idx="2">
            <a:schemeClr val="accent2"/>
          </a:effectRef>
          <a:fontRef idx="minor">
            <a:schemeClr val="tx1"/>
          </a:fontRef>
        </p:style>
      </p:cxnSp>
      <p:pic>
        <p:nvPicPr>
          <p:cNvPr id="4" name="Audio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607538137"/>
      </p:ext>
    </p:extLst>
  </p:cSld>
  <p:clrMapOvr>
    <a:masterClrMapping/>
  </p:clrMapOvr>
  <mc:AlternateContent xmlns:mc="http://schemas.openxmlformats.org/markup-compatibility/2006" xmlns:p14="http://schemas.microsoft.com/office/powerpoint/2010/main">
    <mc:Choice Requires="p14">
      <p:transition spd="slow" p14:dur="2500" advTm="17893">
        <p:checker/>
      </p:transition>
    </mc:Choice>
    <mc:Fallback xmlns="">
      <p:transition spd="slow" advTm="17893">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1000"/>
                                        <p:tgtEl>
                                          <p:spTgt spid="3">
                                            <p:txEl>
                                              <p:pRg st="1" end="1"/>
                                            </p:txEl>
                                          </p:spTgt>
                                        </p:tgtEl>
                                      </p:cBhvr>
                                    </p:animEffect>
                                    <p:anim calcmode="lin" valueType="num">
                                      <p:cBhvr>
                                        <p:cTn id="1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anim calcmode="lin" valueType="num">
                                      <p:cBhvr>
                                        <p:cTn id="31" dur="1000" fill="hold"/>
                                        <p:tgtEl>
                                          <p:spTgt spid="6"/>
                                        </p:tgtEl>
                                        <p:attrNameLst>
                                          <p:attrName>ppt_x</p:attrName>
                                        </p:attrNameLst>
                                      </p:cBhvr>
                                      <p:tavLst>
                                        <p:tav tm="0">
                                          <p:val>
                                            <p:strVal val="#ppt_x"/>
                                          </p:val>
                                        </p:tav>
                                        <p:tav tm="100000">
                                          <p:val>
                                            <p:strVal val="#ppt_x"/>
                                          </p:val>
                                        </p:tav>
                                      </p:tavLst>
                                    </p:anim>
                                    <p:anim calcmode="lin" valueType="num">
                                      <p:cBhvr>
                                        <p:cTn id="3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down)">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43" fill="hold" display="0">
                  <p:stCondLst>
                    <p:cond delay="indefinite"/>
                  </p:stCondLst>
                  <p:endCondLst>
                    <p:cond evt="onStopAudio" delay="0">
                      <p:tgtEl>
                        <p:sldTgt/>
                      </p:tgtEl>
                    </p:cond>
                  </p:endCondLst>
                </p:cTn>
                <p:tgtEl>
                  <p:spTgt spid="4"/>
                </p:tgtEl>
              </p:cMediaNode>
            </p:audio>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Arrestee Information</a:t>
            </a:r>
            <a:endParaRPr lang="en-US" dirty="0"/>
          </a:p>
        </p:txBody>
      </p:sp>
      <p:sp>
        <p:nvSpPr>
          <p:cNvPr id="3" name="Content Placeholder 2"/>
          <p:cNvSpPr>
            <a:spLocks noGrp="1"/>
          </p:cNvSpPr>
          <p:nvPr>
            <p:ph idx="1"/>
          </p:nvPr>
        </p:nvSpPr>
        <p:spPr/>
        <p:txBody>
          <a:bodyPr/>
          <a:lstStyle/>
          <a:p>
            <a:r>
              <a:rPr lang="en-US" dirty="0" smtClean="0"/>
              <a:t>“Primary Aggressors Arrest Information”</a:t>
            </a:r>
          </a:p>
          <a:p>
            <a:pPr lvl="1"/>
            <a:r>
              <a:rPr lang="en-US" dirty="0" smtClean="0"/>
              <a:t>Separated by male and female.</a:t>
            </a:r>
          </a:p>
          <a:p>
            <a:pPr lvl="1"/>
            <a:r>
              <a:rPr lang="en-US" dirty="0" smtClean="0"/>
              <a:t>Offender was either arrested or not arrested.</a:t>
            </a:r>
          </a:p>
          <a:p>
            <a:pPr lvl="1"/>
            <a:r>
              <a:rPr lang="en-US" dirty="0" smtClean="0"/>
              <a:t>Arrested and not arrested total should equal total amount of offenders.</a:t>
            </a:r>
          </a:p>
          <a:p>
            <a:pPr lvl="1"/>
            <a:r>
              <a:rPr lang="en-US" dirty="0" smtClean="0"/>
              <a:t>“Primary Aggressors Arrest” total should equal “Number of Incidents Reported”</a:t>
            </a:r>
          </a:p>
          <a:p>
            <a:pPr lvl="1"/>
            <a:endParaRPr lang="en-US" dirty="0"/>
          </a:p>
        </p:txBody>
      </p:sp>
      <p:pic>
        <p:nvPicPr>
          <p:cNvPr id="4" name="Picture 3"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52947" y="3386131"/>
            <a:ext cx="38105" cy="85737"/>
          </a:xfrm>
          <a:prstGeom prst="rect">
            <a:avLst/>
          </a:prstGeom>
        </p:spPr>
      </p:pic>
      <p:pic>
        <p:nvPicPr>
          <p:cNvPr id="6" name="Picture 5" descr="Screen Clipping"/>
          <p:cNvPicPr>
            <a:picLocks noChangeAspect="1"/>
          </p:cNvPicPr>
          <p:nvPr/>
        </p:nvPicPr>
        <p:blipFill>
          <a:blip r:embed="rId7"/>
          <a:stretch>
            <a:fillRect/>
          </a:stretch>
        </p:blipFill>
        <p:spPr>
          <a:xfrm>
            <a:off x="4567237" y="3405184"/>
            <a:ext cx="9526" cy="47632"/>
          </a:xfrm>
          <a:prstGeom prst="rect">
            <a:avLst/>
          </a:prstGeom>
        </p:spPr>
      </p:pic>
      <p:pic>
        <p:nvPicPr>
          <p:cNvPr id="7" name="Picture 6" descr="Screen Clippi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0600" y="5410200"/>
            <a:ext cx="6230262" cy="935448"/>
          </a:xfrm>
          <a:prstGeom prst="rect">
            <a:avLst/>
          </a:prstGeom>
        </p:spPr>
      </p:pic>
      <p:pic>
        <p:nvPicPr>
          <p:cNvPr id="9" name="Audio 8">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9"/>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3703225017"/>
      </p:ext>
    </p:extLst>
  </p:cSld>
  <p:clrMapOvr>
    <a:masterClrMapping/>
  </p:clrMapOvr>
  <mc:AlternateContent xmlns:mc="http://schemas.openxmlformats.org/markup-compatibility/2006" xmlns:p14="http://schemas.microsoft.com/office/powerpoint/2010/main">
    <mc:Choice Requires="p14">
      <p:transition spd="slow" p14:dur="2500" advTm="27749">
        <p:checker/>
      </p:transition>
    </mc:Choice>
    <mc:Fallback xmlns="">
      <p:transition spd="slow" advTm="27749">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1000"/>
                                        <p:tgtEl>
                                          <p:spTgt spid="3">
                                            <p:txEl>
                                              <p:pRg st="1" end="1"/>
                                            </p:txEl>
                                          </p:spTgt>
                                        </p:tgtEl>
                                      </p:cBhvr>
                                    </p:animEffect>
                                    <p:anim calcmode="lin" valueType="num">
                                      <p:cBhvr>
                                        <p:cTn id="1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1000"/>
                                        <p:tgtEl>
                                          <p:spTgt spid="7"/>
                                        </p:tgtEl>
                                      </p:cBhvr>
                                    </p:animEffect>
                                    <p:anim calcmode="lin" valueType="num">
                                      <p:cBhvr>
                                        <p:cTn id="39" dur="1000" fill="hold"/>
                                        <p:tgtEl>
                                          <p:spTgt spid="7"/>
                                        </p:tgtEl>
                                        <p:attrNameLst>
                                          <p:attrName>ppt_x</p:attrName>
                                        </p:attrNameLst>
                                      </p:cBhvr>
                                      <p:tavLst>
                                        <p:tav tm="0">
                                          <p:val>
                                            <p:strVal val="#ppt_x"/>
                                          </p:val>
                                        </p:tav>
                                        <p:tav tm="100000">
                                          <p:val>
                                            <p:strVal val="#ppt_x"/>
                                          </p:val>
                                        </p:tav>
                                      </p:tavLst>
                                    </p:anim>
                                    <p:anim calcmode="lin" valueType="num">
                                      <p:cBhvr>
                                        <p:cTn id="4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41" fill="hold" display="0">
                  <p:stCondLst>
                    <p:cond delay="indefinite"/>
                  </p:stCondLst>
                  <p:endCondLst>
                    <p:cond evt="onStopAudio" delay="0">
                      <p:tgtEl>
                        <p:sldTgt/>
                      </p:tgtEl>
                    </p:cond>
                  </p:endCondLst>
                </p:cTn>
                <p:tgtEl>
                  <p:spTgt spid="9"/>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Mitigating Circumstances for Primary Aggressor Not Being Arrested</a:t>
            </a:r>
            <a:endParaRPr lang="en-US" dirty="0"/>
          </a:p>
        </p:txBody>
      </p:sp>
      <p:sp>
        <p:nvSpPr>
          <p:cNvPr id="3" name="Content Placeholder 2"/>
          <p:cNvSpPr>
            <a:spLocks noGrp="1"/>
          </p:cNvSpPr>
          <p:nvPr>
            <p:ph idx="1"/>
          </p:nvPr>
        </p:nvSpPr>
        <p:spPr/>
        <p:txBody>
          <a:bodyPr>
            <a:normAutofit/>
          </a:bodyPr>
          <a:lstStyle/>
          <a:p>
            <a:r>
              <a:rPr lang="en-US" sz="2000" dirty="0" smtClean="0"/>
              <a:t>“Mitigating Circumstances for Primary Aggressor Not Arrested”</a:t>
            </a:r>
          </a:p>
          <a:p>
            <a:pPr lvl="1"/>
            <a:r>
              <a:rPr lang="en-US" sz="2000" dirty="0" smtClean="0"/>
              <a:t>Report reason why aggressor was not arrested.</a:t>
            </a:r>
          </a:p>
          <a:p>
            <a:pPr lvl="1"/>
            <a:r>
              <a:rPr lang="en-US" sz="2000" dirty="0"/>
              <a:t>6 reasons</a:t>
            </a:r>
          </a:p>
          <a:p>
            <a:pPr lvl="2"/>
            <a:r>
              <a:rPr lang="en-US" sz="2000" dirty="0"/>
              <a:t>Aggressor undetermined</a:t>
            </a:r>
          </a:p>
          <a:p>
            <a:pPr lvl="2"/>
            <a:r>
              <a:rPr lang="en-US" sz="2000" dirty="0"/>
              <a:t>Gone upon arrival</a:t>
            </a:r>
          </a:p>
          <a:p>
            <a:pPr lvl="2"/>
            <a:r>
              <a:rPr lang="en-US" sz="2000" dirty="0"/>
              <a:t>No evidence of injury</a:t>
            </a:r>
          </a:p>
          <a:p>
            <a:pPr lvl="2"/>
            <a:r>
              <a:rPr lang="en-US" sz="2000" dirty="0"/>
              <a:t>Not reported within 24 hours</a:t>
            </a:r>
          </a:p>
          <a:p>
            <a:pPr lvl="2"/>
            <a:r>
              <a:rPr lang="en-US" sz="2000" dirty="0"/>
              <a:t>Other</a:t>
            </a:r>
          </a:p>
          <a:p>
            <a:pPr lvl="2"/>
            <a:r>
              <a:rPr lang="en-US" sz="2000" dirty="0" smtClean="0"/>
              <a:t>Unknown</a:t>
            </a:r>
          </a:p>
          <a:p>
            <a:pPr lvl="1"/>
            <a:r>
              <a:rPr lang="en-US" sz="2000" dirty="0" smtClean="0"/>
              <a:t>“</a:t>
            </a:r>
            <a:r>
              <a:rPr lang="en-US" sz="2000" dirty="0"/>
              <a:t>Mitigating Circumstances” total should equal total number of “Primary Aggressors Not Arrested</a:t>
            </a:r>
            <a:r>
              <a:rPr lang="en-US" sz="2000" dirty="0" smtClean="0"/>
              <a:t>”</a:t>
            </a:r>
          </a:p>
          <a:p>
            <a:pPr marL="457200" lvl="1" indent="0">
              <a:buNone/>
            </a:pPr>
            <a:endParaRPr lang="en-US" dirty="0" smtClean="0"/>
          </a:p>
        </p:txBody>
      </p:sp>
      <p:pic>
        <p:nvPicPr>
          <p:cNvPr id="4" name="Picture 3"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43400" y="2474246"/>
            <a:ext cx="4800600" cy="2478754"/>
          </a:xfrm>
          <a:prstGeom prst="rect">
            <a:avLst/>
          </a:prstGeom>
        </p:spPr>
      </p:pic>
      <p:pic>
        <p:nvPicPr>
          <p:cNvPr id="5" name="Audio 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3681573474"/>
      </p:ext>
    </p:extLst>
  </p:cSld>
  <p:clrMapOvr>
    <a:masterClrMapping/>
  </p:clrMapOvr>
  <mc:AlternateContent xmlns:mc="http://schemas.openxmlformats.org/markup-compatibility/2006" xmlns:p14="http://schemas.microsoft.com/office/powerpoint/2010/main">
    <mc:Choice Requires="p14">
      <p:transition spd="slow" p14:dur="2500" advTm="40731">
        <p:checker/>
      </p:transition>
    </mc:Choice>
    <mc:Fallback xmlns="">
      <p:transition spd="slow" advTm="40731">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1000"/>
                                        <p:tgtEl>
                                          <p:spTgt spid="3">
                                            <p:txEl>
                                              <p:pRg st="1" end="1"/>
                                            </p:txEl>
                                          </p:spTgt>
                                        </p:tgtEl>
                                      </p:cBhvr>
                                    </p:animEffect>
                                    <p:anim calcmode="lin" valueType="num">
                                      <p:cBhvr>
                                        <p:cTn id="1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1000"/>
                                        <p:tgtEl>
                                          <p:spTgt spid="3">
                                            <p:txEl>
                                              <p:pRg st="7" end="7"/>
                                            </p:txEl>
                                          </p:spTgt>
                                        </p:tgtEl>
                                      </p:cBhvr>
                                    </p:animEffect>
                                    <p:anim calcmode="lin" valueType="num">
                                      <p:cBhvr>
                                        <p:cTn id="4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fade">
                                      <p:cBhvr>
                                        <p:cTn id="51" dur="1000"/>
                                        <p:tgtEl>
                                          <p:spTgt spid="3">
                                            <p:txEl>
                                              <p:pRg st="8" end="8"/>
                                            </p:txEl>
                                          </p:spTgt>
                                        </p:tgtEl>
                                      </p:cBhvr>
                                    </p:animEffect>
                                    <p:anim calcmode="lin" valueType="num">
                                      <p:cBhvr>
                                        <p:cTn id="5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3">
                                            <p:txEl>
                                              <p:pRg st="9" end="9"/>
                                            </p:txEl>
                                          </p:spTgt>
                                        </p:tgtEl>
                                        <p:attrNameLst>
                                          <p:attrName>style.visibility</p:attrName>
                                        </p:attrNameLst>
                                      </p:cBhvr>
                                      <p:to>
                                        <p:strVal val="visible"/>
                                      </p:to>
                                    </p:set>
                                    <p:animEffect transition="in" filter="fade">
                                      <p:cBhvr>
                                        <p:cTn id="56" dur="1000"/>
                                        <p:tgtEl>
                                          <p:spTgt spid="3">
                                            <p:txEl>
                                              <p:pRg st="9" end="9"/>
                                            </p:txEl>
                                          </p:spTgt>
                                        </p:tgtEl>
                                      </p:cBhvr>
                                    </p:animEffect>
                                    <p:anim calcmode="lin" valueType="num">
                                      <p:cBhvr>
                                        <p:cTn id="5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4"/>
                                        </p:tgtEl>
                                        <p:attrNameLst>
                                          <p:attrName>style.visibility</p:attrName>
                                        </p:attrNameLst>
                                      </p:cBhvr>
                                      <p:to>
                                        <p:strVal val="visible"/>
                                      </p:to>
                                    </p:set>
                                    <p:animEffect transition="in" filter="fade">
                                      <p:cBhvr>
                                        <p:cTn id="63" dur="1000"/>
                                        <p:tgtEl>
                                          <p:spTgt spid="4"/>
                                        </p:tgtEl>
                                      </p:cBhvr>
                                    </p:animEffect>
                                    <p:anim calcmode="lin" valueType="num">
                                      <p:cBhvr>
                                        <p:cTn id="64" dur="1000" fill="hold"/>
                                        <p:tgtEl>
                                          <p:spTgt spid="4"/>
                                        </p:tgtEl>
                                        <p:attrNameLst>
                                          <p:attrName>ppt_x</p:attrName>
                                        </p:attrNameLst>
                                      </p:cBhvr>
                                      <p:tavLst>
                                        <p:tav tm="0">
                                          <p:val>
                                            <p:strVal val="#ppt_x"/>
                                          </p:val>
                                        </p:tav>
                                        <p:tav tm="100000">
                                          <p:val>
                                            <p:strVal val="#ppt_x"/>
                                          </p:val>
                                        </p:tav>
                                      </p:tavLst>
                                    </p:anim>
                                    <p:anim calcmode="lin" valueType="num">
                                      <p:cBhvr>
                                        <p:cTn id="6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66" fill="hold" display="0">
                  <p:stCondLst>
                    <p:cond delay="indefinite"/>
                  </p:stCondLst>
                  <p:endCondLst>
                    <p:cond evt="onStopAudio" delay="0">
                      <p:tgtEl>
                        <p:sldTgt/>
                      </p:tgtEl>
                    </p:cond>
                  </p:endCondLst>
                </p:cTn>
                <p:tgtEl>
                  <p:spTgt spid="5"/>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2"/>
</p:tagLst>
</file>

<file path=ppt/tags/tag10.xml><?xml version="1.0" encoding="utf-8"?>
<p:tagLst xmlns:a="http://schemas.openxmlformats.org/drawingml/2006/main" xmlns:r="http://schemas.openxmlformats.org/officeDocument/2006/relationships" xmlns:p="http://schemas.openxmlformats.org/presentationml/2006/main">
  <p:tag name="TIMING" val="|0.6|1.1"/>
</p:tagLst>
</file>

<file path=ppt/tags/tag11.xml><?xml version="1.0" encoding="utf-8"?>
<p:tagLst xmlns:a="http://schemas.openxmlformats.org/drawingml/2006/main" xmlns:r="http://schemas.openxmlformats.org/officeDocument/2006/relationships" xmlns:p="http://schemas.openxmlformats.org/presentationml/2006/main">
  <p:tag name="TIMING" val="|0.1|0"/>
</p:tagLst>
</file>

<file path=ppt/tags/tag12.xml><?xml version="1.0" encoding="utf-8"?>
<p:tagLst xmlns:a="http://schemas.openxmlformats.org/drawingml/2006/main" xmlns:r="http://schemas.openxmlformats.org/officeDocument/2006/relationships" xmlns:p="http://schemas.openxmlformats.org/presentationml/2006/main">
  <p:tag name="TIMING" val="|0.7"/>
</p:tagLst>
</file>

<file path=ppt/tags/tag2.xml><?xml version="1.0" encoding="utf-8"?>
<p:tagLst xmlns:a="http://schemas.openxmlformats.org/drawingml/2006/main" xmlns:r="http://schemas.openxmlformats.org/officeDocument/2006/relationships" xmlns:p="http://schemas.openxmlformats.org/presentationml/2006/main">
  <p:tag name="TIMING" val="|0.3"/>
</p:tagLst>
</file>

<file path=ppt/tags/tag3.xml><?xml version="1.0" encoding="utf-8"?>
<p:tagLst xmlns:a="http://schemas.openxmlformats.org/drawingml/2006/main" xmlns:r="http://schemas.openxmlformats.org/officeDocument/2006/relationships" xmlns:p="http://schemas.openxmlformats.org/presentationml/2006/main">
  <p:tag name="TIMING" val="|0|0.9|2|2.2|3.5|3.6"/>
</p:tagLst>
</file>

<file path=ppt/tags/tag4.xml><?xml version="1.0" encoding="utf-8"?>
<p:tagLst xmlns:a="http://schemas.openxmlformats.org/drawingml/2006/main" xmlns:r="http://schemas.openxmlformats.org/officeDocument/2006/relationships" xmlns:p="http://schemas.openxmlformats.org/presentationml/2006/main">
  <p:tag name="TIMING" val="|0.3|1.8|2.9|4.8|4.5|1"/>
</p:tagLst>
</file>

<file path=ppt/tags/tag5.xml><?xml version="1.0" encoding="utf-8"?>
<p:tagLst xmlns:a="http://schemas.openxmlformats.org/drawingml/2006/main" xmlns:r="http://schemas.openxmlformats.org/officeDocument/2006/relationships" xmlns:p="http://schemas.openxmlformats.org/presentationml/2006/main">
  <p:tag name="TIMING" val="|0.1|1.3|6|2.4|1.5|0.9|0.9"/>
</p:tagLst>
</file>

<file path=ppt/tags/tag6.xml><?xml version="1.0" encoding="utf-8"?>
<p:tagLst xmlns:a="http://schemas.openxmlformats.org/drawingml/2006/main" xmlns:r="http://schemas.openxmlformats.org/officeDocument/2006/relationships" xmlns:p="http://schemas.openxmlformats.org/presentationml/2006/main">
  <p:tag name="TIMING" val="|0.5|2.1|3.3|3.6|1.3|0.7|0.7"/>
</p:tagLst>
</file>

<file path=ppt/tags/tag7.xml><?xml version="1.0" encoding="utf-8"?>
<p:tagLst xmlns:a="http://schemas.openxmlformats.org/drawingml/2006/main" xmlns:r="http://schemas.openxmlformats.org/officeDocument/2006/relationships" xmlns:p="http://schemas.openxmlformats.org/presentationml/2006/main">
  <p:tag name="TIMING" val="|0.3|2.4|3.7|9.6|0.7"/>
</p:tagLst>
</file>

<file path=ppt/tags/tag8.xml><?xml version="1.0" encoding="utf-8"?>
<p:tagLst xmlns:a="http://schemas.openxmlformats.org/drawingml/2006/main" xmlns:r="http://schemas.openxmlformats.org/officeDocument/2006/relationships" xmlns:p="http://schemas.openxmlformats.org/presentationml/2006/main">
  <p:tag name="TIMING" val="|0.1|0.2"/>
</p:tagLst>
</file>

<file path=ppt/tags/tag9.xml><?xml version="1.0" encoding="utf-8"?>
<p:tagLst xmlns:a="http://schemas.openxmlformats.org/drawingml/2006/main" xmlns:r="http://schemas.openxmlformats.org/officeDocument/2006/relationships" xmlns:p="http://schemas.openxmlformats.org/presentationml/2006/main">
  <p:tag name="TIMING" val="|0.8|1.7"/>
</p:tagLst>
</file>

<file path=ppt/theme/theme1.xml><?xml version="1.0" encoding="utf-8"?>
<a:theme xmlns:a="http://schemas.openxmlformats.org/drawingml/2006/main" name="1_Office Them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8DB3E2"/>
      </a:hlink>
      <a:folHlink>
        <a:srgbClr val="D99694"/>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278</TotalTime>
  <Words>812</Words>
  <Application>Microsoft Office PowerPoint</Application>
  <PresentationFormat>On-screen Show (4:3)</PresentationFormat>
  <Paragraphs>102</Paragraphs>
  <Slides>12</Slides>
  <Notes>12</Notes>
  <HiddenSlides>0</HiddenSlides>
  <MMClips>12</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1_Office Theme</vt:lpstr>
      <vt:lpstr>Domestic Violence Incident Report</vt:lpstr>
      <vt:lpstr>Table of Contents</vt:lpstr>
      <vt:lpstr>Getting Started</vt:lpstr>
      <vt:lpstr>Date of Offenses</vt:lpstr>
      <vt:lpstr>Offender Information</vt:lpstr>
      <vt:lpstr>Victim Information</vt:lpstr>
      <vt:lpstr>Victim Relationship to Offender</vt:lpstr>
      <vt:lpstr>Arrestee Information</vt:lpstr>
      <vt:lpstr>Mitigating Circumstances for Primary Aggressor Not Being Arrested</vt:lpstr>
      <vt:lpstr>Other Persons Involved Arrest Information</vt:lpstr>
      <vt:lpstr>General Information</vt:lpstr>
      <vt:lpstr>Save &amp; Submit</vt:lpstr>
    </vt:vector>
  </TitlesOfParts>
  <Company>State Of Nevada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Domestic Violence Incident Report</dc:title>
  <dc:creator>Raymond Mansi</dc:creator>
  <cp:lastModifiedBy>Raymond Mansi</cp:lastModifiedBy>
  <cp:revision>30</cp:revision>
  <dcterms:created xsi:type="dcterms:W3CDTF">2018-03-20T22:09:53Z</dcterms:created>
  <dcterms:modified xsi:type="dcterms:W3CDTF">2018-03-26T13:57:56Z</dcterms:modified>
</cp:coreProperties>
</file>