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279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69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C1663-E73B-4E35-9AE8-82DF2B279AC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29010-D49D-498A-A566-F1AB62A69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97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6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599" cy="11430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85" y="5181600"/>
            <a:ext cx="1655180" cy="165518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7010400" y="1444823"/>
            <a:ext cx="1676400" cy="307777"/>
            <a:chOff x="457200" y="5904011"/>
            <a:chExt cx="1676400" cy="307777"/>
          </a:xfrm>
          <a:noFill/>
        </p:grpSpPr>
        <p:sp>
          <p:nvSpPr>
            <p:cNvPr id="7" name="Rectangle 6"/>
            <p:cNvSpPr/>
            <p:nvPr userDrawn="1"/>
          </p:nvSpPr>
          <p:spPr>
            <a:xfrm>
              <a:off x="457200" y="5943600"/>
              <a:ext cx="1676400" cy="2286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609600" y="5904011"/>
              <a:ext cx="1524000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u="none" dirty="0" smtClean="0">
                  <a:solidFill>
                    <a:schemeClr val="tx1"/>
                  </a:solidFill>
                  <a:hlinkClick r:id="rId3" action="ppaction://hlinksldjump"/>
                </a:rPr>
                <a:t>Table of Contents</a:t>
              </a:r>
              <a:endParaRPr lang="en-US" sz="1400" u="non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92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7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6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4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4E01-C862-468A-AD5E-7836F182864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C1963-B14B-4DA4-852E-1B2833A24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4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3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" Type="http://schemas.openxmlformats.org/officeDocument/2006/relationships/slide" Target="slide3.xml"/><Relationship Id="rId16" Type="http://schemas.openxmlformats.org/officeDocument/2006/relationships/slide" Target="slide18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UCR@dps.state.nv.u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Uniform Crime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 smtClean="0"/>
              <a:t>State of </a:t>
            </a:r>
            <a:r>
              <a:rPr lang="en-US" sz="1800" dirty="0" smtClean="0"/>
              <a:t>Nevada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400" dirty="0" smtClean="0"/>
              <a:t>UCR </a:t>
            </a:r>
            <a:r>
              <a:rPr lang="en-US" sz="4400" dirty="0" smtClean="0"/>
              <a:t>Workbook</a:t>
            </a:r>
          </a:p>
          <a:p>
            <a:pPr marL="0" indent="0">
              <a:buNone/>
            </a:pPr>
            <a:r>
              <a:rPr lang="en-US" sz="2000" dirty="0" smtClean="0"/>
              <a:t>How to Enter Data into the UCR Workbook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83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push dir="u"/>
      </p:transition>
    </mc:Choice>
    <mc:Fallback xmlns="">
      <p:transition spd="slow" advTm="7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Document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49744"/>
          <a:stretch/>
        </p:blipFill>
        <p:spPr bwMode="auto">
          <a:xfrm>
            <a:off x="457200" y="1600200"/>
            <a:ext cx="51816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695700" y="2788920"/>
            <a:ext cx="4884420" cy="1097280"/>
            <a:chOff x="3695700" y="2788920"/>
            <a:chExt cx="4884420" cy="109728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3695700" y="3086100"/>
              <a:ext cx="2019300" cy="25146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 Box 17"/>
            <p:cNvSpPr txBox="1"/>
            <p:nvPr/>
          </p:nvSpPr>
          <p:spPr>
            <a:xfrm>
              <a:off x="5715000" y="2788920"/>
              <a:ext cx="2865120" cy="10972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ea typeface="Calibri"/>
                  <a:cs typeface="Times New Roman"/>
                </a:rPr>
                <a:t>Name the File, Save</a:t>
              </a: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 dirty="0">
                  <a:effectLst/>
                  <a:ea typeface="Calibri"/>
                  <a:cs typeface="Times New Roman"/>
                </a:rPr>
                <a:t>Suggestion:</a:t>
              </a:r>
              <a:r>
                <a:rPr lang="en-US" sz="900" i="1" dirty="0">
                  <a:effectLst/>
                  <a:ea typeface="Calibri"/>
                  <a:cs typeface="Times New Roman"/>
                </a:rPr>
                <a:t>  </a:t>
              </a:r>
              <a:r>
                <a:rPr lang="en-US" sz="1100" i="1" dirty="0">
                  <a:effectLst/>
                  <a:ea typeface="Calibri"/>
                  <a:cs typeface="Times New Roman"/>
                </a:rPr>
                <a:t/>
              </a:r>
              <a:br>
                <a:rPr lang="en-US" sz="1100" i="1" dirty="0">
                  <a:effectLst/>
                  <a:ea typeface="Calibri"/>
                  <a:cs typeface="Times New Roman"/>
                </a:rPr>
              </a:br>
              <a:r>
                <a:rPr lang="en-US" sz="900" dirty="0">
                  <a:effectLst/>
                  <a:ea typeface="Calibri"/>
                  <a:cs typeface="Times New Roman"/>
                </a:rPr>
                <a:t>(Month) Data Entered UCR (Agency Name)</a:t>
              </a:r>
              <a:endParaRPr lang="en-US" sz="1100" dirty="0">
                <a:effectLst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A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l="50128"/>
          <a:stretch/>
        </p:blipFill>
        <p:spPr bwMode="auto">
          <a:xfrm>
            <a:off x="304800" y="1524000"/>
            <a:ext cx="5642970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67272" y="2057400"/>
            <a:ext cx="213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Data into Yellow Cells.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White </a:t>
            </a:r>
            <a:r>
              <a:rPr lang="en-US" dirty="0"/>
              <a:t>Cells will automatically calculate.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A Supplement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49872"/>
          <a:stretch/>
        </p:blipFill>
        <p:spPr bwMode="auto">
          <a:xfrm>
            <a:off x="457200" y="1600200"/>
            <a:ext cx="2979420" cy="2377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1784866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Offenses </a:t>
            </a:r>
            <a:r>
              <a:rPr lang="en-US" sz="1400" dirty="0" smtClean="0"/>
              <a:t>(Return </a:t>
            </a:r>
            <a:r>
              <a:rPr lang="en-US" sz="1400" dirty="0"/>
              <a:t>A </a:t>
            </a:r>
            <a:r>
              <a:rPr lang="en-US" sz="1400" dirty="0" smtClean="0"/>
              <a:t>Supplement)  </a:t>
            </a:r>
            <a:r>
              <a:rPr lang="en-US" dirty="0" smtClean="0"/>
              <a:t>= Total Number </a:t>
            </a:r>
            <a:r>
              <a:rPr lang="en-US" dirty="0"/>
              <a:t>of Actual Offenses </a:t>
            </a:r>
            <a:r>
              <a:rPr lang="en-US" sz="1400" dirty="0" smtClean="0"/>
              <a:t>(Column </a:t>
            </a:r>
            <a:r>
              <a:rPr lang="en-US" sz="1400" dirty="0"/>
              <a:t>4 of the Return </a:t>
            </a:r>
            <a:r>
              <a:rPr lang="en-US" sz="1400" dirty="0" smtClean="0"/>
              <a:t>A)</a:t>
            </a:r>
            <a:r>
              <a:rPr lang="en-US" dirty="0" smtClean="0"/>
              <a:t> for </a:t>
            </a:r>
            <a:r>
              <a:rPr lang="en-US" dirty="0"/>
              <a:t>each crime class.</a:t>
            </a:r>
          </a:p>
          <a:p>
            <a:endParaRPr lang="en-US" dirty="0" smtClean="0"/>
          </a:p>
          <a:p>
            <a:r>
              <a:rPr lang="en-US" dirty="0" smtClean="0"/>
              <a:t>Total Larceny </a:t>
            </a:r>
            <a:r>
              <a:rPr lang="en-US" sz="1400" dirty="0" smtClean="0"/>
              <a:t>(line 94: Data </a:t>
            </a:r>
            <a:r>
              <a:rPr lang="en-US" sz="1400" dirty="0"/>
              <a:t>Entry #60)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/>
              <a:t>Total Larcenies </a:t>
            </a:r>
            <a:r>
              <a:rPr lang="en-US" sz="1400" dirty="0" smtClean="0"/>
              <a:t>(line </a:t>
            </a:r>
            <a:r>
              <a:rPr lang="en-US" sz="1400" dirty="0"/>
              <a:t>108 </a:t>
            </a:r>
            <a:r>
              <a:rPr lang="en-US" sz="1400" dirty="0" smtClean="0"/>
              <a:t>:Data </a:t>
            </a:r>
            <a:r>
              <a:rPr lang="en-US" sz="1400" dirty="0"/>
              <a:t>Entry #80)</a:t>
            </a:r>
            <a:r>
              <a:rPr lang="en-US" dirty="0"/>
              <a:t> Number of Offenses and Property Value must be equal.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50000"/>
          <a:stretch/>
        </p:blipFill>
        <p:spPr bwMode="auto">
          <a:xfrm>
            <a:off x="1828800" y="3276600"/>
            <a:ext cx="2971800" cy="2377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78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LEOKA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0000"/>
          <a:stretch/>
        </p:blipFill>
        <p:spPr bwMode="auto">
          <a:xfrm>
            <a:off x="457200" y="1600200"/>
            <a:ext cx="34290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18288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Data into Yellow Cells.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White </a:t>
            </a:r>
            <a:r>
              <a:rPr lang="en-US" dirty="0"/>
              <a:t>Cells will automatically calculate.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3"/>
          <a:srcRect l="50128"/>
          <a:stretch/>
        </p:blipFill>
        <p:spPr bwMode="auto">
          <a:xfrm>
            <a:off x="1752600" y="3352800"/>
            <a:ext cx="3278685" cy="2544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49872"/>
          <a:stretch/>
        </p:blipFill>
        <p:spPr bwMode="auto">
          <a:xfrm>
            <a:off x="3505200" y="4267200"/>
            <a:ext cx="2979420" cy="2377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05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ASR - Juvenile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49872"/>
          <a:stretch/>
        </p:blipFill>
        <p:spPr bwMode="auto">
          <a:xfrm>
            <a:off x="457200" y="1524000"/>
            <a:ext cx="36576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r="50128" b="6090"/>
          <a:stretch/>
        </p:blipFill>
        <p:spPr bwMode="auto">
          <a:xfrm>
            <a:off x="914400" y="3962400"/>
            <a:ext cx="37338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800" y="1828800"/>
            <a:ext cx="396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2 sections to this Worksheet: 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“</a:t>
            </a:r>
            <a:r>
              <a:rPr lang="en-US" sz="1200" dirty="0"/>
              <a:t>Police Disposition of Juveniles” and </a:t>
            </a:r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“</a:t>
            </a:r>
            <a:r>
              <a:rPr lang="en-US" sz="1200" dirty="0"/>
              <a:t>Age, Sex, Race, and Ethnicity of Persons Arrested, under 18 years of age” </a:t>
            </a:r>
          </a:p>
          <a:p>
            <a:endParaRPr lang="en-US" dirty="0" smtClean="0"/>
          </a:p>
          <a:p>
            <a:r>
              <a:rPr lang="en-US" sz="1600" dirty="0" smtClean="0"/>
              <a:t>Enter </a:t>
            </a:r>
            <a:r>
              <a:rPr lang="en-US" sz="1600" dirty="0"/>
              <a:t>Data into Yellow Cells.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White/Grey </a:t>
            </a:r>
            <a:r>
              <a:rPr lang="en-US" sz="1600" dirty="0"/>
              <a:t>Cells will automatically calculate.</a:t>
            </a:r>
          </a:p>
          <a:p>
            <a:endParaRPr lang="en-US" sz="1600" dirty="0" smtClean="0"/>
          </a:p>
          <a:p>
            <a:r>
              <a:rPr lang="en-US" sz="1600" dirty="0"/>
              <a:t>Total Number of Male/Female Arrests </a:t>
            </a:r>
            <a:r>
              <a:rPr lang="en-US" sz="1600" dirty="0" smtClean="0"/>
              <a:t>= Total </a:t>
            </a:r>
            <a:r>
              <a:rPr lang="en-US" sz="1600" dirty="0"/>
              <a:t>Number of Male/Female </a:t>
            </a:r>
            <a:r>
              <a:rPr lang="en-US" sz="1600" dirty="0" smtClean="0"/>
              <a:t>Race</a:t>
            </a:r>
          </a:p>
          <a:p>
            <a:endParaRPr lang="en-US" sz="1600" dirty="0"/>
          </a:p>
          <a:p>
            <a:r>
              <a:rPr lang="en-US" sz="1600" dirty="0"/>
              <a:t>Total Number of Male/Female Arrests </a:t>
            </a:r>
            <a:r>
              <a:rPr lang="en-US" sz="1600" dirty="0" smtClean="0"/>
              <a:t>= Total </a:t>
            </a:r>
            <a:r>
              <a:rPr lang="en-US" sz="1600" dirty="0"/>
              <a:t>Number of Male/Female Ethnicity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1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ASR - Adult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50641" b="5769"/>
          <a:stretch/>
        </p:blipFill>
        <p:spPr bwMode="auto">
          <a:xfrm>
            <a:off x="457200" y="1600200"/>
            <a:ext cx="4572000" cy="327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600" y="2057400"/>
            <a:ext cx="342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Enter Data into Yellow Cells. 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White/Grey </a:t>
            </a:r>
            <a:r>
              <a:rPr lang="en-US" sz="1600" dirty="0"/>
              <a:t>Cells will automatically calculate.</a:t>
            </a:r>
          </a:p>
          <a:p>
            <a:endParaRPr lang="en-US" sz="1600" dirty="0" smtClean="0"/>
          </a:p>
          <a:p>
            <a:r>
              <a:rPr lang="en-US" sz="1600" dirty="0" smtClean="0"/>
              <a:t>Total </a:t>
            </a:r>
            <a:r>
              <a:rPr lang="en-US" sz="1600" dirty="0"/>
              <a:t>Number of Male/Female Arrests </a:t>
            </a:r>
            <a:r>
              <a:rPr lang="en-US" sz="1600" dirty="0" smtClean="0"/>
              <a:t>= Total </a:t>
            </a:r>
            <a:r>
              <a:rPr lang="en-US" sz="1600" dirty="0"/>
              <a:t>Number of Male/Female Race</a:t>
            </a:r>
          </a:p>
          <a:p>
            <a:endParaRPr lang="en-US" sz="1600" dirty="0" smtClean="0"/>
          </a:p>
          <a:p>
            <a:r>
              <a:rPr lang="en-US" sz="1600" dirty="0" smtClean="0"/>
              <a:t>Total </a:t>
            </a:r>
            <a:r>
              <a:rPr lang="en-US" sz="1600" dirty="0"/>
              <a:t>Number of Male/Female Arrests </a:t>
            </a:r>
            <a:r>
              <a:rPr lang="en-US" sz="1600" dirty="0" smtClean="0"/>
              <a:t>= Total </a:t>
            </a:r>
            <a:r>
              <a:rPr lang="en-US" sz="1600" dirty="0"/>
              <a:t>Number of Male/Female Ethnicity</a:t>
            </a:r>
          </a:p>
        </p:txBody>
      </p:sp>
    </p:spTree>
    <p:extLst>
      <p:ext uri="{BB962C8B-B14F-4D97-AF65-F5344CB8AC3E}">
        <p14:creationId xmlns:p14="http://schemas.microsoft.com/office/powerpoint/2010/main" val="22977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64231" b="5769"/>
          <a:stretch/>
        </p:blipFill>
        <p:spPr bwMode="auto">
          <a:xfrm>
            <a:off x="457200" y="1600200"/>
            <a:ext cx="4114800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2286000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Data into Yellow Cells.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White </a:t>
            </a:r>
            <a:r>
              <a:rPr lang="en-US" dirty="0"/>
              <a:t>Cells will automatically calculate.</a:t>
            </a:r>
          </a:p>
          <a:p>
            <a:endParaRPr lang="en-US" dirty="0" smtClean="0"/>
          </a:p>
          <a:p>
            <a:r>
              <a:rPr lang="en-US" dirty="0" smtClean="0"/>
              <a:t>Note</a:t>
            </a:r>
            <a:r>
              <a:rPr lang="en-US" dirty="0"/>
              <a:t>:  Zeros will disappear in “Estimated Value of Property Damage” column if there are no amounts given.</a:t>
            </a:r>
          </a:p>
        </p:txBody>
      </p:sp>
    </p:spTree>
    <p:extLst>
      <p:ext uri="{BB962C8B-B14F-4D97-AF65-F5344CB8AC3E}">
        <p14:creationId xmlns:p14="http://schemas.microsoft.com/office/powerpoint/2010/main" val="6895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SHR – Murder / Negligent Manslaughter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r="49744" b="5128"/>
          <a:stretch/>
        </p:blipFill>
        <p:spPr bwMode="auto">
          <a:xfrm>
            <a:off x="254642" y="1165860"/>
            <a:ext cx="3377890" cy="2544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50042" y="1615440"/>
            <a:ext cx="4305300" cy="472440"/>
            <a:chOff x="0" y="0"/>
            <a:chExt cx="4305300" cy="47244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0" y="198120"/>
              <a:ext cx="2499360" cy="27432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 Box 30"/>
            <p:cNvSpPr txBox="1"/>
            <p:nvPr/>
          </p:nvSpPr>
          <p:spPr>
            <a:xfrm>
              <a:off x="2606040" y="0"/>
              <a:ext cx="1699260" cy="28956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ea typeface="Calibri"/>
                  <a:cs typeface="Times New Roman"/>
                </a:rPr>
                <a:t>Click “Add New Incident”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141491" y="1950720"/>
            <a:ext cx="4392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the dropdowns to enter the requested information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Once you click “Finish” the information will automatically enter into the form. 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Verify information was entered accurately.  </a:t>
            </a:r>
          </a:p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16154" t="33013" r="65769" b="36859"/>
          <a:stretch/>
        </p:blipFill>
        <p:spPr bwMode="auto">
          <a:xfrm>
            <a:off x="186062" y="3962400"/>
            <a:ext cx="272796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12948" t="23077" r="62949" b="26923"/>
          <a:stretch/>
        </p:blipFill>
        <p:spPr bwMode="auto">
          <a:xfrm>
            <a:off x="1219200" y="4848571"/>
            <a:ext cx="2148840" cy="1783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/>
          <a:srcRect l="13077" t="23077" r="62821" b="27564"/>
          <a:stretch/>
        </p:blipFill>
        <p:spPr bwMode="auto">
          <a:xfrm>
            <a:off x="3112045" y="4114800"/>
            <a:ext cx="2674620" cy="219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/>
          <a:srcRect l="6153" t="21795" r="55641" b="26282"/>
          <a:stretch/>
        </p:blipFill>
        <p:spPr bwMode="auto">
          <a:xfrm>
            <a:off x="4066716" y="4920463"/>
            <a:ext cx="3209290" cy="1744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13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Hate Crimes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65000" b="6090"/>
          <a:stretch/>
        </p:blipFill>
        <p:spPr bwMode="auto">
          <a:xfrm>
            <a:off x="457200" y="1600200"/>
            <a:ext cx="46482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14600" y="3265170"/>
            <a:ext cx="4861560" cy="487680"/>
            <a:chOff x="-320040" y="0"/>
            <a:chExt cx="4861560" cy="487680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-320040" y="0"/>
              <a:ext cx="2705100" cy="28194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 Box 38"/>
            <p:cNvSpPr txBox="1"/>
            <p:nvPr/>
          </p:nvSpPr>
          <p:spPr>
            <a:xfrm>
              <a:off x="2430780" y="160020"/>
              <a:ext cx="2110740" cy="32766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Calibri"/>
                  <a:cs typeface="Times New Roman"/>
                </a:rPr>
                <a:t>Click “Add New Incident”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48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Employees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66410" b="6410"/>
          <a:stretch/>
        </p:blipFill>
        <p:spPr bwMode="auto">
          <a:xfrm>
            <a:off x="457200" y="1600200"/>
            <a:ext cx="44196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953000" y="1828800"/>
                <a:ext cx="3657600" cy="3651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All Employee counts as of October 31</a:t>
                </a:r>
                <a:r>
                  <a:rPr lang="en-US" sz="1600" baseline="30000" dirty="0"/>
                  <a:t>st </a:t>
                </a:r>
                <a:r>
                  <a:rPr lang="en-US" sz="1600" dirty="0"/>
                  <a:t>need to be submitted in your OCTOBER report</a:t>
                </a:r>
                <a:r>
                  <a:rPr lang="en-US" sz="1600" dirty="0" smtClean="0"/>
                  <a:t>.</a:t>
                </a:r>
              </a:p>
              <a:p>
                <a:endParaRPr lang="en-US" sz="1600" dirty="0" smtClean="0"/>
              </a:p>
              <a:p>
                <a:r>
                  <a:rPr lang="en-US" sz="1600" dirty="0"/>
                  <a:t>Enter Data into Yellow Cells.  </a:t>
                </a:r>
                <a:endParaRPr lang="en-US" sz="1600" dirty="0" smtClean="0"/>
              </a:p>
              <a:p>
                <a:endParaRPr lang="en-US" sz="1600" dirty="0"/>
              </a:p>
              <a:p>
                <a:r>
                  <a:rPr lang="en-US" sz="1600" dirty="0" smtClean="0"/>
                  <a:t>White </a:t>
                </a:r>
                <a:r>
                  <a:rPr lang="en-US" sz="1600" dirty="0"/>
                  <a:t>Cells will automatically calculate.</a:t>
                </a:r>
              </a:p>
              <a:p>
                <a:endParaRPr lang="en-US" sz="1600" dirty="0" smtClean="0"/>
              </a:p>
              <a:p>
                <a:r>
                  <a:rPr lang="en-US" sz="1600" dirty="0" smtClean="0"/>
                  <a:t>Please </a:t>
                </a:r>
                <a:r>
                  <a:rPr lang="en-US" sz="1600" dirty="0"/>
                  <a:t>make sure to calculate the percentage change from last year so that you input an explanation if the change is more than 10%.  </a:t>
                </a:r>
                <a:endParaRPr lang="en-US" sz="1600" dirty="0" smtClean="0"/>
              </a:p>
              <a:p>
                <a:endParaRPr lang="en-US" sz="1600" dirty="0"/>
              </a:p>
              <a:p>
                <a:r>
                  <a:rPr lang="en-US" sz="1600" dirty="0"/>
                  <a:t>Formula for Percentage change: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</a:rPr>
                          <m:t>𝑇h𝑖𝑠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𝑌𝑒𝑎𝑟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𝑇𝑜𝑡𝑎𝑙</m:t>
                        </m:r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r>
                          <a:rPr lang="en-US" sz="1600" i="1">
                            <a:latin typeface="Cambria Math"/>
                          </a:rPr>
                          <m:t>𝐿𝑎𝑠𝑡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𝑌𝑒𝑎𝑟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𝑇𝑜𝑡𝑎𝑙</m:t>
                        </m:r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𝐿𝑎𝑠𝑡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𝑌𝑒𝑎𝑟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r>
                          <a:rPr lang="en-US" sz="1600" i="1">
                            <a:latin typeface="Cambria Math"/>
                          </a:rPr>
                          <m:t>𝑇𝑜𝑡𝑎𝑙</m:t>
                        </m:r>
                      </m:den>
                    </m:f>
                    <m:r>
                      <a:rPr lang="en-US" sz="1600" i="1">
                        <a:latin typeface="Cambria Math"/>
                      </a:rPr>
                      <m:t>∗100%</m:t>
                    </m:r>
                  </m:oMath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828800"/>
                <a:ext cx="3657600" cy="3651449"/>
              </a:xfrm>
              <a:prstGeom prst="rect">
                <a:avLst/>
              </a:prstGeom>
              <a:blipFill rotWithShape="1">
                <a:blip r:embed="rId3"/>
                <a:stretch>
                  <a:fillRect l="-1000" t="-334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0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886200" cy="43735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2" action="ppaction://hlinksldjump"/>
              </a:rPr>
              <a:t>Enable Editing</a:t>
            </a:r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3" action="ppaction://hlinksldjump"/>
              </a:rPr>
              <a:t>Enable Content</a:t>
            </a:r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4" action="ppaction://hlinksldjump"/>
              </a:rPr>
              <a:t>Agency Information Tab</a:t>
            </a:r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5" action="ppaction://hlinksldjump"/>
              </a:rPr>
              <a:t>All Reports Options</a:t>
            </a:r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6" action="ppaction://hlinksldjump"/>
              </a:rPr>
              <a:t>Arson Only Options</a:t>
            </a:r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7" action="ppaction://hlinksldjump"/>
              </a:rPr>
              <a:t>Start New Workbook</a:t>
            </a:r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8" action="ppaction://hlinksldjump"/>
              </a:rPr>
              <a:t>Save Document</a:t>
            </a:r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9" action="ppaction://hlinksldjump"/>
              </a:rPr>
              <a:t>Return A</a:t>
            </a:r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hlinkClick r:id="rId10" action="ppaction://hlinksldjump"/>
              </a:rPr>
              <a:t>Return A Supplement</a:t>
            </a:r>
            <a:endParaRPr lang="en-US" sz="2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828800"/>
            <a:ext cx="4038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11" action="ppaction://hlinksldjump"/>
              </a:rPr>
              <a:t>LEOKA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12" action="ppaction://hlinksldjump"/>
              </a:rPr>
              <a:t>Arrest – Juvenile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13" action="ppaction://hlinksldjump"/>
              </a:rPr>
              <a:t>Arrest – Adult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14" action="ppaction://hlinksldjump"/>
              </a:rPr>
              <a:t>Arson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15" action="ppaction://hlinksldjump"/>
              </a:rPr>
              <a:t>SHR – Homicide/Manslaughter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16" action="ppaction://hlinksldjump"/>
              </a:rPr>
              <a:t>Hate Crimes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17" action="ppaction://hlinksldjump"/>
              </a:rPr>
              <a:t>Police Employees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18" action="ppaction://hlinksldjump"/>
              </a:rPr>
              <a:t>Human Trafficking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19" action="ppaction://hlinksldjump"/>
              </a:rPr>
              <a:t>Cargo Thefts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20" action="ppaction://hlinksldjump"/>
              </a:rPr>
              <a:t>Save &amp; Submit</a:t>
            </a:r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59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push dir="u"/>
      </p:transition>
    </mc:Choice>
    <mc:Fallback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860" y="274638"/>
            <a:ext cx="50123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                   Hate Crimes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49744" b="6090"/>
          <a:stretch/>
        </p:blipFill>
        <p:spPr bwMode="auto">
          <a:xfrm>
            <a:off x="458821" y="304800"/>
            <a:ext cx="2987040" cy="2232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r="50385" b="6410"/>
          <a:stretch/>
        </p:blipFill>
        <p:spPr bwMode="auto">
          <a:xfrm>
            <a:off x="1318098" y="1600200"/>
            <a:ext cx="2948940" cy="2225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r="49744" b="7051"/>
          <a:stretch/>
        </p:blipFill>
        <p:spPr bwMode="auto">
          <a:xfrm>
            <a:off x="2247900" y="3048000"/>
            <a:ext cx="298704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/>
          <a:srcRect r="50000" b="5769"/>
          <a:stretch/>
        </p:blipFill>
        <p:spPr bwMode="auto">
          <a:xfrm>
            <a:off x="5334000" y="1818424"/>
            <a:ext cx="2971800" cy="224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127129" y="2374684"/>
            <a:ext cx="2164080" cy="2677376"/>
            <a:chOff x="6127129" y="2374684"/>
            <a:chExt cx="2164080" cy="2677376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7315200" y="2374684"/>
              <a:ext cx="0" cy="2121116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44"/>
            <p:cNvSpPr txBox="1"/>
            <p:nvPr/>
          </p:nvSpPr>
          <p:spPr>
            <a:xfrm>
              <a:off x="6127129" y="4579620"/>
              <a:ext cx="2164080" cy="47244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ea typeface="Calibri"/>
                  <a:cs typeface="Times New Roman"/>
                </a:rPr>
                <a:t>Click “Save Changes” when entry is complete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15717" y="5343646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Enter Data into Yellow Cells.  </a:t>
            </a:r>
            <a:endParaRPr lang="en-US" sz="1200" dirty="0" smtClean="0"/>
          </a:p>
          <a:p>
            <a:pPr algn="ctr"/>
            <a:r>
              <a:rPr lang="en-US" sz="1200" dirty="0" smtClean="0"/>
              <a:t>White </a:t>
            </a:r>
            <a:r>
              <a:rPr lang="en-US" sz="1200" dirty="0"/>
              <a:t>Cells will automatically calculate.</a:t>
            </a:r>
          </a:p>
          <a:p>
            <a:pPr algn="ctr"/>
            <a:r>
              <a:rPr lang="en-US" sz="1200" dirty="0"/>
              <a:t>Use the dropdowns to enter the requested information </a:t>
            </a:r>
          </a:p>
        </p:txBody>
      </p:sp>
    </p:spTree>
    <p:extLst>
      <p:ext uri="{BB962C8B-B14F-4D97-AF65-F5344CB8AC3E}">
        <p14:creationId xmlns:p14="http://schemas.microsoft.com/office/powerpoint/2010/main" val="26598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Cargo Theft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65513" b="5769"/>
          <a:stretch/>
        </p:blipFill>
        <p:spPr bwMode="auto">
          <a:xfrm>
            <a:off x="430934" y="1600200"/>
            <a:ext cx="4826865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90800" y="3276600"/>
            <a:ext cx="5265420" cy="426720"/>
            <a:chOff x="-685800" y="76200"/>
            <a:chExt cx="5265420" cy="426720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-685800" y="76200"/>
              <a:ext cx="3070860" cy="20574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 Box 47"/>
            <p:cNvSpPr txBox="1"/>
            <p:nvPr/>
          </p:nvSpPr>
          <p:spPr>
            <a:xfrm>
              <a:off x="2468880" y="175260"/>
              <a:ext cx="2110740" cy="32766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ea typeface="Calibri"/>
                  <a:cs typeface="Times New Roman"/>
                </a:rPr>
                <a:t>Click “Add New Incident”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620000" cy="1143000"/>
          </a:xfrm>
        </p:spPr>
        <p:txBody>
          <a:bodyPr/>
          <a:lstStyle/>
          <a:p>
            <a:r>
              <a:rPr lang="en-US" dirty="0" smtClean="0"/>
              <a:t>Cargo Theft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50000" b="6410"/>
          <a:stretch/>
        </p:blipFill>
        <p:spPr bwMode="auto">
          <a:xfrm>
            <a:off x="123217" y="1371600"/>
            <a:ext cx="3581400" cy="2648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0" y="1884640"/>
            <a:ext cx="2819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Enter Data into Yellow Cells. 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White </a:t>
            </a:r>
            <a:r>
              <a:rPr lang="en-US" sz="1600" dirty="0"/>
              <a:t>Cells will automatically calculate.</a:t>
            </a:r>
          </a:p>
          <a:p>
            <a:endParaRPr lang="en-US" sz="1600" dirty="0" smtClean="0"/>
          </a:p>
          <a:p>
            <a:r>
              <a:rPr lang="en-US" sz="1600" dirty="0" smtClean="0"/>
              <a:t>Use </a:t>
            </a:r>
            <a:r>
              <a:rPr lang="en-US" sz="1600" dirty="0"/>
              <a:t>the dropdowns to enter the requested information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3"/>
          <a:srcRect r="50000" b="4808"/>
          <a:stretch/>
        </p:blipFill>
        <p:spPr bwMode="auto">
          <a:xfrm>
            <a:off x="1676400" y="3124200"/>
            <a:ext cx="3733601" cy="3001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r="50000" b="6090"/>
          <a:stretch/>
        </p:blipFill>
        <p:spPr bwMode="auto">
          <a:xfrm>
            <a:off x="3962400" y="4489048"/>
            <a:ext cx="3276600" cy="236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785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Trafficking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r="50000" b="4487"/>
          <a:stretch/>
        </p:blipFill>
        <p:spPr bwMode="auto">
          <a:xfrm>
            <a:off x="457200" y="1600200"/>
            <a:ext cx="52578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2286000"/>
            <a:ext cx="2438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Enter Data into Yellow Cells. 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White </a:t>
            </a:r>
            <a:r>
              <a:rPr lang="en-US" sz="1600" dirty="0"/>
              <a:t>Cells will automatically calculate.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&amp; Submit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934200" cy="4373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Send completed UCR Form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hlinkClick r:id="rId2"/>
              </a:rPr>
              <a:t>UCR@dps.state.nv.us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Questions?</a:t>
            </a:r>
          </a:p>
          <a:p>
            <a:pPr lvl="1"/>
            <a:r>
              <a:rPr lang="en-US" sz="2000" dirty="0" smtClean="0"/>
              <a:t>Call Tammy Vieira @ 775.684.6241</a:t>
            </a:r>
          </a:p>
          <a:p>
            <a:pPr lvl="1"/>
            <a:r>
              <a:rPr lang="en-US" sz="2000" dirty="0" smtClean="0"/>
              <a:t>Call Laurel Brock @ 775.684.6244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NOTE:  UCR Workbooks are due to the State of Nevada 15 days after the close of the month.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73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Enable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0641"/>
          <a:stretch/>
        </p:blipFill>
        <p:spPr bwMode="auto">
          <a:xfrm>
            <a:off x="457200" y="1600200"/>
            <a:ext cx="60198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91000" y="1828800"/>
            <a:ext cx="4800600" cy="304800"/>
            <a:chOff x="0" y="0"/>
            <a:chExt cx="4168140" cy="304800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0" y="114300"/>
              <a:ext cx="2667000" cy="381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 Box 3"/>
            <p:cNvSpPr txBox="1"/>
            <p:nvPr/>
          </p:nvSpPr>
          <p:spPr>
            <a:xfrm>
              <a:off x="2057400" y="0"/>
              <a:ext cx="2110740" cy="30480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ea typeface="Calibri"/>
                  <a:cs typeface="Times New Roman"/>
                </a:rPr>
                <a:t>Click “Enable Editing”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00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Enable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0000"/>
          <a:stretch/>
        </p:blipFill>
        <p:spPr bwMode="auto">
          <a:xfrm>
            <a:off x="471954" y="1600200"/>
            <a:ext cx="5547846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06701" y="2324100"/>
            <a:ext cx="5397958" cy="304800"/>
            <a:chOff x="1" y="0"/>
            <a:chExt cx="4168139" cy="3048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1" y="114300"/>
              <a:ext cx="2135434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 Box 8"/>
            <p:cNvSpPr txBox="1"/>
            <p:nvPr/>
          </p:nvSpPr>
          <p:spPr>
            <a:xfrm>
              <a:off x="2057400" y="0"/>
              <a:ext cx="2110740" cy="30480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ea typeface="Calibri"/>
                  <a:cs typeface="Times New Roman"/>
                </a:rPr>
                <a:t>Click “Enable Content”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9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Agency Information Tab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0000"/>
          <a:stretch/>
        </p:blipFill>
        <p:spPr bwMode="auto">
          <a:xfrm>
            <a:off x="457200" y="1600200"/>
            <a:ext cx="5257800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7400" y="1828800"/>
            <a:ext cx="2819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Fill in the following fields</a:t>
            </a:r>
            <a:r>
              <a:rPr lang="en-US" sz="1600" dirty="0" smtClean="0"/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Month </a:t>
            </a:r>
            <a:r>
              <a:rPr lang="en-US" sz="1600" dirty="0"/>
              <a:t>of Report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dirty="0" smtClean="0"/>
              <a:t>(</a:t>
            </a:r>
            <a:r>
              <a:rPr lang="en-US" sz="1200" dirty="0"/>
              <a:t>select from drop-down)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Year of Report:  </a:t>
            </a:r>
            <a:r>
              <a:rPr lang="en-US" dirty="0" smtClean="0"/>
              <a:t>Agency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County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Prepared By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Title of Preparer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Telephone Number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Email </a:t>
            </a:r>
            <a:r>
              <a:rPr lang="en-US" dirty="0" smtClean="0"/>
              <a:t>Address</a:t>
            </a:r>
          </a:p>
          <a:p>
            <a:pPr lvl="0"/>
            <a:endParaRPr lang="en-US" dirty="0"/>
          </a:p>
          <a:p>
            <a:r>
              <a:rPr lang="en-US" dirty="0"/>
              <a:t>Select “UCR Workbook Options” </a:t>
            </a:r>
            <a:r>
              <a:rPr lang="en-US" sz="1400" i="1" dirty="0"/>
              <a:t>as applicable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3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Reports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0000"/>
          <a:stretch/>
        </p:blipFill>
        <p:spPr bwMode="auto">
          <a:xfrm>
            <a:off x="457200" y="1600200"/>
            <a:ext cx="51816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20383" y="175260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report all crimes, your “UCR Workbook Options” should look as </a:t>
            </a:r>
            <a:r>
              <a:rPr lang="en-US" dirty="0" smtClean="0"/>
              <a:t>follows.</a:t>
            </a:r>
            <a:endParaRPr lang="en-US" dirty="0"/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361234" y="3441970"/>
            <a:ext cx="4114800" cy="923330"/>
            <a:chOff x="4343400" y="3110914"/>
            <a:chExt cx="4114800" cy="92333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4343400" y="3429000"/>
              <a:ext cx="2438400" cy="4572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781800" y="3110914"/>
              <a:ext cx="1676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“Original/Zero” Report buttons selected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252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Arson Only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0000"/>
          <a:stretch/>
        </p:blipFill>
        <p:spPr bwMode="auto">
          <a:xfrm>
            <a:off x="457200" y="1600200"/>
            <a:ext cx="51816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7400" y="175260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example:  If you are an agency that only reports Arson.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Your </a:t>
            </a:r>
            <a:r>
              <a:rPr lang="en-US" dirty="0"/>
              <a:t>“UCR Workbook Options” would look as </a:t>
            </a:r>
            <a:r>
              <a:rPr lang="en-US" dirty="0" smtClean="0"/>
              <a:t>follows.</a:t>
            </a:r>
            <a:endParaRPr lang="en-US" dirty="0"/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83704" y="3751605"/>
            <a:ext cx="4648200" cy="1604080"/>
            <a:chOff x="4191000" y="4056405"/>
            <a:chExt cx="4648200" cy="1604080"/>
          </a:xfrm>
        </p:grpSpPr>
        <p:grpSp>
          <p:nvGrpSpPr>
            <p:cNvPr id="6" name="Group 5"/>
            <p:cNvGrpSpPr/>
            <p:nvPr/>
          </p:nvGrpSpPr>
          <p:grpSpPr>
            <a:xfrm>
              <a:off x="4191000" y="4090825"/>
              <a:ext cx="4648200" cy="1569660"/>
              <a:chOff x="4495800" y="3140815"/>
              <a:chExt cx="4648200" cy="1569660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H="1">
                <a:off x="4495800" y="3429000"/>
                <a:ext cx="2286000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6781800" y="3140815"/>
                <a:ext cx="23622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“Original/Zero” Report button selected for Arson Only 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“No Change/No Report” selected for all reports but Arson</a:t>
                </a:r>
                <a:endParaRPr lang="en-US" sz="1600" dirty="0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H="1" flipV="1">
              <a:off x="5188896" y="4056405"/>
              <a:ext cx="1288104" cy="32260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592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New Workbook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0000"/>
          <a:stretch/>
        </p:blipFill>
        <p:spPr bwMode="auto">
          <a:xfrm>
            <a:off x="457200" y="1600200"/>
            <a:ext cx="5486400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410200" y="3848100"/>
            <a:ext cx="3276600" cy="1257300"/>
            <a:chOff x="5410200" y="3848100"/>
            <a:chExt cx="3276600" cy="12573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5410200" y="4371320"/>
              <a:ext cx="1447800" cy="73408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858000" y="384810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Click “Start New Workbook”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4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Blank Workbook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49616"/>
          <a:stretch/>
        </p:blipFill>
        <p:spPr bwMode="auto">
          <a:xfrm>
            <a:off x="457200" y="1600200"/>
            <a:ext cx="5105400" cy="457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581400" y="3417331"/>
            <a:ext cx="4026440" cy="773669"/>
            <a:chOff x="3581400" y="3417331"/>
            <a:chExt cx="4026440" cy="77366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581400" y="3571220"/>
              <a:ext cx="2197640" cy="61978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779040" y="3417331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Click “Yes”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8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D99694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602</Words>
  <Application>Microsoft Office PowerPoint</Application>
  <PresentationFormat>On-screen Show (4:3)</PresentationFormat>
  <Paragraphs>138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Uniform Crime Reporting</vt:lpstr>
      <vt:lpstr>Table of Contents</vt:lpstr>
      <vt:lpstr>Enable Editing</vt:lpstr>
      <vt:lpstr>Enable Content</vt:lpstr>
      <vt:lpstr>Agency Information Tab</vt:lpstr>
      <vt:lpstr>All Reports Options</vt:lpstr>
      <vt:lpstr>Arson Only Options</vt:lpstr>
      <vt:lpstr>Start New Workbook</vt:lpstr>
      <vt:lpstr>Create Blank Workbook</vt:lpstr>
      <vt:lpstr>Save Document</vt:lpstr>
      <vt:lpstr>Return A</vt:lpstr>
      <vt:lpstr>Return A Supplement</vt:lpstr>
      <vt:lpstr>LEOKA</vt:lpstr>
      <vt:lpstr>ASR - Juvenile</vt:lpstr>
      <vt:lpstr>ASR - Adult</vt:lpstr>
      <vt:lpstr>Arson</vt:lpstr>
      <vt:lpstr>SHR – Murder / Negligent Manslaughter</vt:lpstr>
      <vt:lpstr>Hate Crimes</vt:lpstr>
      <vt:lpstr>Police Employees</vt:lpstr>
      <vt:lpstr>                    Hate Crimes</vt:lpstr>
      <vt:lpstr>Cargo Theft</vt:lpstr>
      <vt:lpstr>Cargo Theft</vt:lpstr>
      <vt:lpstr>Human Trafficking</vt:lpstr>
      <vt:lpstr>Save &amp; Submit</vt:lpstr>
    </vt:vector>
  </TitlesOfParts>
  <Company>State Of Nevada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UCR Workbook</dc:title>
  <dc:creator>Enterprise IT</dc:creator>
  <cp:lastModifiedBy>Enterprise IT</cp:lastModifiedBy>
  <cp:revision>31</cp:revision>
  <dcterms:created xsi:type="dcterms:W3CDTF">2017-10-10T17:56:55Z</dcterms:created>
  <dcterms:modified xsi:type="dcterms:W3CDTF">2017-10-10T23:20:57Z</dcterms:modified>
</cp:coreProperties>
</file>