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2" r:id="rId1"/>
  </p:sldMasterIdLst>
  <p:notesMasterIdLst>
    <p:notesMasterId r:id="rId23"/>
  </p:notesMasterIdLst>
  <p:sldIdLst>
    <p:sldId id="256" r:id="rId2"/>
    <p:sldId id="276" r:id="rId3"/>
    <p:sldId id="275" r:id="rId4"/>
    <p:sldId id="257" r:id="rId5"/>
    <p:sldId id="258" r:id="rId6"/>
    <p:sldId id="267" r:id="rId7"/>
    <p:sldId id="268" r:id="rId8"/>
    <p:sldId id="277" r:id="rId9"/>
    <p:sldId id="265" r:id="rId10"/>
    <p:sldId id="271" r:id="rId11"/>
    <p:sldId id="259" r:id="rId12"/>
    <p:sldId id="260" r:id="rId13"/>
    <p:sldId id="261" r:id="rId14"/>
    <p:sldId id="269" r:id="rId15"/>
    <p:sldId id="262" r:id="rId16"/>
    <p:sldId id="272" r:id="rId17"/>
    <p:sldId id="273" r:id="rId18"/>
    <p:sldId id="263" r:id="rId19"/>
    <p:sldId id="264" r:id="rId20"/>
    <p:sldId id="274" r:id="rId21"/>
    <p:sldId id="278" r:id="rId2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16" autoAdjust="0"/>
    <p:restoredTop sz="94660"/>
  </p:normalViewPr>
  <p:slideViewPr>
    <p:cSldViewPr snapToGrid="0">
      <p:cViewPr varScale="1">
        <p:scale>
          <a:sx n="72" d="100"/>
          <a:sy n="72" d="100"/>
        </p:scale>
        <p:origin x="456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microsoft.com/office/2015/10/relationships/revisionInfo" Target="revisionInfo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A3E52E5-DBA3-4223-8038-862DD8EBB64B}" type="datetimeFigureOut">
              <a:rPr lang="en-US" smtClean="0"/>
              <a:t>11/15/2017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69F4BD7-03F4-4FB8-9693-F5C3C6A3A7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76604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Layouts/_rels/slideLayout9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920834" y="1346946"/>
            <a:ext cx="10222992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6200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920834" y="4299696"/>
            <a:ext cx="10222992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175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920834" y="1484779"/>
            <a:ext cx="10222992" cy="2743200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10" name="Group 9"/>
          <p:cNvGrpSpPr/>
          <p:nvPr/>
        </p:nvGrpSpPr>
        <p:grpSpPr>
          <a:xfrm>
            <a:off x="9649215" y="4068923"/>
            <a:ext cx="1080904" cy="1080902"/>
            <a:chOff x="9685338" y="4460675"/>
            <a:chExt cx="1080904" cy="1080902"/>
          </a:xfrm>
        </p:grpSpPr>
        <p:sp>
          <p:nvSpPr>
            <p:cNvPr id="11" name="Oval 10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2" name="Oval 11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51560" y="1432223"/>
            <a:ext cx="9966960" cy="3035808"/>
          </a:xfrm>
        </p:spPr>
        <p:txBody>
          <a:bodyPr anchor="ctr">
            <a:noAutofit/>
          </a:bodyPr>
          <a:lstStyle>
            <a:lvl1pPr algn="l">
              <a:lnSpc>
                <a:spcPct val="80000"/>
              </a:lnSpc>
              <a:defRPr sz="7200" cap="none" baseline="0">
                <a:blipFill dpi="0" rotWithShape="1">
                  <a:blip r:embed="rId4"/>
                  <a:srcRect/>
                  <a:tile tx="6350" ty="-127000" sx="65000" sy="64000" flip="none" algn="tl"/>
                </a:blip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69848" y="4389120"/>
            <a:ext cx="7891272" cy="1069848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1"/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178428-F08A-4271-A684-727E54DEB832}" type="datetimeFigureOut">
              <a:rPr lang="en-US" smtClean="0"/>
              <a:t>11/15/2017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592733" y="4289334"/>
            <a:ext cx="1193868" cy="640080"/>
          </a:xfrm>
        </p:spPr>
        <p:txBody>
          <a:bodyPr/>
          <a:lstStyle>
            <a:lvl1pPr>
              <a:defRPr sz="2800" b="0"/>
            </a:lvl1pPr>
          </a:lstStyle>
          <a:p>
            <a:fld id="{C9F7BB32-B719-4E56-B327-9002C43925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54479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178428-F08A-4271-A684-727E54DEB832}" type="datetimeFigureOut">
              <a:rPr lang="en-US" smtClean="0"/>
              <a:t>11/15/2017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F7BB32-B719-4E56-B327-9002C43925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6996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533400"/>
            <a:ext cx="2552700" cy="56388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66800" y="533400"/>
            <a:ext cx="7505700" cy="5638800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178428-F08A-4271-A684-727E54DEB832}" type="datetimeFigureOut">
              <a:rPr lang="en-US" smtClean="0"/>
              <a:t>11/15/2017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F7BB32-B719-4E56-B327-9002C43925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7231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178428-F08A-4271-A684-727E54DEB832}" type="datetimeFigureOut">
              <a:rPr lang="en-US" smtClean="0"/>
              <a:t>11/15/2017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F7BB32-B719-4E56-B327-9002C43925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56848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4917989"/>
            <a:ext cx="12192000" cy="1940010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67128" y="1225296"/>
            <a:ext cx="9281160" cy="3520440"/>
          </a:xfrm>
        </p:spPr>
        <p:txBody>
          <a:bodyPr anchor="ctr">
            <a:normAutofit/>
          </a:bodyPr>
          <a:lstStyle>
            <a:lvl1pPr>
              <a:lnSpc>
                <a:spcPct val="80000"/>
              </a:lnSpc>
              <a:defRPr sz="72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65774" y="5020056"/>
            <a:ext cx="9052560" cy="1066800"/>
          </a:xfrm>
        </p:spPr>
        <p:txBody>
          <a:bodyPr anchor="t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593667" y="6272784"/>
            <a:ext cx="2644309" cy="365125"/>
          </a:xfrm>
        </p:spPr>
        <p:txBody>
          <a:bodyPr/>
          <a:lstStyle/>
          <a:p>
            <a:fld id="{5C178428-F08A-4271-A684-727E54DEB832}" type="datetimeFigureOut">
              <a:rPr lang="en-US" smtClean="0"/>
              <a:t>11/15/2017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182708" y="6272784"/>
            <a:ext cx="6327648" cy="365125"/>
          </a:xfrm>
        </p:spPr>
        <p:txBody>
          <a:bodyPr/>
          <a:lstStyle/>
          <a:p>
            <a:endParaRPr lang="en-US"/>
          </a:p>
        </p:txBody>
      </p:sp>
      <p:grpSp>
        <p:nvGrpSpPr>
          <p:cNvPr id="8" name="Group 7"/>
          <p:cNvGrpSpPr/>
          <p:nvPr/>
        </p:nvGrpSpPr>
        <p:grpSpPr>
          <a:xfrm>
            <a:off x="897399" y="2325848"/>
            <a:ext cx="1080904" cy="1080902"/>
            <a:chOff x="9685338" y="4460675"/>
            <a:chExt cx="1080904" cy="1080902"/>
          </a:xfrm>
        </p:grpSpPr>
        <p:sp>
          <p:nvSpPr>
            <p:cNvPr id="9" name="Oval 8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0" name="Oval 9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3702" y="2506133"/>
            <a:ext cx="1188298" cy="720332"/>
          </a:xfrm>
        </p:spPr>
        <p:txBody>
          <a:bodyPr/>
          <a:lstStyle>
            <a:lvl1pPr>
              <a:defRPr sz="2800"/>
            </a:lvl1pPr>
          </a:lstStyle>
          <a:p>
            <a:fld id="{C9F7BB32-B719-4E56-B327-9002C43925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58333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9848" y="2194560"/>
            <a:ext cx="475488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64224" y="2194560"/>
            <a:ext cx="475488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178428-F08A-4271-A684-727E54DEB832}" type="datetimeFigureOut">
              <a:rPr lang="en-US" smtClean="0"/>
              <a:t>11/15/2017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F7BB32-B719-4E56-B327-9002C43925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93571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2048256"/>
            <a:ext cx="475488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9848" y="2743200"/>
            <a:ext cx="475488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64224" y="2048256"/>
            <a:ext cx="475488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64224" y="2743200"/>
            <a:ext cx="475488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178428-F08A-4271-A684-727E54DEB832}" type="datetimeFigureOut">
              <a:rPr lang="en-US" smtClean="0"/>
              <a:t>11/15/2017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F7BB32-B719-4E56-B327-9002C43925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38326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178428-F08A-4271-A684-727E54DEB832}" type="datetimeFigureOut">
              <a:rPr lang="en-US" smtClean="0"/>
              <a:t>11/15/2017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F7BB32-B719-4E56-B327-9002C43925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97141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178428-F08A-4271-A684-727E54DEB832}" type="datetimeFigureOut">
              <a:rPr lang="en-US" smtClean="0"/>
              <a:t>11/15/2017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F7BB32-B719-4E56-B327-9002C43925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97388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8303740" y="0"/>
            <a:ext cx="3888259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49640" y="685800"/>
            <a:ext cx="3200400" cy="1737360"/>
          </a:xfrm>
        </p:spPr>
        <p:txBody>
          <a:bodyPr anchor="b">
            <a:normAutofit/>
          </a:bodyPr>
          <a:lstStyle>
            <a:lvl1pPr>
              <a:defRPr sz="32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685800"/>
            <a:ext cx="6711696" cy="5020056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49640" y="2423160"/>
            <a:ext cx="32004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400">
                <a:solidFill>
                  <a:schemeClr val="accent1">
                    <a:lumMod val="5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178428-F08A-4271-A684-727E54DEB832}" type="datetimeFigureOut">
              <a:rPr lang="en-US" smtClean="0"/>
              <a:t>11/15/2017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10" name="Oval 9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1" name="Oval 10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F7BB32-B719-4E56-B327-9002C43925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59131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8303740" y="0"/>
            <a:ext cx="3888259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49640" y="685800"/>
            <a:ext cx="3200400" cy="1737360"/>
          </a:xfrm>
        </p:spPr>
        <p:txBody>
          <a:bodyPr anchor="b">
            <a:normAutofit/>
          </a:bodyPr>
          <a:lstStyle>
            <a:lvl1pPr>
              <a:defRPr sz="32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8303740" cy="6858000"/>
          </a:xfrm>
          <a:solidFill>
            <a:schemeClr val="tx2">
              <a:lumMod val="20000"/>
              <a:lumOff val="80000"/>
            </a:schemeClr>
          </a:solidFill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49640" y="2423160"/>
            <a:ext cx="32004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400">
                <a:solidFill>
                  <a:schemeClr val="accent1">
                    <a:lumMod val="5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178428-F08A-4271-A684-727E54DEB832}" type="datetimeFigureOut">
              <a:rPr lang="en-US" smtClean="0"/>
              <a:t>11/15/2017</a:t>
            </a:fld>
            <a:endParaRPr lang="en-US"/>
          </a:p>
        </p:txBody>
      </p:sp>
      <p:grpSp>
        <p:nvGrpSpPr>
          <p:cNvPr id="8" name="Group 7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9" name="Oval 8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0" name="Oval 9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F7BB32-B719-4E56-B327-9002C43925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67157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microsoft.com/office/2007/relationships/hdphoto" Target="../media/hdphoto1.wdp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9848" y="484632"/>
            <a:ext cx="10058400" cy="160934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2121408"/>
            <a:ext cx="10058400" cy="40507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964424" y="6272784"/>
            <a:ext cx="32735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2"/>
                </a:solidFill>
              </a:defRPr>
            </a:lvl1pPr>
          </a:lstStyle>
          <a:p>
            <a:fld id="{5C178428-F08A-4271-A684-727E54DEB832}" type="datetimeFigureOut">
              <a:rPr lang="en-US" smtClean="0"/>
              <a:t>11/15/2017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88136" y="6272784"/>
            <a:ext cx="632764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grpSp>
        <p:nvGrpSpPr>
          <p:cNvPr id="7" name="Group 6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8" name="Oval 7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13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14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9" name="Oval 8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</p:sp>
      </p:grp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311128" y="6272784"/>
            <a:ext cx="64008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00" b="0">
                <a:solidFill>
                  <a:srgbClr val="FFFFFF"/>
                </a:solidFill>
                <a:latin typeface="+mj-lt"/>
              </a:defRPr>
            </a:lvl1pPr>
          </a:lstStyle>
          <a:p>
            <a:fld id="{C9F7BB32-B719-4E56-B327-9002C43925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53144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3" r:id="rId1"/>
    <p:sldLayoutId id="2147483764" r:id="rId2"/>
    <p:sldLayoutId id="2147483765" r:id="rId3"/>
    <p:sldLayoutId id="2147483766" r:id="rId4"/>
    <p:sldLayoutId id="2147483767" r:id="rId5"/>
    <p:sldLayoutId id="2147483768" r:id="rId6"/>
    <p:sldLayoutId id="2147483769" r:id="rId7"/>
    <p:sldLayoutId id="2147483770" r:id="rId8"/>
    <p:sldLayoutId id="2147483771" r:id="rId9"/>
    <p:sldLayoutId id="2147483772" r:id="rId10"/>
    <p:sldLayoutId id="214748377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800" kern="1200" cap="none" baseline="0">
          <a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tile tx="6350" ty="-127000" sx="65000" sy="64000" flip="none" algn="tl"/>
          </a:blip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slide" Target="slide11.xml"/><Relationship Id="rId13" Type="http://schemas.openxmlformats.org/officeDocument/2006/relationships/slide" Target="slide19.xml"/><Relationship Id="rId3" Type="http://schemas.openxmlformats.org/officeDocument/2006/relationships/slide" Target="slide5.xml"/><Relationship Id="rId7" Type="http://schemas.openxmlformats.org/officeDocument/2006/relationships/slide" Target="slide9.xml"/><Relationship Id="rId12" Type="http://schemas.openxmlformats.org/officeDocument/2006/relationships/slide" Target="slide18.xml"/><Relationship Id="rId2" Type="http://schemas.openxmlformats.org/officeDocument/2006/relationships/slide" Target="slide4.xml"/><Relationship Id="rId1" Type="http://schemas.openxmlformats.org/officeDocument/2006/relationships/slideLayout" Target="../slideLayouts/slideLayout2.xml"/><Relationship Id="rId6" Type="http://schemas.openxmlformats.org/officeDocument/2006/relationships/slide" Target="slide8.xml"/><Relationship Id="rId11" Type="http://schemas.openxmlformats.org/officeDocument/2006/relationships/slide" Target="slide15.xml"/><Relationship Id="rId5" Type="http://schemas.openxmlformats.org/officeDocument/2006/relationships/slide" Target="slide7.xml"/><Relationship Id="rId10" Type="http://schemas.openxmlformats.org/officeDocument/2006/relationships/slide" Target="slide13.xml"/><Relationship Id="rId4" Type="http://schemas.openxmlformats.org/officeDocument/2006/relationships/slide" Target="slide6.xml"/><Relationship Id="rId9" Type="http://schemas.openxmlformats.org/officeDocument/2006/relationships/slide" Target="slide1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mailto:tvieira@dps.state.nv.us" TargetMode="External"/><Relationship Id="rId2" Type="http://schemas.openxmlformats.org/officeDocument/2006/relationships/hyperlink" Target="mailto:lbrock@dps.state.nv.us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hyperlink" Target="https://files.nv.gov/login.aspx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Upload Files to the </a:t>
            </a:r>
            <a:br>
              <a:rPr lang="en-US" dirty="0"/>
            </a:br>
            <a:r>
              <a:rPr lang="en-US" dirty="0"/>
              <a:t>State’s File System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b="1" dirty="0">
                <a:solidFill>
                  <a:schemeClr val="accent2"/>
                </a:solidFill>
              </a:rPr>
              <a:t>State of Nevada</a:t>
            </a:r>
          </a:p>
          <a:p>
            <a:r>
              <a:rPr lang="en-US" b="1" dirty="0">
                <a:solidFill>
                  <a:schemeClr val="accent2"/>
                </a:solidFill>
              </a:rPr>
              <a:t>Uniform Crime Reporting</a:t>
            </a:r>
          </a:p>
        </p:txBody>
      </p:sp>
    </p:spTree>
    <p:extLst>
      <p:ext uri="{BB962C8B-B14F-4D97-AF65-F5344CB8AC3E}">
        <p14:creationId xmlns:p14="http://schemas.microsoft.com/office/powerpoint/2010/main" val="337650032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5ABAD2-349C-4D0F-9BCE-C185EDA9559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ADMINISTRATION ONLY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4084E87-E987-4CDE-8211-12F06040EB84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b="1" dirty="0">
                <a:solidFill>
                  <a:schemeClr val="accent2"/>
                </a:solidFill>
              </a:rPr>
              <a:t>State Access Only</a:t>
            </a:r>
          </a:p>
        </p:txBody>
      </p:sp>
    </p:spTree>
    <p:extLst>
      <p:ext uri="{BB962C8B-B14F-4D97-AF65-F5344CB8AC3E}">
        <p14:creationId xmlns:p14="http://schemas.microsoft.com/office/powerpoint/2010/main" val="367830127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Administration Screen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r="49896" b="59432"/>
          <a:stretch/>
        </p:blipFill>
        <p:spPr>
          <a:xfrm>
            <a:off x="838200" y="1898174"/>
            <a:ext cx="5268686" cy="1706417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7938052" y="1662293"/>
            <a:ext cx="354045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en-US" b="1" dirty="0">
                <a:solidFill>
                  <a:schemeClr val="accent2"/>
                </a:solidFill>
              </a:rPr>
              <a:t>Click “Your Username” in the top right-hand corner</a:t>
            </a:r>
          </a:p>
          <a:p>
            <a:pPr marL="342900" indent="-342900">
              <a:buFont typeface="+mj-lt"/>
              <a:buAutoNum type="arabicPeriod"/>
            </a:pPr>
            <a:endParaRPr lang="en-US" b="1" dirty="0">
              <a:solidFill>
                <a:schemeClr val="accent2"/>
              </a:solidFill>
            </a:endParaRPr>
          </a:p>
          <a:p>
            <a:pPr marL="342900" indent="-342900">
              <a:buFont typeface="+mj-lt"/>
              <a:buAutoNum type="arabicPeriod"/>
            </a:pPr>
            <a:r>
              <a:rPr lang="en-US" b="1" dirty="0">
                <a:solidFill>
                  <a:schemeClr val="accent2"/>
                </a:solidFill>
              </a:rPr>
              <a:t>Click “Administration”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BB62AFF7-33F6-4BDA-A051-771930796BE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4668" r="1305" b="45312"/>
          <a:stretch/>
        </p:blipFill>
        <p:spPr>
          <a:xfrm>
            <a:off x="2229678" y="3938646"/>
            <a:ext cx="8150087" cy="1858004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867185C4-6AD2-42B5-A72D-E25CB04A7658}"/>
              </a:ext>
            </a:extLst>
          </p:cNvPr>
          <p:cNvSpPr txBox="1"/>
          <p:nvPr/>
        </p:nvSpPr>
        <p:spPr>
          <a:xfrm>
            <a:off x="543338" y="5852549"/>
            <a:ext cx="454549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accent2"/>
                </a:solidFill>
              </a:rPr>
              <a:t>Anytime you need these files, you must be on the “Administration Screen”</a:t>
            </a:r>
          </a:p>
        </p:txBody>
      </p: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13F0A6F9-BE5B-434A-B1E0-2B76DF782DB6}"/>
              </a:ext>
            </a:extLst>
          </p:cNvPr>
          <p:cNvCxnSpPr>
            <a:cxnSpLocks/>
          </p:cNvCxnSpPr>
          <p:nvPr/>
        </p:nvCxnSpPr>
        <p:spPr>
          <a:xfrm flipH="1">
            <a:off x="5976259" y="2153638"/>
            <a:ext cx="1802767" cy="533803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3BA611FF-F569-4BAB-BEB3-8DC8058853D7}"/>
              </a:ext>
            </a:extLst>
          </p:cNvPr>
          <p:cNvCxnSpPr>
            <a:cxnSpLocks/>
          </p:cNvCxnSpPr>
          <p:nvPr/>
        </p:nvCxnSpPr>
        <p:spPr>
          <a:xfrm flipV="1">
            <a:off x="1497495" y="5137430"/>
            <a:ext cx="944217" cy="68717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4612308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Add New User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t="5468" r="50156" b="46821"/>
          <a:stretch/>
        </p:blipFill>
        <p:spPr>
          <a:xfrm>
            <a:off x="1182757" y="3987152"/>
            <a:ext cx="6232071" cy="2386216"/>
          </a:xfrm>
          <a:prstGeom prst="rect">
            <a:avLst/>
          </a:prstGeom>
          <a:noFill/>
          <a:ln>
            <a:solidFill>
              <a:schemeClr val="accent1">
                <a:lumMod val="50000"/>
              </a:schemeClr>
            </a:solidFill>
          </a:ln>
        </p:spPr>
      </p:pic>
      <p:sp>
        <p:nvSpPr>
          <p:cNvPr id="8" name="TextBox 7"/>
          <p:cNvSpPr txBox="1"/>
          <p:nvPr/>
        </p:nvSpPr>
        <p:spPr>
          <a:xfrm>
            <a:off x="3898507" y="2818542"/>
            <a:ext cx="324394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accent2"/>
                </a:solidFill>
              </a:rPr>
              <a:t>1.  Right-click “Users”</a:t>
            </a:r>
          </a:p>
          <a:p>
            <a:r>
              <a:rPr lang="en-US" b="1" dirty="0">
                <a:solidFill>
                  <a:schemeClr val="accent2"/>
                </a:solidFill>
              </a:rPr>
              <a:t>2.  Click “New User”</a:t>
            </a:r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95F843B1-4B5C-46FF-A84D-170592D5335C}"/>
              </a:ext>
            </a:extLst>
          </p:cNvPr>
          <p:cNvCxnSpPr>
            <a:cxnSpLocks/>
          </p:cNvCxnSpPr>
          <p:nvPr/>
        </p:nvCxnSpPr>
        <p:spPr>
          <a:xfrm flipH="1">
            <a:off x="2226366" y="3551583"/>
            <a:ext cx="2358886" cy="1325217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5745781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Create New User Profile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6411686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Enter the following:</a:t>
            </a:r>
          </a:p>
          <a:p>
            <a:endParaRPr lang="en-US" sz="400" dirty="0"/>
          </a:p>
          <a:p>
            <a:r>
              <a:rPr lang="en-US" dirty="0"/>
              <a:t>Username </a:t>
            </a:r>
            <a:r>
              <a:rPr lang="en-US" sz="2000" dirty="0"/>
              <a:t>(case sensitive / no spaces)</a:t>
            </a:r>
          </a:p>
          <a:p>
            <a:r>
              <a:rPr lang="en-US" dirty="0"/>
              <a:t>Full name</a:t>
            </a:r>
            <a:endParaRPr lang="en-US" sz="2000" dirty="0"/>
          </a:p>
          <a:p>
            <a:r>
              <a:rPr lang="en-US" dirty="0"/>
              <a:t>Email</a:t>
            </a:r>
          </a:p>
          <a:p>
            <a:r>
              <a:rPr lang="en-US" dirty="0"/>
              <a:t>Description </a:t>
            </a:r>
          </a:p>
          <a:p>
            <a:r>
              <a:rPr lang="en-US" dirty="0"/>
              <a:t>Password … </a:t>
            </a:r>
            <a:br>
              <a:rPr lang="en-US" dirty="0"/>
            </a:br>
            <a:r>
              <a:rPr lang="en-US" sz="2000" dirty="0"/>
              <a:t>use the word: </a:t>
            </a:r>
            <a:r>
              <a:rPr lang="en-US" sz="2000" dirty="0">
                <a:solidFill>
                  <a:srgbClr val="FF0000"/>
                </a:solidFill>
              </a:rPr>
              <a:t>“password” </a:t>
            </a:r>
            <a:r>
              <a:rPr lang="en-US" sz="2000" dirty="0"/>
              <a:t>(no caps)</a:t>
            </a:r>
          </a:p>
          <a:p>
            <a:r>
              <a:rPr lang="en-US" dirty="0"/>
              <a:t>Uncheck </a:t>
            </a:r>
            <a:r>
              <a:rPr lang="en-US" sz="2000" dirty="0"/>
              <a:t>“User must change password at next login”</a:t>
            </a:r>
            <a:endParaRPr lang="en-US" dirty="0"/>
          </a:p>
          <a:p>
            <a:r>
              <a:rPr lang="en-US" dirty="0"/>
              <a:t>Click </a:t>
            </a:r>
            <a:r>
              <a:rPr lang="en-US" sz="2000" dirty="0"/>
              <a:t>“OK”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3186" t="4512" r="3052" b="2814"/>
          <a:stretch/>
        </p:blipFill>
        <p:spPr>
          <a:xfrm>
            <a:off x="8017329" y="1583871"/>
            <a:ext cx="3804557" cy="4457700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91783686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7E1674-3787-4DD4-8229-2E2671455D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of User Profile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83CDC3E-901F-4595-8345-D8F7CF52F4A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3261" t="20469" r="33370" b="11285"/>
          <a:stretch/>
        </p:blipFill>
        <p:spPr>
          <a:xfrm>
            <a:off x="975691" y="1695350"/>
            <a:ext cx="4068418" cy="4678018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5432EE37-9903-4AD5-8E52-761BD82039D5}"/>
              </a:ext>
            </a:extLst>
          </p:cNvPr>
          <p:cNvSpPr txBox="1"/>
          <p:nvPr/>
        </p:nvSpPr>
        <p:spPr>
          <a:xfrm>
            <a:off x="7808843" y="2156721"/>
            <a:ext cx="34389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accent2"/>
                </a:solidFill>
              </a:rPr>
              <a:t>Enter Agency UCR email address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13755D1E-C0E2-453B-A469-33215C518AE2}"/>
              </a:ext>
            </a:extLst>
          </p:cNvPr>
          <p:cNvSpPr txBox="1"/>
          <p:nvPr/>
        </p:nvSpPr>
        <p:spPr>
          <a:xfrm>
            <a:off x="7702826" y="3059668"/>
            <a:ext cx="30976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accent2"/>
                </a:solidFill>
              </a:rPr>
              <a:t>Enter “agency” for description</a:t>
            </a:r>
          </a:p>
        </p:txBody>
      </p: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7D1149C5-8C46-404F-B0A6-72CFA38C2191}"/>
              </a:ext>
            </a:extLst>
          </p:cNvPr>
          <p:cNvCxnSpPr>
            <a:cxnSpLocks/>
          </p:cNvCxnSpPr>
          <p:nvPr/>
        </p:nvCxnSpPr>
        <p:spPr>
          <a:xfrm flipH="1" flipV="1">
            <a:off x="5201478" y="2858438"/>
            <a:ext cx="2133600" cy="37106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1AA56403-A906-498A-BA48-8E10BF21B304}"/>
              </a:ext>
            </a:extLst>
          </p:cNvPr>
          <p:cNvCxnSpPr>
            <a:cxnSpLocks/>
          </p:cNvCxnSpPr>
          <p:nvPr/>
        </p:nvCxnSpPr>
        <p:spPr>
          <a:xfrm flipH="1">
            <a:off x="5201478" y="2526053"/>
            <a:ext cx="2226365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3097023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Create a New Folder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2" y="1908328"/>
            <a:ext cx="4124739" cy="4351338"/>
          </a:xfrm>
        </p:spPr>
        <p:txBody>
          <a:bodyPr>
            <a:norm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en-US" sz="2000" b="1" dirty="0">
                <a:solidFill>
                  <a:schemeClr val="accent2"/>
                </a:solidFill>
              </a:rPr>
              <a:t>Click “Root Folders” </a:t>
            </a:r>
            <a:r>
              <a:rPr lang="en-US" sz="2000" dirty="0"/>
              <a:t>on the left-side of screen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000" b="1" dirty="0">
                <a:solidFill>
                  <a:schemeClr val="accent2"/>
                </a:solidFill>
              </a:rPr>
              <a:t>Click the Green Arrow </a:t>
            </a:r>
            <a:r>
              <a:rPr lang="en-US" sz="2000" dirty="0"/>
              <a:t>on the top left of the Left-side screen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000" b="1" dirty="0">
                <a:solidFill>
                  <a:schemeClr val="accent2"/>
                </a:solidFill>
              </a:rPr>
              <a:t>Click the “New Folder” icon</a:t>
            </a:r>
          </a:p>
          <a:p>
            <a:pPr marL="457200" indent="-457200">
              <a:buFont typeface="+mj-lt"/>
              <a:buAutoNum type="arabicPeriod"/>
            </a:pPr>
            <a:endParaRPr lang="en-US" sz="2000" dirty="0"/>
          </a:p>
          <a:p>
            <a:pPr marL="457200" indent="-457200">
              <a:buFont typeface="+mj-lt"/>
              <a:buAutoNum type="arabicPeriod"/>
            </a:pPr>
            <a:r>
              <a:rPr lang="en-US" sz="2000" b="1" dirty="0">
                <a:solidFill>
                  <a:schemeClr val="accent2"/>
                </a:solidFill>
              </a:rPr>
              <a:t>Name the Folder</a:t>
            </a:r>
            <a:r>
              <a:rPr lang="en-US" sz="2000" dirty="0"/>
              <a:t>, click “OK”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54206" y="1588191"/>
            <a:ext cx="6025641" cy="2058394"/>
          </a:xfrm>
          <a:prstGeom prst="rect">
            <a:avLst/>
          </a:prstGeom>
          <a:ln>
            <a:solidFill>
              <a:schemeClr val="accent1">
                <a:lumMod val="50000"/>
              </a:schemeClr>
            </a:solidFill>
          </a:ln>
        </p:spPr>
      </p:pic>
      <p:cxnSp>
        <p:nvCxnSpPr>
          <p:cNvPr id="11" name="Straight Arrow Connector 10"/>
          <p:cNvCxnSpPr>
            <a:cxnSpLocks/>
          </p:cNvCxnSpPr>
          <p:nvPr/>
        </p:nvCxnSpPr>
        <p:spPr>
          <a:xfrm flipV="1">
            <a:off x="7900665" y="2130823"/>
            <a:ext cx="0" cy="1698797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7908978" y="3759276"/>
            <a:ext cx="290648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accent2"/>
                </a:solidFill>
              </a:rPr>
              <a:t>2.  Click the Green Arrow</a:t>
            </a: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3"/>
          <a:srcRect l="36326" t="15634" r="56893" b="66290"/>
          <a:stretch/>
        </p:blipFill>
        <p:spPr>
          <a:xfrm>
            <a:off x="2641982" y="3646585"/>
            <a:ext cx="406852" cy="380494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56451" y="4311643"/>
            <a:ext cx="4600575" cy="2257425"/>
          </a:xfrm>
          <a:prstGeom prst="rect">
            <a:avLst/>
          </a:prstGeom>
          <a:ln>
            <a:solidFill>
              <a:schemeClr val="accent1">
                <a:lumMod val="50000"/>
              </a:schemeClr>
            </a:solidFill>
          </a:ln>
        </p:spPr>
      </p:pic>
      <p:cxnSp>
        <p:nvCxnSpPr>
          <p:cNvPr id="29" name="Straight Arrow Connector 28">
            <a:extLst>
              <a:ext uri="{FF2B5EF4-FFF2-40B4-BE49-F238E27FC236}">
                <a16:creationId xmlns:a16="http://schemas.microsoft.com/office/drawing/2014/main" id="{0832289E-E7F4-4609-829F-EA5E3EEFAF54}"/>
              </a:ext>
            </a:extLst>
          </p:cNvPr>
          <p:cNvCxnSpPr>
            <a:cxnSpLocks/>
          </p:cNvCxnSpPr>
          <p:nvPr/>
        </p:nvCxnSpPr>
        <p:spPr>
          <a:xfrm>
            <a:off x="4253948" y="2451652"/>
            <a:ext cx="1232453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30" name="Straight Arrow Connector 29">
            <a:extLst>
              <a:ext uri="{FF2B5EF4-FFF2-40B4-BE49-F238E27FC236}">
                <a16:creationId xmlns:a16="http://schemas.microsoft.com/office/drawing/2014/main" id="{9A52B676-8338-488B-BD95-DEC7B5B4F093}"/>
              </a:ext>
            </a:extLst>
          </p:cNvPr>
          <p:cNvCxnSpPr>
            <a:cxnSpLocks/>
          </p:cNvCxnSpPr>
          <p:nvPr/>
        </p:nvCxnSpPr>
        <p:spPr>
          <a:xfrm>
            <a:off x="4852612" y="3628424"/>
            <a:ext cx="2738059" cy="884416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5007633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CEAF25-0D18-498E-95E4-111A6F6B21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Go back to Administration Screen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6B8C02F-F787-4BDA-9B2B-E9DB30787D2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4282" b="46278"/>
          <a:stretch/>
        </p:blipFill>
        <p:spPr>
          <a:xfrm>
            <a:off x="838200" y="1934818"/>
            <a:ext cx="9084235" cy="201433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D9BAF3D2-9039-4EF1-A91A-B5AC81A779B4}"/>
              </a:ext>
            </a:extLst>
          </p:cNvPr>
          <p:cNvSpPr txBox="1"/>
          <p:nvPr/>
        </p:nvSpPr>
        <p:spPr>
          <a:xfrm>
            <a:off x="9117494" y="4081526"/>
            <a:ext cx="2716693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accent2"/>
                </a:solidFill>
              </a:rPr>
              <a:t>1.  Click “username” in top right-hand corner</a:t>
            </a:r>
          </a:p>
          <a:p>
            <a:endParaRPr lang="en-US" b="1" dirty="0">
              <a:solidFill>
                <a:schemeClr val="accent2"/>
              </a:solidFill>
            </a:endParaRPr>
          </a:p>
          <a:p>
            <a:r>
              <a:rPr lang="en-US" b="1" dirty="0">
                <a:solidFill>
                  <a:schemeClr val="accent2"/>
                </a:solidFill>
              </a:rPr>
              <a:t>2.  Click “Administration</a:t>
            </a:r>
            <a:r>
              <a:rPr lang="en-US" dirty="0"/>
              <a:t>”</a:t>
            </a:r>
          </a:p>
        </p:txBody>
      </p: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FE887C5C-2A06-4358-AAA4-2F4FC6A70015}"/>
              </a:ext>
            </a:extLst>
          </p:cNvPr>
          <p:cNvCxnSpPr>
            <a:cxnSpLocks/>
            <a:stCxn id="8" idx="1"/>
          </p:cNvCxnSpPr>
          <p:nvPr/>
        </p:nvCxnSpPr>
        <p:spPr>
          <a:xfrm flipH="1" flipV="1">
            <a:off x="9104242" y="2557670"/>
            <a:ext cx="13252" cy="226252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2388F40B-03D6-4291-90CF-77C71C635609}"/>
              </a:ext>
            </a:extLst>
          </p:cNvPr>
          <p:cNvCxnSpPr>
            <a:cxnSpLocks/>
          </p:cNvCxnSpPr>
          <p:nvPr/>
        </p:nvCxnSpPr>
        <p:spPr>
          <a:xfrm flipV="1">
            <a:off x="9707218" y="2329070"/>
            <a:ext cx="0" cy="1620078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0825734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EDD8E5-CFC5-48BB-9531-B3BEE7C078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Get to Folder Permissions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0D36353-C579-490E-8343-8CBB560B209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4668" r="1087" b="53818"/>
          <a:stretch/>
        </p:blipFill>
        <p:spPr>
          <a:xfrm>
            <a:off x="838199" y="1788744"/>
            <a:ext cx="10581451" cy="189536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C51C18D3-9A49-40E0-968B-39FF062030F6}"/>
              </a:ext>
            </a:extLst>
          </p:cNvPr>
          <p:cNvSpPr txBox="1"/>
          <p:nvPr/>
        </p:nvSpPr>
        <p:spPr>
          <a:xfrm>
            <a:off x="1577008" y="4147066"/>
            <a:ext cx="33925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accent2"/>
                </a:solidFill>
              </a:rPr>
              <a:t>1.  Click “Root Folders”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711A884-B283-4ED5-A0CC-9CF9F4ADC131}"/>
              </a:ext>
            </a:extLst>
          </p:cNvPr>
          <p:cNvSpPr txBox="1"/>
          <p:nvPr/>
        </p:nvSpPr>
        <p:spPr>
          <a:xfrm>
            <a:off x="4850298" y="4147066"/>
            <a:ext cx="27697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accent2"/>
                </a:solidFill>
              </a:rPr>
              <a:t>2.  Double Click “UCR”</a:t>
            </a:r>
          </a:p>
        </p:txBody>
      </p: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084DA8DD-1283-4C4C-902C-9928BF3B4C71}"/>
              </a:ext>
            </a:extLst>
          </p:cNvPr>
          <p:cNvCxnSpPr>
            <a:cxnSpLocks/>
          </p:cNvCxnSpPr>
          <p:nvPr/>
        </p:nvCxnSpPr>
        <p:spPr>
          <a:xfrm flipV="1">
            <a:off x="2252869" y="2879035"/>
            <a:ext cx="0" cy="1136374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0B18CBFF-BE85-48CE-ACE2-C18DEAF45A71}"/>
              </a:ext>
            </a:extLst>
          </p:cNvPr>
          <p:cNvCxnSpPr>
            <a:cxnSpLocks/>
          </p:cNvCxnSpPr>
          <p:nvPr/>
        </p:nvCxnSpPr>
        <p:spPr>
          <a:xfrm flipH="1" flipV="1">
            <a:off x="3273286" y="3344950"/>
            <a:ext cx="1484244" cy="802116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898398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Edit Folder Permissions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5568526" cy="4351338"/>
          </a:xfrm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rabicPeriod" startAt="3"/>
            </a:pPr>
            <a:r>
              <a:rPr lang="en-US" sz="2400" b="1" dirty="0">
                <a:solidFill>
                  <a:schemeClr val="accent2"/>
                </a:solidFill>
              </a:rPr>
              <a:t>Select the folder </a:t>
            </a:r>
            <a:endParaRPr lang="en-US" dirty="0"/>
          </a:p>
          <a:p>
            <a:pPr marL="514350" indent="-514350">
              <a:buFont typeface="+mj-lt"/>
              <a:buAutoNum type="arabicPeriod" startAt="3"/>
            </a:pPr>
            <a:r>
              <a:rPr lang="en-US" sz="2400" b="1" dirty="0">
                <a:solidFill>
                  <a:schemeClr val="accent2"/>
                </a:solidFill>
              </a:rPr>
              <a:t>Click “UCR”</a:t>
            </a:r>
          </a:p>
          <a:p>
            <a:pPr marL="514350" indent="-514350">
              <a:buFont typeface="+mj-lt"/>
              <a:buAutoNum type="arabicPeriod" startAt="3"/>
            </a:pPr>
            <a:r>
              <a:rPr lang="en-US" sz="2400" b="1" dirty="0">
                <a:solidFill>
                  <a:schemeClr val="accent2"/>
                </a:solidFill>
              </a:rPr>
              <a:t>Select Permissions:</a:t>
            </a:r>
          </a:p>
          <a:p>
            <a:pPr lvl="1"/>
            <a:r>
              <a:rPr lang="en-US" sz="2000" dirty="0"/>
              <a:t>Read</a:t>
            </a:r>
          </a:p>
          <a:p>
            <a:pPr lvl="1"/>
            <a:r>
              <a:rPr lang="en-US" sz="2000" dirty="0"/>
              <a:t>List Subfolders</a:t>
            </a:r>
          </a:p>
          <a:p>
            <a:pPr lvl="1"/>
            <a:r>
              <a:rPr lang="en-US" sz="2000" dirty="0"/>
              <a:t>List Files</a:t>
            </a:r>
          </a:p>
          <a:p>
            <a:pPr lvl="1"/>
            <a:r>
              <a:rPr lang="en-US" sz="2000" dirty="0"/>
              <a:t>Upload</a:t>
            </a:r>
          </a:p>
          <a:p>
            <a:pPr lvl="1"/>
            <a:r>
              <a:rPr lang="en-US" sz="2000" dirty="0"/>
              <a:t>Download</a:t>
            </a:r>
          </a:p>
          <a:p>
            <a:pPr lvl="1"/>
            <a:r>
              <a:rPr lang="en-US" sz="2000" dirty="0"/>
              <a:t>Copy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56790" y="2278662"/>
            <a:ext cx="5258304" cy="3865789"/>
          </a:xfrm>
          <a:prstGeom prst="rect">
            <a:avLst/>
          </a:prstGeom>
          <a:ln>
            <a:solidFill>
              <a:schemeClr val="accent1">
                <a:lumMod val="50000"/>
              </a:schemeClr>
            </a:solidFill>
          </a:ln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CBB9FE1F-799B-4159-8C7D-22636DBDE46B}"/>
              </a:ext>
            </a:extLst>
          </p:cNvPr>
          <p:cNvSpPr txBox="1"/>
          <p:nvPr/>
        </p:nvSpPr>
        <p:spPr>
          <a:xfrm>
            <a:off x="7089047" y="1756106"/>
            <a:ext cx="2332383" cy="368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accent2"/>
                </a:solidFill>
              </a:rPr>
              <a:t>4.  Click “UCR”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CE8EBC54-9E47-40D6-8265-AFCF13E17812}"/>
              </a:ext>
            </a:extLst>
          </p:cNvPr>
          <p:cNvSpPr txBox="1"/>
          <p:nvPr/>
        </p:nvSpPr>
        <p:spPr>
          <a:xfrm>
            <a:off x="9151322" y="1704205"/>
            <a:ext cx="2659241" cy="368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accent2"/>
                </a:solidFill>
              </a:rPr>
              <a:t>4.  Select Permissions</a:t>
            </a:r>
          </a:p>
        </p:txBody>
      </p: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CE1FAA3E-754B-4233-A6C1-34CD29D60B65}"/>
              </a:ext>
            </a:extLst>
          </p:cNvPr>
          <p:cNvCxnSpPr>
            <a:cxnSpLocks/>
          </p:cNvCxnSpPr>
          <p:nvPr/>
        </p:nvCxnSpPr>
        <p:spPr>
          <a:xfrm>
            <a:off x="9925879" y="2093976"/>
            <a:ext cx="0" cy="1470859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F612FAA1-3F85-48ED-B827-E499A49EF798}"/>
              </a:ext>
            </a:extLst>
          </p:cNvPr>
          <p:cNvCxnSpPr>
            <a:cxnSpLocks/>
          </p:cNvCxnSpPr>
          <p:nvPr/>
        </p:nvCxnSpPr>
        <p:spPr>
          <a:xfrm>
            <a:off x="8514522" y="2067663"/>
            <a:ext cx="0" cy="1239078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004DAAD2-276F-4469-BFEE-2750147F81DF}"/>
              </a:ext>
            </a:extLst>
          </p:cNvPr>
          <p:cNvCxnSpPr>
            <a:cxnSpLocks/>
          </p:cNvCxnSpPr>
          <p:nvPr/>
        </p:nvCxnSpPr>
        <p:spPr>
          <a:xfrm>
            <a:off x="4094922" y="2125097"/>
            <a:ext cx="2311804" cy="1181644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1329759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/>
              <a:t>Switch from Administration View to Folder View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2635953-0FB6-4165-8556-B807330DCD6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870" t="14668" r="870" b="54205"/>
          <a:stretch/>
        </p:blipFill>
        <p:spPr>
          <a:xfrm>
            <a:off x="887321" y="1765616"/>
            <a:ext cx="10417357" cy="1855303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F78632E1-07E7-4556-8856-76A47DAB7778}"/>
              </a:ext>
            </a:extLst>
          </p:cNvPr>
          <p:cNvSpPr txBox="1"/>
          <p:nvPr/>
        </p:nvSpPr>
        <p:spPr>
          <a:xfrm>
            <a:off x="3366051" y="3333095"/>
            <a:ext cx="360459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accent2"/>
                </a:solidFill>
              </a:rPr>
              <a:t>1.  Click the Green Arrow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B4CE057E-6101-465D-8650-F463CEB39C5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4089" b="46884"/>
          <a:stretch/>
        </p:blipFill>
        <p:spPr>
          <a:xfrm>
            <a:off x="887321" y="3953040"/>
            <a:ext cx="7116417" cy="1561508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97A838D5-4D4D-44AA-A204-65DDB75C961C}"/>
              </a:ext>
            </a:extLst>
          </p:cNvPr>
          <p:cNvSpPr txBox="1"/>
          <p:nvPr/>
        </p:nvSpPr>
        <p:spPr>
          <a:xfrm>
            <a:off x="2981739" y="6133828"/>
            <a:ext cx="360459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accent2"/>
                </a:solidFill>
              </a:rPr>
              <a:t>2.  Double-Click the folder</a:t>
            </a:r>
          </a:p>
        </p:txBody>
      </p: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8B3BE17E-4534-413B-91FA-B7A2DE3D9040}"/>
              </a:ext>
            </a:extLst>
          </p:cNvPr>
          <p:cNvCxnSpPr>
            <a:cxnSpLocks/>
          </p:cNvCxnSpPr>
          <p:nvPr/>
        </p:nvCxnSpPr>
        <p:spPr>
          <a:xfrm flipV="1">
            <a:off x="3366051" y="4964583"/>
            <a:ext cx="0" cy="109993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5FE6614B-09D1-4E28-8DC0-7063F92423F9}"/>
              </a:ext>
            </a:extLst>
          </p:cNvPr>
          <p:cNvCxnSpPr>
            <a:cxnSpLocks/>
          </p:cNvCxnSpPr>
          <p:nvPr/>
        </p:nvCxnSpPr>
        <p:spPr>
          <a:xfrm flipH="1" flipV="1">
            <a:off x="2915477" y="2246154"/>
            <a:ext cx="768624" cy="1027217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6215136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4AFF8B-4D4C-4FA0-B4DC-7D8F5E3B4D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Contents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E1330EA-C2DA-4B99-AE3E-789D67793A5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3752" y="1776852"/>
            <a:ext cx="4326835" cy="2450591"/>
          </a:xfrm>
        </p:spPr>
        <p:txBody>
          <a:bodyPr>
            <a:normAutofit/>
          </a:bodyPr>
          <a:lstStyle/>
          <a:p>
            <a:r>
              <a:rPr lang="en-US" b="1" dirty="0">
                <a:solidFill>
                  <a:schemeClr val="accent2"/>
                </a:solidFill>
              </a:rPr>
              <a:t>Agency &amp; State Access</a:t>
            </a:r>
          </a:p>
          <a:p>
            <a:pPr lvl="1"/>
            <a:r>
              <a:rPr lang="en-US" dirty="0">
                <a:solidFill>
                  <a:srgbClr val="C00000"/>
                </a:solidFill>
                <a:hlinkClick r:id="rId2" action="ppaction://hlinksldjump"/>
              </a:rPr>
              <a:t>How to Login to FTP site</a:t>
            </a:r>
            <a:endParaRPr lang="en-US" dirty="0">
              <a:solidFill>
                <a:srgbClr val="C00000"/>
              </a:solidFill>
            </a:endParaRPr>
          </a:p>
          <a:p>
            <a:pPr lvl="1"/>
            <a:r>
              <a:rPr lang="en-US" dirty="0">
                <a:solidFill>
                  <a:srgbClr val="C00000"/>
                </a:solidFill>
                <a:hlinkClick r:id="rId3" action="ppaction://hlinksldjump"/>
              </a:rPr>
              <a:t>Username and Password</a:t>
            </a:r>
            <a:endParaRPr lang="en-US" dirty="0">
              <a:solidFill>
                <a:srgbClr val="C00000"/>
              </a:solidFill>
            </a:endParaRPr>
          </a:p>
          <a:p>
            <a:pPr lvl="1"/>
            <a:r>
              <a:rPr lang="en-US" dirty="0">
                <a:solidFill>
                  <a:srgbClr val="C00000"/>
                </a:solidFill>
                <a:hlinkClick r:id="rId4" action="ppaction://hlinksldjump"/>
              </a:rPr>
              <a:t>Open an Agency’s Folder</a:t>
            </a:r>
            <a:endParaRPr lang="en-US" dirty="0">
              <a:solidFill>
                <a:srgbClr val="C00000"/>
              </a:solidFill>
            </a:endParaRPr>
          </a:p>
          <a:p>
            <a:pPr lvl="1"/>
            <a:r>
              <a:rPr lang="en-US" dirty="0">
                <a:solidFill>
                  <a:srgbClr val="C00000"/>
                </a:solidFill>
                <a:hlinkClick r:id="rId5" action="ppaction://hlinksldjump"/>
              </a:rPr>
              <a:t>Upload a File</a:t>
            </a:r>
            <a:endParaRPr lang="en-US" dirty="0">
              <a:solidFill>
                <a:srgbClr val="C00000"/>
              </a:solidFill>
            </a:endParaRPr>
          </a:p>
          <a:p>
            <a:pPr lvl="1"/>
            <a:r>
              <a:rPr lang="en-US" dirty="0">
                <a:solidFill>
                  <a:srgbClr val="C00000"/>
                </a:solidFill>
                <a:hlinkClick r:id="rId6" action="ppaction://hlinksldjump"/>
              </a:rPr>
              <a:t>How to View Contents of File</a:t>
            </a:r>
            <a:endParaRPr lang="en-US" dirty="0">
              <a:solidFill>
                <a:srgbClr val="C00000"/>
              </a:solidFill>
            </a:endParaRPr>
          </a:p>
          <a:p>
            <a:pPr lvl="1"/>
            <a:r>
              <a:rPr lang="en-US" dirty="0">
                <a:solidFill>
                  <a:srgbClr val="C00000"/>
                </a:solidFill>
                <a:hlinkClick r:id="rId7" action="ppaction://hlinksldjump"/>
              </a:rPr>
              <a:t>Download a File</a:t>
            </a:r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C7A74E98-B80C-4FF3-952E-605F79C8CBA8}"/>
              </a:ext>
            </a:extLst>
          </p:cNvPr>
          <p:cNvSpPr txBox="1">
            <a:spLocks/>
          </p:cNvSpPr>
          <p:nvPr/>
        </p:nvSpPr>
        <p:spPr>
          <a:xfrm>
            <a:off x="5390587" y="3664491"/>
            <a:ext cx="5436438" cy="281582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82880" indent="-18288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8016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2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5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1" dirty="0">
                <a:solidFill>
                  <a:schemeClr val="accent2"/>
                </a:solidFill>
              </a:rPr>
              <a:t>State Access Only</a:t>
            </a:r>
          </a:p>
          <a:p>
            <a:pPr lvl="1"/>
            <a:r>
              <a:rPr lang="en-US" dirty="0">
                <a:hlinkClick r:id="rId8" action="ppaction://hlinksldjump"/>
              </a:rPr>
              <a:t>How to Access Administration Screen</a:t>
            </a:r>
            <a:endParaRPr lang="en-US" dirty="0"/>
          </a:p>
          <a:p>
            <a:pPr lvl="1"/>
            <a:r>
              <a:rPr lang="en-US" dirty="0">
                <a:hlinkClick r:id="rId9" action="ppaction://hlinksldjump"/>
              </a:rPr>
              <a:t>Add New User</a:t>
            </a:r>
            <a:endParaRPr lang="en-US" dirty="0"/>
          </a:p>
          <a:p>
            <a:pPr lvl="1"/>
            <a:r>
              <a:rPr lang="en-US" dirty="0">
                <a:hlinkClick r:id="rId10" action="ppaction://hlinksldjump"/>
              </a:rPr>
              <a:t>Create New User Profile</a:t>
            </a:r>
            <a:endParaRPr lang="en-US" dirty="0"/>
          </a:p>
          <a:p>
            <a:pPr lvl="1"/>
            <a:r>
              <a:rPr lang="en-US" dirty="0">
                <a:hlinkClick r:id="rId11" action="ppaction://hlinksldjump"/>
              </a:rPr>
              <a:t>Create a New Folder</a:t>
            </a:r>
            <a:endParaRPr lang="en-US" dirty="0"/>
          </a:p>
          <a:p>
            <a:pPr lvl="1"/>
            <a:r>
              <a:rPr lang="en-US" dirty="0">
                <a:hlinkClick r:id="rId12" action="ppaction://hlinksldjump"/>
              </a:rPr>
              <a:t>Get to Folder Permissions</a:t>
            </a:r>
            <a:endParaRPr lang="en-US" dirty="0"/>
          </a:p>
          <a:p>
            <a:pPr lvl="1"/>
            <a:r>
              <a:rPr lang="en-US" dirty="0">
                <a:hlinkClick r:id="rId12" action="ppaction://hlinksldjump"/>
              </a:rPr>
              <a:t>Edit Folder Permissions</a:t>
            </a:r>
            <a:endParaRPr lang="en-US" dirty="0"/>
          </a:p>
          <a:p>
            <a:pPr lvl="1"/>
            <a:r>
              <a:rPr lang="en-US" dirty="0">
                <a:hlinkClick r:id="rId13" action="ppaction://hlinksldjump"/>
              </a:rPr>
              <a:t>Switch from Administration View to Folder View</a:t>
            </a:r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3499709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to Download a File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9A34434-F196-49E9-8119-324DB67B526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4089" b="55558"/>
          <a:stretch/>
        </p:blipFill>
        <p:spPr>
          <a:xfrm>
            <a:off x="838200" y="1460155"/>
            <a:ext cx="9118520" cy="1556095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F18C6BAE-9D35-467B-8807-C887D5A31551}"/>
              </a:ext>
            </a:extLst>
          </p:cNvPr>
          <p:cNvSpPr txBox="1"/>
          <p:nvPr/>
        </p:nvSpPr>
        <p:spPr>
          <a:xfrm>
            <a:off x="3074505" y="3439431"/>
            <a:ext cx="526111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n-US" b="1" dirty="0">
                <a:solidFill>
                  <a:schemeClr val="accent2"/>
                </a:solidFill>
              </a:rPr>
              <a:t>Select the File</a:t>
            </a:r>
          </a:p>
          <a:p>
            <a:pPr marL="342900" indent="-342900">
              <a:buAutoNum type="arabicPeriod"/>
            </a:pPr>
            <a:r>
              <a:rPr lang="en-US" b="1" dirty="0">
                <a:solidFill>
                  <a:schemeClr val="accent2"/>
                </a:solidFill>
              </a:rPr>
              <a:t>Click the blue “Download” Arrow</a:t>
            </a:r>
          </a:p>
          <a:p>
            <a:pPr marL="342900" indent="-342900">
              <a:buAutoNum type="arabicPeriod"/>
            </a:pPr>
            <a:r>
              <a:rPr lang="en-US" b="1" dirty="0">
                <a:solidFill>
                  <a:schemeClr val="accent2"/>
                </a:solidFill>
              </a:rPr>
              <a:t>The file should be in the “Downloads” File on your computer</a:t>
            </a:r>
          </a:p>
        </p:txBody>
      </p: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F191F6A6-E03F-4139-B306-CDE30048A1F8}"/>
              </a:ext>
            </a:extLst>
          </p:cNvPr>
          <p:cNvCxnSpPr>
            <a:cxnSpLocks/>
          </p:cNvCxnSpPr>
          <p:nvPr/>
        </p:nvCxnSpPr>
        <p:spPr>
          <a:xfrm flipV="1">
            <a:off x="2968487" y="2077411"/>
            <a:ext cx="0" cy="1616633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8874726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60A5F9-EAB2-4658-913A-C8B7CC6A29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Contact Information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64FAA1B-81F8-442A-BFDA-13A24970837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Laurel Brock, DPS Statistician II</a:t>
            </a:r>
          </a:p>
          <a:p>
            <a:pPr lvl="1"/>
            <a:r>
              <a:rPr lang="en-US" dirty="0"/>
              <a:t>Email:  </a:t>
            </a:r>
            <a:r>
              <a:rPr lang="en-US" dirty="0">
                <a:hlinkClick r:id="rId2"/>
              </a:rPr>
              <a:t>lbrock@dps.state.nv.us</a:t>
            </a:r>
            <a:endParaRPr lang="en-US" dirty="0"/>
          </a:p>
          <a:p>
            <a:pPr lvl="1"/>
            <a:r>
              <a:rPr lang="en-US" dirty="0"/>
              <a:t>Phone:  775.684.6244</a:t>
            </a:r>
          </a:p>
          <a:p>
            <a:pPr marL="274320" lvl="1" indent="0">
              <a:buNone/>
            </a:pPr>
            <a:endParaRPr lang="en-US" dirty="0"/>
          </a:p>
          <a:p>
            <a:r>
              <a:rPr lang="en-US" dirty="0"/>
              <a:t>Tammy Vieira, UCR Program Specialist</a:t>
            </a:r>
          </a:p>
          <a:p>
            <a:pPr lvl="1"/>
            <a:r>
              <a:rPr lang="en-US" dirty="0"/>
              <a:t>Email:  </a:t>
            </a:r>
            <a:r>
              <a:rPr lang="en-US" dirty="0">
                <a:hlinkClick r:id="rId3"/>
              </a:rPr>
              <a:t>tvieira@dps.state.nv.us</a:t>
            </a:r>
            <a:endParaRPr lang="en-US" dirty="0"/>
          </a:p>
          <a:p>
            <a:pPr lvl="1"/>
            <a:r>
              <a:rPr lang="en-US" dirty="0"/>
              <a:t>Phone:  775.684.6202</a:t>
            </a:r>
          </a:p>
        </p:txBody>
      </p:sp>
    </p:spTree>
    <p:extLst>
      <p:ext uri="{BB962C8B-B14F-4D97-AF65-F5344CB8AC3E}">
        <p14:creationId xmlns:p14="http://schemas.microsoft.com/office/powerpoint/2010/main" val="370347755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5ABAD2-349C-4D0F-9BCE-C185EDA9559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How to Use the </a:t>
            </a:r>
            <a:br>
              <a:rPr lang="en-US" dirty="0"/>
            </a:br>
            <a:r>
              <a:rPr lang="en-US" dirty="0"/>
              <a:t>State FTP Server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4084E87-E987-4CDE-8211-12F06040EB84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b="1" dirty="0">
                <a:solidFill>
                  <a:schemeClr val="accent2"/>
                </a:solidFill>
              </a:rPr>
              <a:t>Agency and State Access</a:t>
            </a:r>
          </a:p>
        </p:txBody>
      </p:sp>
    </p:spTree>
    <p:extLst>
      <p:ext uri="{BB962C8B-B14F-4D97-AF65-F5344CB8AC3E}">
        <p14:creationId xmlns:p14="http://schemas.microsoft.com/office/powerpoint/2010/main" val="314878112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Login to FTP Site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Go to </a:t>
            </a:r>
            <a:r>
              <a:rPr lang="en-US" dirty="0">
                <a:hlinkClick r:id="rId2"/>
              </a:rPr>
              <a:t>https://files.nv.gov/login.aspx</a:t>
            </a:r>
            <a:r>
              <a:rPr lang="en-US" dirty="0"/>
              <a:t> 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32482" y="1768711"/>
            <a:ext cx="4775200" cy="4604657"/>
          </a:xfrm>
          <a:prstGeom prst="rect">
            <a:avLst/>
          </a:prstGeom>
          <a:ln>
            <a:solidFill>
              <a:schemeClr val="accent1">
                <a:lumMod val="50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367820096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Username &amp; Password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dirty="0"/>
              <a:t>Enter your Username and Password</a:t>
            </a:r>
          </a:p>
          <a:p>
            <a:pPr marL="457200" lvl="1" indent="0">
              <a:buNone/>
            </a:pPr>
            <a:r>
              <a:rPr lang="en-US" sz="1600" dirty="0"/>
              <a:t>*  Email will be sent out to you with your specific agency’s username and password</a:t>
            </a:r>
          </a:p>
          <a:p>
            <a:pPr marL="457200" lvl="1" indent="0">
              <a:buNone/>
            </a:pPr>
            <a:r>
              <a:rPr lang="en-US" sz="1800" i="1" dirty="0">
                <a:solidFill>
                  <a:schemeClr val="accent2"/>
                </a:solidFill>
              </a:rPr>
              <a:t>Default Password:  “password” </a:t>
            </a:r>
            <a:r>
              <a:rPr lang="en-US" sz="1400" i="1" dirty="0">
                <a:solidFill>
                  <a:schemeClr val="accent2"/>
                </a:solidFill>
              </a:rPr>
              <a:t>(no caps)</a:t>
            </a:r>
          </a:p>
          <a:p>
            <a:pPr marL="914400" lvl="1" indent="-457200">
              <a:buFont typeface="+mj-lt"/>
              <a:buAutoNum type="arabicPeriod"/>
            </a:pPr>
            <a:endParaRPr lang="en-US" dirty="0"/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Click “Login”</a:t>
            </a:r>
          </a:p>
        </p:txBody>
      </p:sp>
    </p:spTree>
    <p:extLst>
      <p:ext uri="{BB962C8B-B14F-4D97-AF65-F5344CB8AC3E}">
        <p14:creationId xmlns:p14="http://schemas.microsoft.com/office/powerpoint/2010/main" val="423011368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8E7C8D-E954-411D-9980-D68F35A1A2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Open your Agency’s Folder to Upload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0422780-F228-47E7-ACF9-305A3774A3B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5303" r="6629" b="50000"/>
          <a:stretch/>
        </p:blipFill>
        <p:spPr>
          <a:xfrm>
            <a:off x="838201" y="1465056"/>
            <a:ext cx="8014251" cy="2156974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3C2B5AD4-1A38-4FB2-9485-600693B7835D}"/>
              </a:ext>
            </a:extLst>
          </p:cNvPr>
          <p:cNvSpPr txBox="1"/>
          <p:nvPr/>
        </p:nvSpPr>
        <p:spPr>
          <a:xfrm>
            <a:off x="4015408" y="3479310"/>
            <a:ext cx="435996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accent2"/>
                </a:solidFill>
              </a:rPr>
              <a:t>1.  Double-Click your Agencies Folder</a:t>
            </a:r>
          </a:p>
          <a:p>
            <a:r>
              <a:rPr lang="en-US" b="1" dirty="0">
                <a:solidFill>
                  <a:schemeClr val="accent2"/>
                </a:solidFill>
              </a:rPr>
              <a:t>2.  Click the “Upload” Arrow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39686C94-C4DA-49CA-A68B-504A6AE0317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4282" r="6793" b="53283"/>
          <a:stretch/>
        </p:blipFill>
        <p:spPr>
          <a:xfrm>
            <a:off x="838201" y="4369766"/>
            <a:ext cx="7629939" cy="1492785"/>
          </a:xfrm>
          <a:prstGeom prst="rect">
            <a:avLst/>
          </a:prstGeom>
        </p:spPr>
      </p:pic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85E95B79-918F-4D50-9E4D-FEF3892B0EE1}"/>
              </a:ext>
            </a:extLst>
          </p:cNvPr>
          <p:cNvCxnSpPr>
            <a:cxnSpLocks/>
          </p:cNvCxnSpPr>
          <p:nvPr/>
        </p:nvCxnSpPr>
        <p:spPr>
          <a:xfrm flipH="1">
            <a:off x="3101010" y="3962400"/>
            <a:ext cx="781877" cy="640054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69126A67-2258-4C41-939C-E3A0E4062276}"/>
              </a:ext>
            </a:extLst>
          </p:cNvPr>
          <p:cNvCxnSpPr>
            <a:cxnSpLocks/>
          </p:cNvCxnSpPr>
          <p:nvPr/>
        </p:nvCxnSpPr>
        <p:spPr>
          <a:xfrm flipH="1" flipV="1">
            <a:off x="3260036" y="3154017"/>
            <a:ext cx="622851" cy="468013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736927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80D81D-6685-40D5-BE75-33BB4F1EC4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Upload your File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25E3990-DD79-446E-8E28-435BFE6A06F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6848" t="29327" r="26739" b="20082"/>
          <a:stretch/>
        </p:blipFill>
        <p:spPr>
          <a:xfrm>
            <a:off x="370234" y="1671173"/>
            <a:ext cx="4492388" cy="2756454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A1620D3F-C562-4685-8EFF-B66ADC074C2A}"/>
              </a:ext>
            </a:extLst>
          </p:cNvPr>
          <p:cNvSpPr txBox="1"/>
          <p:nvPr/>
        </p:nvSpPr>
        <p:spPr>
          <a:xfrm>
            <a:off x="219490" y="5614168"/>
            <a:ext cx="191328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accent2"/>
                </a:solidFill>
              </a:rPr>
              <a:t>3.  Click “Add”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F7D1DDAA-B5EF-4652-BFA7-9531AEF675D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1521" t="2682" r="20435" b="5302"/>
          <a:stretch/>
        </p:blipFill>
        <p:spPr>
          <a:xfrm>
            <a:off x="3427344" y="2517765"/>
            <a:ext cx="4161180" cy="3163747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A75F0ECB-097C-4906-A9B6-3631C5F1F01A}"/>
              </a:ext>
            </a:extLst>
          </p:cNvPr>
          <p:cNvSpPr txBox="1"/>
          <p:nvPr/>
        </p:nvSpPr>
        <p:spPr>
          <a:xfrm>
            <a:off x="3856385" y="6149873"/>
            <a:ext cx="217842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accent2"/>
                </a:solidFill>
              </a:rPr>
              <a:t>4.  Select the File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408E5648-E632-49FF-9DB3-FFE06F656323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7283" t="30329" r="27282" b="20891"/>
          <a:stretch/>
        </p:blipFill>
        <p:spPr>
          <a:xfrm>
            <a:off x="6157193" y="3912509"/>
            <a:ext cx="4744278" cy="2863760"/>
          </a:xfrm>
          <a:prstGeom prst="rect">
            <a:avLst/>
          </a:prstGeom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8C6EE7DA-5DDC-4DDF-8411-78BF29EC4F79}"/>
              </a:ext>
            </a:extLst>
          </p:cNvPr>
          <p:cNvSpPr txBox="1"/>
          <p:nvPr/>
        </p:nvSpPr>
        <p:spPr>
          <a:xfrm>
            <a:off x="8414226" y="5367004"/>
            <a:ext cx="237710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accent2"/>
                </a:solidFill>
              </a:rPr>
              <a:t>5.  Click “Upload”</a:t>
            </a:r>
          </a:p>
        </p:txBody>
      </p: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C1CC1FC7-CD3F-415C-8DA9-5439F6B73399}"/>
              </a:ext>
            </a:extLst>
          </p:cNvPr>
          <p:cNvCxnSpPr>
            <a:cxnSpLocks/>
          </p:cNvCxnSpPr>
          <p:nvPr/>
        </p:nvCxnSpPr>
        <p:spPr>
          <a:xfrm flipV="1">
            <a:off x="795132" y="4438625"/>
            <a:ext cx="0" cy="109993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B49191C3-1AB0-4E21-9AF6-405A40EDC256}"/>
              </a:ext>
            </a:extLst>
          </p:cNvPr>
          <p:cNvCxnSpPr>
            <a:cxnSpLocks/>
          </p:cNvCxnSpPr>
          <p:nvPr/>
        </p:nvCxnSpPr>
        <p:spPr>
          <a:xfrm flipH="1">
            <a:off x="7519705" y="5655434"/>
            <a:ext cx="894521" cy="656131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CAD28C3B-F1EA-4914-8704-7FE65BF2FFE2}"/>
              </a:ext>
            </a:extLst>
          </p:cNvPr>
          <p:cNvCxnSpPr>
            <a:cxnSpLocks/>
          </p:cNvCxnSpPr>
          <p:nvPr/>
        </p:nvCxnSpPr>
        <p:spPr>
          <a:xfrm flipH="1" flipV="1">
            <a:off x="4945595" y="4099638"/>
            <a:ext cx="13252" cy="2083509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3358607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D8C675-4CD4-460C-858E-098E76ABB0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to View Folder Contents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89F7538-D4A3-4BED-8A9B-55A4DAEC666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-761" t="18560" r="761" b="45094"/>
          <a:stretch/>
        </p:blipFill>
        <p:spPr>
          <a:xfrm>
            <a:off x="715617" y="1616766"/>
            <a:ext cx="10243930" cy="2093324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50072055-29D5-4450-B6DB-9FBAA7D28BA2}"/>
              </a:ext>
            </a:extLst>
          </p:cNvPr>
          <p:cNvSpPr txBox="1"/>
          <p:nvPr/>
        </p:nvSpPr>
        <p:spPr>
          <a:xfrm>
            <a:off x="3233536" y="4121450"/>
            <a:ext cx="28624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accent2"/>
                </a:solidFill>
              </a:rPr>
              <a:t>Double-Click File 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9268B8E2-59E2-4260-B685-A45070FEF05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4282" b="55945"/>
          <a:stretch/>
        </p:blipFill>
        <p:spPr>
          <a:xfrm>
            <a:off x="4094922" y="4842224"/>
            <a:ext cx="6864626" cy="1149079"/>
          </a:xfrm>
          <a:prstGeom prst="rect">
            <a:avLst/>
          </a:prstGeom>
        </p:spPr>
      </p:pic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9D5F59AF-794B-41CD-822E-90C7F1D60CE4}"/>
              </a:ext>
            </a:extLst>
          </p:cNvPr>
          <p:cNvCxnSpPr>
            <a:cxnSpLocks/>
          </p:cNvCxnSpPr>
          <p:nvPr/>
        </p:nvCxnSpPr>
        <p:spPr>
          <a:xfrm flipV="1">
            <a:off x="4075044" y="3021520"/>
            <a:ext cx="0" cy="109993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4814378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to Download a File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9A34434-F196-49E9-8119-324DB67B526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4089" b="55558"/>
          <a:stretch/>
        </p:blipFill>
        <p:spPr>
          <a:xfrm>
            <a:off x="838200" y="1460155"/>
            <a:ext cx="9118520" cy="1556095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F18C6BAE-9D35-467B-8807-C887D5A31551}"/>
              </a:ext>
            </a:extLst>
          </p:cNvPr>
          <p:cNvSpPr txBox="1"/>
          <p:nvPr/>
        </p:nvSpPr>
        <p:spPr>
          <a:xfrm>
            <a:off x="3074505" y="3439431"/>
            <a:ext cx="462500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n-US" b="1" dirty="0">
                <a:solidFill>
                  <a:schemeClr val="accent2"/>
                </a:solidFill>
              </a:rPr>
              <a:t>Select the File</a:t>
            </a:r>
          </a:p>
          <a:p>
            <a:pPr marL="342900" indent="-342900">
              <a:buAutoNum type="arabicPeriod"/>
            </a:pPr>
            <a:r>
              <a:rPr lang="en-US" b="1" dirty="0">
                <a:solidFill>
                  <a:schemeClr val="accent2"/>
                </a:solidFill>
              </a:rPr>
              <a:t>Click the blue “Download” Arrow</a:t>
            </a:r>
          </a:p>
          <a:p>
            <a:pPr marL="342900" indent="-342900">
              <a:buAutoNum type="arabicPeriod"/>
            </a:pPr>
            <a:r>
              <a:rPr lang="en-US" b="1" dirty="0">
                <a:solidFill>
                  <a:schemeClr val="accent2"/>
                </a:solidFill>
              </a:rPr>
              <a:t>The file should be in the “Downloads” File on your computer</a:t>
            </a:r>
          </a:p>
        </p:txBody>
      </p: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D3921354-F708-4166-9127-572C3306B3ED}"/>
              </a:ext>
            </a:extLst>
          </p:cNvPr>
          <p:cNvCxnSpPr>
            <a:cxnSpLocks/>
          </p:cNvCxnSpPr>
          <p:nvPr/>
        </p:nvCxnSpPr>
        <p:spPr>
          <a:xfrm flipH="1" flipV="1">
            <a:off x="3074505" y="2048974"/>
            <a:ext cx="596347" cy="1324592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79912183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Wood Type">
  <a:themeElements>
    <a:clrScheme name="Wood Type">
      <a:dk1>
        <a:sysClr val="windowText" lastClr="000000"/>
      </a:dk1>
      <a:lt1>
        <a:sysClr val="window" lastClr="FFFFFF"/>
      </a:lt1>
      <a:dk2>
        <a:srgbClr val="514949"/>
      </a:dk2>
      <a:lt2>
        <a:srgbClr val="E1E1DB"/>
      </a:lt2>
      <a:accent1>
        <a:srgbClr val="9DBFBE"/>
      </a:accent1>
      <a:accent2>
        <a:srgbClr val="DB8631"/>
      </a:accent2>
      <a:accent3>
        <a:srgbClr val="E3CC5A"/>
      </a:accent3>
      <a:accent4>
        <a:srgbClr val="ACADA8"/>
      </a:accent4>
      <a:accent5>
        <a:srgbClr val="927C61"/>
      </a:accent5>
      <a:accent6>
        <a:srgbClr val="B3B435"/>
      </a:accent6>
      <a:hlink>
        <a:srgbClr val="0000FF"/>
      </a:hlink>
      <a:folHlink>
        <a:srgbClr val="800080"/>
      </a:folHlink>
    </a:clrScheme>
    <a:fontScheme name="Wood Type">
      <a:majorFont>
        <a:latin typeface="Arial Black" panose="020B0A04020102020204"/>
        <a:ea typeface=""/>
        <a:cs typeface=""/>
        <a:font script="Jpan" typeface="HGｺﾞｼｯｸM"/>
        <a:font script="Hang" typeface="HY중고딕"/>
        <a:font script="Hans" typeface="黑体"/>
        <a:font script="Hant" typeface="微軟正黑體"/>
        <a:font script="Arab" typeface="Tahoma"/>
        <a:font script="Hebr" typeface="Levenim MT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 panose="020B0604020202020204"/>
        <a:ea typeface=""/>
        <a:cs typeface=""/>
        <a:font script="Jpan" typeface="HGｺﾞｼｯｸM"/>
        <a:font script="Hang" typeface="HY중고딕"/>
        <a:font script="Hans" typeface="黑体"/>
        <a:font script="Hant" typeface="微軟正黑體"/>
        <a:font script="Arab" typeface="Tahoma"/>
        <a:font script="Hebr" typeface="Levenim MT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Wood Type">
      <a: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70000"/>
                <a:shade val="63000"/>
              </a:schemeClr>
              <a:schemeClr val="phClr">
                <a:tint val="10000"/>
                <a:satMod val="150000"/>
              </a:schemeClr>
            </a:duotone>
          </a:blip>
          <a:tile tx="0" ty="0" sx="60000" sy="59000" flip="none" algn="tl"/>
        </a:blipFill>
        <a:blipFill rotWithShape="1">
          <a:blip xmlns:r="http://schemas.openxmlformats.org/officeDocument/2006/relationships" r:embed="rId1">
            <a:duotone>
              <a:schemeClr val="phClr">
                <a:shade val="36000"/>
                <a:satMod val="120000"/>
              </a:schemeClr>
              <a:schemeClr val="phClr">
                <a:tint val="40000"/>
              </a:schemeClr>
            </a:duotone>
          </a:blip>
          <a:tile tx="0" ty="0" sx="60000" sy="59000" flip="none" algn="tl"/>
        </a:blip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softEdge rad="12700"/>
          </a:effectLst>
        </a:effectStyle>
        <a:effectStyle>
          <a:effectLst>
            <a:outerShdw blurRad="50800" dist="19050" dir="5400000" algn="tl" rotWithShape="0">
              <a:srgbClr val="000000">
                <a:alpha val="60000"/>
              </a:srgbClr>
            </a:outerShdw>
            <a:softEdge rad="12700"/>
          </a:effectLst>
        </a:effectStyle>
      </a:effectStyleLst>
      <a:bgFillStyleLst>
        <a:solidFill>
          <a:schemeClr val="phClr"/>
        </a:solidFill>
        <a:solidFill>
          <a:schemeClr val="phClr">
            <a:shade val="97000"/>
            <a:satMod val="15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75000"/>
                <a:shade val="58000"/>
                <a:satMod val="120000"/>
              </a:schemeClr>
              <a:schemeClr val="phClr">
                <a:tint val="50000"/>
                <a:shade val="96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ood Type" id="{7ACABC62-BF99-48CF-A9DC-4DB89C7B13DC}" vid="{BE1B6DD8-9976-4550-A6F4-B2DD4EA939D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TM03090434[[fn=Wood Type]]</Template>
  <TotalTime>217</TotalTime>
  <Words>504</Words>
  <Application>Microsoft Office PowerPoint</Application>
  <PresentationFormat>Widescreen</PresentationFormat>
  <Paragraphs>121</Paragraphs>
  <Slides>21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6" baseType="lpstr">
      <vt:lpstr>Arial</vt:lpstr>
      <vt:lpstr>Arial Black</vt:lpstr>
      <vt:lpstr>Calibri</vt:lpstr>
      <vt:lpstr>Wingdings</vt:lpstr>
      <vt:lpstr>Wood Type</vt:lpstr>
      <vt:lpstr>Upload Files to the  State’s File System</vt:lpstr>
      <vt:lpstr>Contents</vt:lpstr>
      <vt:lpstr>How to Use the  State FTP Server</vt:lpstr>
      <vt:lpstr>Login to FTP Site</vt:lpstr>
      <vt:lpstr>Username &amp; Password</vt:lpstr>
      <vt:lpstr>Open your Agency’s Folder to Upload</vt:lpstr>
      <vt:lpstr>Upload your File</vt:lpstr>
      <vt:lpstr>How to View Folder Contents</vt:lpstr>
      <vt:lpstr>How to Download a File</vt:lpstr>
      <vt:lpstr>ADMINISTRATION ONLY</vt:lpstr>
      <vt:lpstr>Administration Screen</vt:lpstr>
      <vt:lpstr>Add New User</vt:lpstr>
      <vt:lpstr>Create New User Profile</vt:lpstr>
      <vt:lpstr>Example of User Profile</vt:lpstr>
      <vt:lpstr>Create a New Folder</vt:lpstr>
      <vt:lpstr>Go back to Administration Screen</vt:lpstr>
      <vt:lpstr>Get to Folder Permissions</vt:lpstr>
      <vt:lpstr>Edit Folder Permissions</vt:lpstr>
      <vt:lpstr>Switch from Administration View to Folder View</vt:lpstr>
      <vt:lpstr>How to Download a File</vt:lpstr>
      <vt:lpstr>Contact Information</vt:lpstr>
    </vt:vector>
  </TitlesOfParts>
  <Company>State Of Nevada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How to Use the  State FTP Server</dc:title>
  <dc:creator>laurel brock</dc:creator>
  <cp:lastModifiedBy>laurel brock</cp:lastModifiedBy>
  <cp:revision>30</cp:revision>
  <dcterms:created xsi:type="dcterms:W3CDTF">2017-11-08T22:24:06Z</dcterms:created>
  <dcterms:modified xsi:type="dcterms:W3CDTF">2017-11-16T03:49:42Z</dcterms:modified>
</cp:coreProperties>
</file>