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xml" ContentType="application/vnd.openxmlformats-officedocument.presentationml.tags+xml"/>
  <Override PartName="/ppt/notesSlides/notesSlide22.xml" ContentType="application/vnd.openxmlformats-officedocument.presentationml.notesSlide+xml"/>
  <Override PartName="/ppt/tags/tag2.xml" ContentType="application/vnd.openxmlformats-officedocument.presentationml.tags+xml"/>
  <Override PartName="/ppt/notesSlides/notesSlide23.xml" ContentType="application/vnd.openxmlformats-officedocument.presentationml.notesSlide+xml"/>
  <Override PartName="/ppt/tags/tag3.xml" ContentType="application/vnd.openxmlformats-officedocument.presentationml.tags+xml"/>
  <Override PartName="/ppt/notesSlides/notesSlide24.xml" ContentType="application/vnd.openxmlformats-officedocument.presentationml.notesSlide+xml"/>
  <Override PartName="/ppt/tags/tag4.xml" ContentType="application/vnd.openxmlformats-officedocument.presentationml.tags+xml"/>
  <Override PartName="/ppt/notesSlides/notesSlide25.xml" ContentType="application/vnd.openxmlformats-officedocument.presentationml.notesSlide+xml"/>
  <Override PartName="/ppt/tags/tag5.xml" ContentType="application/vnd.openxmlformats-officedocument.presentationml.tags+xml"/>
  <Override PartName="/ppt/notesSlides/notesSlide26.xml" ContentType="application/vnd.openxmlformats-officedocument.presentationml.notesSlide+xml"/>
  <Override PartName="/ppt/tags/tag6.xml" ContentType="application/vnd.openxmlformats-officedocument.presentationml.tags+xml"/>
  <Override PartName="/ppt/notesSlides/notesSlide27.xml" ContentType="application/vnd.openxmlformats-officedocument.presentationml.notesSlide+xml"/>
  <Override PartName="/ppt/tags/tag7.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09" r:id="rId4"/>
  </p:sldMasterIdLst>
  <p:notesMasterIdLst>
    <p:notesMasterId r:id="rId159"/>
  </p:notesMasterIdLst>
  <p:handoutMasterIdLst>
    <p:handoutMasterId r:id="rId160"/>
  </p:handoutMasterIdLst>
  <p:sldIdLst>
    <p:sldId id="256" r:id="rId5"/>
    <p:sldId id="268" r:id="rId6"/>
    <p:sldId id="475" r:id="rId7"/>
    <p:sldId id="269" r:id="rId8"/>
    <p:sldId id="443" r:id="rId9"/>
    <p:sldId id="341" r:id="rId10"/>
    <p:sldId id="436" r:id="rId11"/>
    <p:sldId id="285" r:id="rId12"/>
    <p:sldId id="345" r:id="rId13"/>
    <p:sldId id="283" r:id="rId14"/>
    <p:sldId id="346" r:id="rId15"/>
    <p:sldId id="438" r:id="rId16"/>
    <p:sldId id="280" r:id="rId17"/>
    <p:sldId id="344" r:id="rId18"/>
    <p:sldId id="439" r:id="rId19"/>
    <p:sldId id="342" r:id="rId20"/>
    <p:sldId id="343" r:id="rId21"/>
    <p:sldId id="339" r:id="rId22"/>
    <p:sldId id="277" r:id="rId23"/>
    <p:sldId id="272" r:id="rId24"/>
    <p:sldId id="461" r:id="rId25"/>
    <p:sldId id="392" r:id="rId26"/>
    <p:sldId id="445" r:id="rId27"/>
    <p:sldId id="441" r:id="rId28"/>
    <p:sldId id="444" r:id="rId29"/>
    <p:sldId id="340" r:id="rId30"/>
    <p:sldId id="442" r:id="rId31"/>
    <p:sldId id="448" r:id="rId32"/>
    <p:sldId id="425" r:id="rId33"/>
    <p:sldId id="354" r:id="rId34"/>
    <p:sldId id="355" r:id="rId35"/>
    <p:sldId id="440" r:id="rId36"/>
    <p:sldId id="262" r:id="rId37"/>
    <p:sldId id="263" r:id="rId38"/>
    <p:sldId id="463" r:id="rId39"/>
    <p:sldId id="264" r:id="rId40"/>
    <p:sldId id="351" r:id="rId41"/>
    <p:sldId id="449" r:id="rId42"/>
    <p:sldId id="451" r:id="rId43"/>
    <p:sldId id="452" r:id="rId44"/>
    <p:sldId id="454" r:id="rId45"/>
    <p:sldId id="453" r:id="rId46"/>
    <p:sldId id="455" r:id="rId47"/>
    <p:sldId id="456" r:id="rId48"/>
    <p:sldId id="457" r:id="rId49"/>
    <p:sldId id="458" r:id="rId50"/>
    <p:sldId id="459" r:id="rId51"/>
    <p:sldId id="460" r:id="rId52"/>
    <p:sldId id="450" r:id="rId53"/>
    <p:sldId id="260" r:id="rId54"/>
    <p:sldId id="266" r:id="rId55"/>
    <p:sldId id="284" r:id="rId56"/>
    <p:sldId id="279" r:id="rId57"/>
    <p:sldId id="407" r:id="rId58"/>
    <p:sldId id="408" r:id="rId59"/>
    <p:sldId id="409" r:id="rId60"/>
    <p:sldId id="433" r:id="rId61"/>
    <p:sldId id="434" r:id="rId62"/>
    <p:sldId id="435" r:id="rId63"/>
    <p:sldId id="358" r:id="rId64"/>
    <p:sldId id="462" r:id="rId65"/>
    <p:sldId id="394" r:id="rId66"/>
    <p:sldId id="418" r:id="rId67"/>
    <p:sldId id="419" r:id="rId68"/>
    <p:sldId id="420" r:id="rId69"/>
    <p:sldId id="421" r:id="rId70"/>
    <p:sldId id="422" r:id="rId71"/>
    <p:sldId id="416" r:id="rId72"/>
    <p:sldId id="400" r:id="rId73"/>
    <p:sldId id="401" r:id="rId74"/>
    <p:sldId id="402" r:id="rId75"/>
    <p:sldId id="403" r:id="rId76"/>
    <p:sldId id="404" r:id="rId77"/>
    <p:sldId id="405" r:id="rId78"/>
    <p:sldId id="417" r:id="rId79"/>
    <p:sldId id="265" r:id="rId80"/>
    <p:sldId id="464" r:id="rId81"/>
    <p:sldId id="406" r:id="rId82"/>
    <p:sldId id="410" r:id="rId83"/>
    <p:sldId id="411" r:id="rId84"/>
    <p:sldId id="412" r:id="rId85"/>
    <p:sldId id="413" r:id="rId86"/>
    <p:sldId id="414" r:id="rId87"/>
    <p:sldId id="415" r:id="rId88"/>
    <p:sldId id="465" r:id="rId89"/>
    <p:sldId id="278" r:id="rId90"/>
    <p:sldId id="286" r:id="rId91"/>
    <p:sldId id="287" r:id="rId92"/>
    <p:sldId id="347" r:id="rId93"/>
    <p:sldId id="288" r:id="rId94"/>
    <p:sldId id="289" r:id="rId95"/>
    <p:sldId id="290" r:id="rId96"/>
    <p:sldId id="291" r:id="rId97"/>
    <p:sldId id="301" r:id="rId98"/>
    <p:sldId id="334" r:id="rId99"/>
    <p:sldId id="348" r:id="rId100"/>
    <p:sldId id="305" r:id="rId101"/>
    <p:sldId id="328" r:id="rId102"/>
    <p:sldId id="349" r:id="rId103"/>
    <p:sldId id="338" r:id="rId104"/>
    <p:sldId id="303" r:id="rId105"/>
    <p:sldId id="304" r:id="rId106"/>
    <p:sldId id="350" r:id="rId107"/>
    <p:sldId id="318" r:id="rId108"/>
    <p:sldId id="332" r:id="rId109"/>
    <p:sldId id="359" r:id="rId110"/>
    <p:sldId id="360" r:id="rId111"/>
    <p:sldId id="257"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 id="381" r:id="rId133"/>
    <p:sldId id="382" r:id="rId134"/>
    <p:sldId id="383" r:id="rId135"/>
    <p:sldId id="384" r:id="rId136"/>
    <p:sldId id="267" r:id="rId137"/>
    <p:sldId id="385" r:id="rId138"/>
    <p:sldId id="386" r:id="rId139"/>
    <p:sldId id="387" r:id="rId140"/>
    <p:sldId id="447" r:id="rId141"/>
    <p:sldId id="389" r:id="rId142"/>
    <p:sldId id="390" r:id="rId143"/>
    <p:sldId id="391" r:id="rId144"/>
    <p:sldId id="466" r:id="rId145"/>
    <p:sldId id="467" r:id="rId146"/>
    <p:sldId id="468" r:id="rId147"/>
    <p:sldId id="480" r:id="rId148"/>
    <p:sldId id="469" r:id="rId149"/>
    <p:sldId id="470" r:id="rId150"/>
    <p:sldId id="471" r:id="rId151"/>
    <p:sldId id="472" r:id="rId152"/>
    <p:sldId id="473" r:id="rId153"/>
    <p:sldId id="474" r:id="rId154"/>
    <p:sldId id="476" r:id="rId155"/>
    <p:sldId id="477" r:id="rId156"/>
    <p:sldId id="478" r:id="rId157"/>
    <p:sldId id="479" r:id="rId158"/>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anda Silva" initials="AS" lastIdx="3" clrIdx="0">
    <p:extLst>
      <p:ext uri="{19B8F6BF-5375-455C-9EA6-DF929625EA0E}">
        <p15:presenceInfo xmlns:p15="http://schemas.microsoft.com/office/powerpoint/2012/main" userId="S::arsilva@dps.state.nv.us::39d7abe7-c5fd-49ff-bc12-39cbf52ae9e3" providerId="AD"/>
      </p:ext>
    </p:extLst>
  </p:cmAuthor>
  <p:cmAuthor id="2" name="Nicole M. Lubich" initials="NML" lastIdx="6" clrIdx="1">
    <p:extLst>
      <p:ext uri="{19B8F6BF-5375-455C-9EA6-DF929625EA0E}">
        <p15:presenceInfo xmlns:p15="http://schemas.microsoft.com/office/powerpoint/2012/main" userId="S::nlubich@dps.state.nv.us::c1acfbb0-90fe-45fe-9448-1ef867356f7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B766"/>
    <a:srgbClr val="F8860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310" autoAdjust="0"/>
    <p:restoredTop sz="86839" autoAdjust="0"/>
  </p:normalViewPr>
  <p:slideViewPr>
    <p:cSldViewPr snapToGrid="0">
      <p:cViewPr varScale="1">
        <p:scale>
          <a:sx n="82" d="100"/>
          <a:sy n="82" d="100"/>
        </p:scale>
        <p:origin x="126" y="282"/>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38370"/>
    </p:cViewPr>
  </p:sorterViewPr>
  <p:notesViewPr>
    <p:cSldViewPr snapToGrid="0">
      <p:cViewPr varScale="1">
        <p:scale>
          <a:sx n="85" d="100"/>
          <a:sy n="85" d="100"/>
        </p:scale>
        <p:origin x="3846"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slide" Target="slides/slide134.xml"/><Relationship Id="rId154" Type="http://schemas.openxmlformats.org/officeDocument/2006/relationships/slide" Target="slides/slide150.xml"/><Relationship Id="rId159" Type="http://schemas.openxmlformats.org/officeDocument/2006/relationships/notesMaster" Target="notesMasters/notesMaster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slide" Target="slides/slide140.xml"/><Relationship Id="rId149" Type="http://schemas.openxmlformats.org/officeDocument/2006/relationships/slide" Target="slides/slide14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60" Type="http://schemas.openxmlformats.org/officeDocument/2006/relationships/handoutMaster" Target="handoutMasters/handoutMaster1.xml"/><Relationship Id="rId165" Type="http://schemas.openxmlformats.org/officeDocument/2006/relationships/tableStyles" Target="tableStyle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slide" Target="slides/slide146.xml"/><Relationship Id="rId155" Type="http://schemas.openxmlformats.org/officeDocument/2006/relationships/slide" Target="slides/slide15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slide" Target="slides/slide131.xml"/><Relationship Id="rId143" Type="http://schemas.openxmlformats.org/officeDocument/2006/relationships/slide" Target="slides/slide139.xml"/><Relationship Id="rId148" Type="http://schemas.openxmlformats.org/officeDocument/2006/relationships/slide" Target="slides/slide144.xml"/><Relationship Id="rId151" Type="http://schemas.openxmlformats.org/officeDocument/2006/relationships/slide" Target="slides/slide147.xml"/><Relationship Id="rId156" Type="http://schemas.openxmlformats.org/officeDocument/2006/relationships/slide" Target="slides/slide152.xml"/><Relationship Id="rId16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viewProps" Target="viewProp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AB27F9-AA71-454F-923A-142ECE4E7629}" type="doc">
      <dgm:prSet loTypeId="urn:microsoft.com/office/officeart/2005/8/layout/hList1" loCatId="list" qsTypeId="urn:microsoft.com/office/officeart/2005/8/quickstyle/simple1" qsCatId="simple" csTypeId="urn:microsoft.com/office/officeart/2005/8/colors/accent3_2" csCatId="accent3" phldr="1"/>
      <dgm:spPr/>
      <dgm:t>
        <a:bodyPr/>
        <a:lstStyle/>
        <a:p>
          <a:endParaRPr lang="en-US"/>
        </a:p>
      </dgm:t>
    </dgm:pt>
    <dgm:pt modelId="{88A94B69-7955-4AD0-A58B-775B91A51BD8}">
      <dgm:prSet/>
      <dgm:spPr/>
      <dgm:t>
        <a:bodyPr/>
        <a:lstStyle/>
        <a:p>
          <a:r>
            <a:rPr lang="en-US" b="1" i="0" dirty="0"/>
            <a:t>Nevada Offense Code (NOC) Unit</a:t>
          </a:r>
          <a:endParaRPr lang="en-US" dirty="0"/>
        </a:p>
      </dgm:t>
    </dgm:pt>
    <dgm:pt modelId="{24508379-CEF4-439C-9EC0-7DD2711C73CF}" type="parTrans" cxnId="{7F733B44-B470-40FC-B323-53CAC01372A2}">
      <dgm:prSet/>
      <dgm:spPr/>
      <dgm:t>
        <a:bodyPr/>
        <a:lstStyle/>
        <a:p>
          <a:endParaRPr lang="en-US"/>
        </a:p>
      </dgm:t>
    </dgm:pt>
    <dgm:pt modelId="{F08A87F9-C99B-41DC-9CEE-E2C4FAB309F9}" type="sibTrans" cxnId="{7F733B44-B470-40FC-B323-53CAC01372A2}">
      <dgm:prSet/>
      <dgm:spPr/>
      <dgm:t>
        <a:bodyPr/>
        <a:lstStyle/>
        <a:p>
          <a:endParaRPr lang="en-US"/>
        </a:p>
      </dgm:t>
    </dgm:pt>
    <dgm:pt modelId="{89F7D44A-806D-4F49-9DED-391DECBD34DD}">
      <dgm:prSet/>
      <dgm:spPr/>
      <dgm:t>
        <a:bodyPr/>
        <a:lstStyle/>
        <a:p>
          <a:r>
            <a:rPr lang="en-US" b="0" i="0" dirty="0"/>
            <a:t>Responsible for creating, editing, and removing Nevada Offense Codes once passed by legislation.</a:t>
          </a:r>
          <a:endParaRPr lang="en-US" dirty="0"/>
        </a:p>
      </dgm:t>
    </dgm:pt>
    <dgm:pt modelId="{58657A27-9532-49AD-8F9A-75D35F15AD9E}" type="parTrans" cxnId="{5DCAEA95-5DE2-43C0-B6E4-1C46CBD11CE1}">
      <dgm:prSet/>
      <dgm:spPr/>
      <dgm:t>
        <a:bodyPr/>
        <a:lstStyle/>
        <a:p>
          <a:endParaRPr lang="en-US"/>
        </a:p>
      </dgm:t>
    </dgm:pt>
    <dgm:pt modelId="{D091128D-3ED2-4B0D-96FB-CCCCD4B3F3BA}" type="sibTrans" cxnId="{5DCAEA95-5DE2-43C0-B6E4-1C46CBD11CE1}">
      <dgm:prSet/>
      <dgm:spPr/>
      <dgm:t>
        <a:bodyPr/>
        <a:lstStyle/>
        <a:p>
          <a:endParaRPr lang="en-US"/>
        </a:p>
      </dgm:t>
    </dgm:pt>
    <dgm:pt modelId="{6F143285-55E2-4628-80E3-8DC20D3C9217}">
      <dgm:prSet/>
      <dgm:spPr/>
      <dgm:t>
        <a:bodyPr/>
        <a:lstStyle/>
        <a:p>
          <a:r>
            <a:rPr lang="en-US" b="0" i="0" dirty="0"/>
            <a:t>State as well as local ordinances.</a:t>
          </a:r>
          <a:endParaRPr lang="en-US" dirty="0"/>
        </a:p>
      </dgm:t>
    </dgm:pt>
    <dgm:pt modelId="{1D764EED-D3B9-4913-8CBB-281B8124A7C2}" type="parTrans" cxnId="{BCDD8490-548A-4A6F-A23C-97745E6DD701}">
      <dgm:prSet/>
      <dgm:spPr/>
      <dgm:t>
        <a:bodyPr/>
        <a:lstStyle/>
        <a:p>
          <a:endParaRPr lang="en-US"/>
        </a:p>
      </dgm:t>
    </dgm:pt>
    <dgm:pt modelId="{F20CBD74-3B30-42A7-BF73-6806D6C1B31A}" type="sibTrans" cxnId="{BCDD8490-548A-4A6F-A23C-97745E6DD701}">
      <dgm:prSet/>
      <dgm:spPr/>
      <dgm:t>
        <a:bodyPr/>
        <a:lstStyle/>
        <a:p>
          <a:endParaRPr lang="en-US"/>
        </a:p>
      </dgm:t>
    </dgm:pt>
    <dgm:pt modelId="{7B200363-444E-47CA-8111-DC19FFCD8786}">
      <dgm:prSet/>
      <dgm:spPr/>
      <dgm:t>
        <a:bodyPr/>
        <a:lstStyle/>
        <a:p>
          <a:r>
            <a:rPr lang="en-US" b="1" i="0" dirty="0"/>
            <a:t>Nevada UCR Program (NIBRS Team)</a:t>
          </a:r>
          <a:endParaRPr lang="en-US" dirty="0"/>
        </a:p>
      </dgm:t>
    </dgm:pt>
    <dgm:pt modelId="{31C7A0B3-77B4-49CB-83CD-F633E157D058}" type="parTrans" cxnId="{4236DAE2-DFEB-4015-9C17-2FCA304B7BE4}">
      <dgm:prSet/>
      <dgm:spPr/>
      <dgm:t>
        <a:bodyPr/>
        <a:lstStyle/>
        <a:p>
          <a:endParaRPr lang="en-US"/>
        </a:p>
      </dgm:t>
    </dgm:pt>
    <dgm:pt modelId="{713385CC-1DA9-4262-94E7-FDB0F7D6AEEF}" type="sibTrans" cxnId="{4236DAE2-DFEB-4015-9C17-2FCA304B7BE4}">
      <dgm:prSet/>
      <dgm:spPr/>
      <dgm:t>
        <a:bodyPr/>
        <a:lstStyle/>
        <a:p>
          <a:endParaRPr lang="en-US"/>
        </a:p>
      </dgm:t>
    </dgm:pt>
    <dgm:pt modelId="{9F3C77E7-93A6-40F3-8241-0108F1D71A67}">
      <dgm:prSet/>
      <dgm:spPr/>
      <dgm:t>
        <a:bodyPr/>
        <a:lstStyle/>
        <a:p>
          <a:r>
            <a:rPr lang="en-US" b="0" i="0" dirty="0"/>
            <a:t>Responsible for monitoring, assisting, and analyzing crime statistics from each Nevada LEA.</a:t>
          </a:r>
          <a:endParaRPr lang="en-US" dirty="0"/>
        </a:p>
      </dgm:t>
    </dgm:pt>
    <dgm:pt modelId="{21DC0583-21C7-4A6D-9EEF-9060DB01454D}" type="parTrans" cxnId="{989B6D2D-08D4-4CA9-BCF5-DF9B364D38AF}">
      <dgm:prSet/>
      <dgm:spPr/>
      <dgm:t>
        <a:bodyPr/>
        <a:lstStyle/>
        <a:p>
          <a:endParaRPr lang="en-US"/>
        </a:p>
      </dgm:t>
    </dgm:pt>
    <dgm:pt modelId="{56A9F16A-6CD2-4985-A8C0-E5458D74E10C}" type="sibTrans" cxnId="{989B6D2D-08D4-4CA9-BCF5-DF9B364D38AF}">
      <dgm:prSet/>
      <dgm:spPr/>
      <dgm:t>
        <a:bodyPr/>
        <a:lstStyle/>
        <a:p>
          <a:endParaRPr lang="en-US"/>
        </a:p>
      </dgm:t>
    </dgm:pt>
    <dgm:pt modelId="{C08054B7-B565-4AB3-8E17-4026B2A32192}">
      <dgm:prSet/>
      <dgm:spPr/>
      <dgm:t>
        <a:bodyPr/>
        <a:lstStyle/>
        <a:p>
          <a:r>
            <a:rPr lang="en-US" b="1" i="0" dirty="0"/>
            <a:t>FBI CJIS Division (UCR Program)</a:t>
          </a:r>
          <a:endParaRPr lang="en-US" dirty="0"/>
        </a:p>
      </dgm:t>
    </dgm:pt>
    <dgm:pt modelId="{0AB25986-D74E-4F56-9E28-A803DA8E8CA2}" type="parTrans" cxnId="{8AA433E4-09D5-46EB-BE30-7F3C56096CA2}">
      <dgm:prSet/>
      <dgm:spPr/>
      <dgm:t>
        <a:bodyPr/>
        <a:lstStyle/>
        <a:p>
          <a:endParaRPr lang="en-US"/>
        </a:p>
      </dgm:t>
    </dgm:pt>
    <dgm:pt modelId="{A615F01D-3DAE-4D8C-8633-35E37A086C07}" type="sibTrans" cxnId="{8AA433E4-09D5-46EB-BE30-7F3C56096CA2}">
      <dgm:prSet/>
      <dgm:spPr/>
      <dgm:t>
        <a:bodyPr/>
        <a:lstStyle/>
        <a:p>
          <a:endParaRPr lang="en-US"/>
        </a:p>
      </dgm:t>
    </dgm:pt>
    <dgm:pt modelId="{A8526987-F3C0-4C43-9F41-AB4FAD91B5E3}">
      <dgm:prSet/>
      <dgm:spPr/>
      <dgm:t>
        <a:bodyPr/>
        <a:lstStyle/>
        <a:p>
          <a:r>
            <a:rPr lang="en-US" b="0" i="0" dirty="0"/>
            <a:t>Responsible for  collecting, analyzing, and publishing national crime statistics from more than 18,000 LEAs across the United States.</a:t>
          </a:r>
          <a:endParaRPr lang="en-US" dirty="0"/>
        </a:p>
      </dgm:t>
    </dgm:pt>
    <dgm:pt modelId="{31547A03-F899-4611-9803-2668F2055CEB}" type="parTrans" cxnId="{1C1E053A-E462-4423-901A-62E280881EAD}">
      <dgm:prSet/>
      <dgm:spPr/>
      <dgm:t>
        <a:bodyPr/>
        <a:lstStyle/>
        <a:p>
          <a:endParaRPr lang="en-US"/>
        </a:p>
      </dgm:t>
    </dgm:pt>
    <dgm:pt modelId="{A972B191-2ABA-40BB-96F0-8F84A5246C9D}" type="sibTrans" cxnId="{1C1E053A-E462-4423-901A-62E280881EAD}">
      <dgm:prSet/>
      <dgm:spPr/>
      <dgm:t>
        <a:bodyPr/>
        <a:lstStyle/>
        <a:p>
          <a:endParaRPr lang="en-US"/>
        </a:p>
      </dgm:t>
    </dgm:pt>
    <dgm:pt modelId="{A807A898-79C0-4612-9CA7-2071D0DAABB1}">
      <dgm:prSet/>
      <dgm:spPr/>
      <dgm:t>
        <a:bodyPr/>
        <a:lstStyle/>
        <a:p>
          <a:r>
            <a:rPr lang="en-US" b="1" i="0" dirty="0"/>
            <a:t>Law Enforcement Agencies (LEAs)</a:t>
          </a:r>
          <a:endParaRPr lang="en-US" dirty="0"/>
        </a:p>
      </dgm:t>
    </dgm:pt>
    <dgm:pt modelId="{F7A12DEC-9A62-4C15-9979-99804639EF04}" type="parTrans" cxnId="{874FB73B-BAA1-44B5-93DB-AB3E5D6B0F6B}">
      <dgm:prSet/>
      <dgm:spPr/>
      <dgm:t>
        <a:bodyPr/>
        <a:lstStyle/>
        <a:p>
          <a:endParaRPr lang="en-US"/>
        </a:p>
      </dgm:t>
    </dgm:pt>
    <dgm:pt modelId="{5A3A274F-A5E0-400E-8AA6-D090D1BF98AB}" type="sibTrans" cxnId="{874FB73B-BAA1-44B5-93DB-AB3E5D6B0F6B}">
      <dgm:prSet/>
      <dgm:spPr/>
      <dgm:t>
        <a:bodyPr/>
        <a:lstStyle/>
        <a:p>
          <a:endParaRPr lang="en-US"/>
        </a:p>
      </dgm:t>
    </dgm:pt>
    <dgm:pt modelId="{A0E057B8-368E-464A-BE54-F8711DC84BF5}">
      <dgm:prSet/>
      <dgm:spPr/>
      <dgm:t>
        <a:bodyPr/>
        <a:lstStyle/>
        <a:p>
          <a:r>
            <a:rPr lang="en-US" b="0" i="0" dirty="0"/>
            <a:t>Conduct their day-to-day activities and use their RMSs to fit their needs including information required for administration and operation. An agency’s RMS will then send the necessary data for NIBRS to the Nevada UCR Program.</a:t>
          </a:r>
          <a:endParaRPr lang="en-US" dirty="0"/>
        </a:p>
      </dgm:t>
    </dgm:pt>
    <dgm:pt modelId="{746A9B6C-4FF1-40EF-ACBD-F095F9E08427}" type="parTrans" cxnId="{7A5DE08B-17F3-46FD-B8CC-32698C27271F}">
      <dgm:prSet/>
      <dgm:spPr/>
      <dgm:t>
        <a:bodyPr/>
        <a:lstStyle/>
        <a:p>
          <a:endParaRPr lang="en-US"/>
        </a:p>
      </dgm:t>
    </dgm:pt>
    <dgm:pt modelId="{2D28A9C3-2E4E-4F75-AC29-34A1D9072AE8}" type="sibTrans" cxnId="{7A5DE08B-17F3-46FD-B8CC-32698C27271F}">
      <dgm:prSet/>
      <dgm:spPr/>
      <dgm:t>
        <a:bodyPr/>
        <a:lstStyle/>
        <a:p>
          <a:endParaRPr lang="en-US"/>
        </a:p>
      </dgm:t>
    </dgm:pt>
    <dgm:pt modelId="{E4D47208-AEE0-45C6-96E1-5419CFEE9175}" type="pres">
      <dgm:prSet presAssocID="{10AB27F9-AA71-454F-923A-142ECE4E7629}" presName="Name0" presStyleCnt="0">
        <dgm:presLayoutVars>
          <dgm:dir/>
          <dgm:animLvl val="lvl"/>
          <dgm:resizeHandles val="exact"/>
        </dgm:presLayoutVars>
      </dgm:prSet>
      <dgm:spPr/>
    </dgm:pt>
    <dgm:pt modelId="{B1093A53-A84C-4416-A1C3-0C8042BDCD55}" type="pres">
      <dgm:prSet presAssocID="{88A94B69-7955-4AD0-A58B-775B91A51BD8}" presName="composite" presStyleCnt="0"/>
      <dgm:spPr/>
    </dgm:pt>
    <dgm:pt modelId="{726BAA55-EF49-430D-9961-9CFF0208EDBC}" type="pres">
      <dgm:prSet presAssocID="{88A94B69-7955-4AD0-A58B-775B91A51BD8}" presName="parTx" presStyleLbl="alignNode1" presStyleIdx="0" presStyleCnt="4" custLinFactX="14471" custLinFactNeighborX="100000" custLinFactNeighborY="10782">
        <dgm:presLayoutVars>
          <dgm:chMax val="0"/>
          <dgm:chPref val="0"/>
          <dgm:bulletEnabled val="1"/>
        </dgm:presLayoutVars>
      </dgm:prSet>
      <dgm:spPr/>
    </dgm:pt>
    <dgm:pt modelId="{A5ACFD2C-F3E8-4D7E-AC42-1A8C335D1FD4}" type="pres">
      <dgm:prSet presAssocID="{88A94B69-7955-4AD0-A58B-775B91A51BD8}" presName="desTx" presStyleLbl="alignAccFollowNode1" presStyleIdx="0" presStyleCnt="4" custScaleY="104181" custLinFactX="14419" custLinFactNeighborX="100000" custLinFactNeighborY="5514">
        <dgm:presLayoutVars>
          <dgm:bulletEnabled val="1"/>
        </dgm:presLayoutVars>
      </dgm:prSet>
      <dgm:spPr/>
    </dgm:pt>
    <dgm:pt modelId="{045A7A4E-5492-4F1E-A99B-843D098E457C}" type="pres">
      <dgm:prSet presAssocID="{F08A87F9-C99B-41DC-9CEE-E2C4FAB309F9}" presName="space" presStyleCnt="0"/>
      <dgm:spPr/>
    </dgm:pt>
    <dgm:pt modelId="{A00DD9AB-0EEC-4133-B5A5-5BCFED9AD2EC}" type="pres">
      <dgm:prSet presAssocID="{7B200363-444E-47CA-8111-DC19FFCD8786}" presName="composite" presStyleCnt="0"/>
      <dgm:spPr/>
    </dgm:pt>
    <dgm:pt modelId="{8CD00671-8A74-42C3-B07E-61B9584EE550}" type="pres">
      <dgm:prSet presAssocID="{7B200363-444E-47CA-8111-DC19FFCD8786}" presName="parTx" presStyleLbl="alignNode1" presStyleIdx="1" presStyleCnt="4" custScaleX="100795" custLinFactX="15719" custLinFactNeighborX="100000" custLinFactNeighborY="13168">
        <dgm:presLayoutVars>
          <dgm:chMax val="0"/>
          <dgm:chPref val="0"/>
          <dgm:bulletEnabled val="1"/>
        </dgm:presLayoutVars>
      </dgm:prSet>
      <dgm:spPr/>
    </dgm:pt>
    <dgm:pt modelId="{FC5CB6F6-AE43-4733-9D50-421DB140B826}" type="pres">
      <dgm:prSet presAssocID="{7B200363-444E-47CA-8111-DC19FFCD8786}" presName="desTx" presStyleLbl="alignAccFollowNode1" presStyleIdx="1" presStyleCnt="4" custScaleX="100234" custScaleY="100678" custLinFactX="15339" custLinFactNeighborX="100000" custLinFactNeighborY="4715">
        <dgm:presLayoutVars>
          <dgm:bulletEnabled val="1"/>
        </dgm:presLayoutVars>
      </dgm:prSet>
      <dgm:spPr/>
    </dgm:pt>
    <dgm:pt modelId="{8EBF9C81-365E-4B94-9076-D5FE1C18CA15}" type="pres">
      <dgm:prSet presAssocID="{713385CC-1DA9-4262-94E7-FDB0F7D6AEEF}" presName="space" presStyleCnt="0"/>
      <dgm:spPr/>
    </dgm:pt>
    <dgm:pt modelId="{A918B814-A94E-46F8-B7D1-1C17F784C824}" type="pres">
      <dgm:prSet presAssocID="{C08054B7-B565-4AB3-8E17-4026B2A32192}" presName="composite" presStyleCnt="0"/>
      <dgm:spPr/>
    </dgm:pt>
    <dgm:pt modelId="{72C3CBD4-5920-4736-BBF9-3150FD50762A}" type="pres">
      <dgm:prSet presAssocID="{C08054B7-B565-4AB3-8E17-4026B2A32192}" presName="parTx" presStyleLbl="alignNode1" presStyleIdx="2" presStyleCnt="4" custLinFactX="10009" custLinFactNeighborX="100000" custLinFactNeighborY="11844">
        <dgm:presLayoutVars>
          <dgm:chMax val="0"/>
          <dgm:chPref val="0"/>
          <dgm:bulletEnabled val="1"/>
        </dgm:presLayoutVars>
      </dgm:prSet>
      <dgm:spPr/>
    </dgm:pt>
    <dgm:pt modelId="{F8034623-88C4-4E39-AAD3-D68E1E9E1C0A}" type="pres">
      <dgm:prSet presAssocID="{C08054B7-B565-4AB3-8E17-4026B2A32192}" presName="desTx" presStyleLbl="alignAccFollowNode1" presStyleIdx="2" presStyleCnt="4" custScaleY="101194" custLinFactX="10390" custLinFactNeighborX="100000" custLinFactNeighborY="4716">
        <dgm:presLayoutVars>
          <dgm:bulletEnabled val="1"/>
        </dgm:presLayoutVars>
      </dgm:prSet>
      <dgm:spPr/>
    </dgm:pt>
    <dgm:pt modelId="{52F918CA-28BC-45C5-9B8D-F31BF5A9CD86}" type="pres">
      <dgm:prSet presAssocID="{A615F01D-3DAE-4D8C-8633-35E37A086C07}" presName="space" presStyleCnt="0"/>
      <dgm:spPr/>
    </dgm:pt>
    <dgm:pt modelId="{6816AF10-2C36-48AB-89F0-B40DEDEF6C90}" type="pres">
      <dgm:prSet presAssocID="{A807A898-79C0-4612-9CA7-2071D0DAABB1}" presName="composite" presStyleCnt="0"/>
      <dgm:spPr/>
    </dgm:pt>
    <dgm:pt modelId="{363C1C4A-1E36-4075-8FC5-97EC19F71663}" type="pres">
      <dgm:prSet presAssocID="{A807A898-79C0-4612-9CA7-2071D0DAABB1}" presName="parTx" presStyleLbl="alignNode1" presStyleIdx="3" presStyleCnt="4" custScaleX="95698" custScaleY="103512" custLinFactX="-141452" custLinFactNeighborX="-200000" custLinFactNeighborY="11427">
        <dgm:presLayoutVars>
          <dgm:chMax val="0"/>
          <dgm:chPref val="0"/>
          <dgm:bulletEnabled val="1"/>
        </dgm:presLayoutVars>
      </dgm:prSet>
      <dgm:spPr/>
    </dgm:pt>
    <dgm:pt modelId="{429D8C20-57DF-4E1A-AD62-2E9F3BA80094}" type="pres">
      <dgm:prSet presAssocID="{A807A898-79C0-4612-9CA7-2071D0DAABB1}" presName="desTx" presStyleLbl="alignAccFollowNode1" presStyleIdx="3" presStyleCnt="4" custScaleX="98090" custScaleY="101030" custLinFactX="-144450" custLinFactNeighborX="-200000" custLinFactNeighborY="4638">
        <dgm:presLayoutVars>
          <dgm:bulletEnabled val="1"/>
        </dgm:presLayoutVars>
      </dgm:prSet>
      <dgm:spPr/>
    </dgm:pt>
  </dgm:ptLst>
  <dgm:cxnLst>
    <dgm:cxn modelId="{276B9A03-B263-4DDD-89C1-2B0F1C64298C}" type="presOf" srcId="{A8526987-F3C0-4C43-9F41-AB4FAD91B5E3}" destId="{F8034623-88C4-4E39-AAD3-D68E1E9E1C0A}" srcOrd="0" destOrd="0" presId="urn:microsoft.com/office/officeart/2005/8/layout/hList1"/>
    <dgm:cxn modelId="{BF718D1E-A630-458F-9634-57199A65AB3C}" type="presOf" srcId="{C08054B7-B565-4AB3-8E17-4026B2A32192}" destId="{72C3CBD4-5920-4736-BBF9-3150FD50762A}" srcOrd="0" destOrd="0" presId="urn:microsoft.com/office/officeart/2005/8/layout/hList1"/>
    <dgm:cxn modelId="{F6848A1F-9C36-4F39-85A6-A7625FBA26B3}" type="presOf" srcId="{10AB27F9-AA71-454F-923A-142ECE4E7629}" destId="{E4D47208-AEE0-45C6-96E1-5419CFEE9175}" srcOrd="0" destOrd="0" presId="urn:microsoft.com/office/officeart/2005/8/layout/hList1"/>
    <dgm:cxn modelId="{33CC782A-7845-4C96-B9F8-2E444D97CA0B}" type="presOf" srcId="{A0E057B8-368E-464A-BE54-F8711DC84BF5}" destId="{429D8C20-57DF-4E1A-AD62-2E9F3BA80094}" srcOrd="0" destOrd="0" presId="urn:microsoft.com/office/officeart/2005/8/layout/hList1"/>
    <dgm:cxn modelId="{989B6D2D-08D4-4CA9-BCF5-DF9B364D38AF}" srcId="{7B200363-444E-47CA-8111-DC19FFCD8786}" destId="{9F3C77E7-93A6-40F3-8241-0108F1D71A67}" srcOrd="0" destOrd="0" parTransId="{21DC0583-21C7-4A6D-9EEF-9060DB01454D}" sibTransId="{56A9F16A-6CD2-4985-A8C0-E5458D74E10C}"/>
    <dgm:cxn modelId="{1C1E053A-E462-4423-901A-62E280881EAD}" srcId="{C08054B7-B565-4AB3-8E17-4026B2A32192}" destId="{A8526987-F3C0-4C43-9F41-AB4FAD91B5E3}" srcOrd="0" destOrd="0" parTransId="{31547A03-F899-4611-9803-2668F2055CEB}" sibTransId="{A972B191-2ABA-40BB-96F0-8F84A5246C9D}"/>
    <dgm:cxn modelId="{874FB73B-BAA1-44B5-93DB-AB3E5D6B0F6B}" srcId="{10AB27F9-AA71-454F-923A-142ECE4E7629}" destId="{A807A898-79C0-4612-9CA7-2071D0DAABB1}" srcOrd="3" destOrd="0" parTransId="{F7A12DEC-9A62-4C15-9979-99804639EF04}" sibTransId="{5A3A274F-A5E0-400E-8AA6-D090D1BF98AB}"/>
    <dgm:cxn modelId="{7F733B44-B470-40FC-B323-53CAC01372A2}" srcId="{10AB27F9-AA71-454F-923A-142ECE4E7629}" destId="{88A94B69-7955-4AD0-A58B-775B91A51BD8}" srcOrd="0" destOrd="0" parTransId="{24508379-CEF4-439C-9EC0-7DD2711C73CF}" sibTransId="{F08A87F9-C99B-41DC-9CEE-E2C4FAB309F9}"/>
    <dgm:cxn modelId="{2B5A974A-0EF7-4EE9-85F2-92FE454BC436}" type="presOf" srcId="{7B200363-444E-47CA-8111-DC19FFCD8786}" destId="{8CD00671-8A74-42C3-B07E-61B9584EE550}" srcOrd="0" destOrd="0" presId="urn:microsoft.com/office/officeart/2005/8/layout/hList1"/>
    <dgm:cxn modelId="{7A5DE08B-17F3-46FD-B8CC-32698C27271F}" srcId="{A807A898-79C0-4612-9CA7-2071D0DAABB1}" destId="{A0E057B8-368E-464A-BE54-F8711DC84BF5}" srcOrd="0" destOrd="0" parTransId="{746A9B6C-4FF1-40EF-ACBD-F095F9E08427}" sibTransId="{2D28A9C3-2E4E-4F75-AC29-34A1D9072AE8}"/>
    <dgm:cxn modelId="{BCDD8490-548A-4A6F-A23C-97745E6DD701}" srcId="{88A94B69-7955-4AD0-A58B-775B91A51BD8}" destId="{6F143285-55E2-4628-80E3-8DC20D3C9217}" srcOrd="1" destOrd="0" parTransId="{1D764EED-D3B9-4913-8CBB-281B8124A7C2}" sibTransId="{F20CBD74-3B30-42A7-BF73-6806D6C1B31A}"/>
    <dgm:cxn modelId="{98CDA791-E5A1-471C-8026-83A0EE6148DD}" type="presOf" srcId="{88A94B69-7955-4AD0-A58B-775B91A51BD8}" destId="{726BAA55-EF49-430D-9961-9CFF0208EDBC}" srcOrd="0" destOrd="0" presId="urn:microsoft.com/office/officeart/2005/8/layout/hList1"/>
    <dgm:cxn modelId="{5DCAEA95-5DE2-43C0-B6E4-1C46CBD11CE1}" srcId="{88A94B69-7955-4AD0-A58B-775B91A51BD8}" destId="{89F7D44A-806D-4F49-9DED-391DECBD34DD}" srcOrd="0" destOrd="0" parTransId="{58657A27-9532-49AD-8F9A-75D35F15AD9E}" sibTransId="{D091128D-3ED2-4B0D-96FB-CCCCD4B3F3BA}"/>
    <dgm:cxn modelId="{13930F9A-F47F-4201-8413-B0D2DD6CFD42}" type="presOf" srcId="{9F3C77E7-93A6-40F3-8241-0108F1D71A67}" destId="{FC5CB6F6-AE43-4733-9D50-421DB140B826}" srcOrd="0" destOrd="0" presId="urn:microsoft.com/office/officeart/2005/8/layout/hList1"/>
    <dgm:cxn modelId="{4A1DF6A9-8667-4301-ADFA-B2B102DEF960}" type="presOf" srcId="{A807A898-79C0-4612-9CA7-2071D0DAABB1}" destId="{363C1C4A-1E36-4075-8FC5-97EC19F71663}" srcOrd="0" destOrd="0" presId="urn:microsoft.com/office/officeart/2005/8/layout/hList1"/>
    <dgm:cxn modelId="{B88F61B8-116A-44CA-9426-B77E3BF1A6D2}" type="presOf" srcId="{89F7D44A-806D-4F49-9DED-391DECBD34DD}" destId="{A5ACFD2C-F3E8-4D7E-AC42-1A8C335D1FD4}" srcOrd="0" destOrd="0" presId="urn:microsoft.com/office/officeart/2005/8/layout/hList1"/>
    <dgm:cxn modelId="{523620CF-D0B4-493C-976D-6C39813ABB4E}" type="presOf" srcId="{6F143285-55E2-4628-80E3-8DC20D3C9217}" destId="{A5ACFD2C-F3E8-4D7E-AC42-1A8C335D1FD4}" srcOrd="0" destOrd="1" presId="urn:microsoft.com/office/officeart/2005/8/layout/hList1"/>
    <dgm:cxn modelId="{4236DAE2-DFEB-4015-9C17-2FCA304B7BE4}" srcId="{10AB27F9-AA71-454F-923A-142ECE4E7629}" destId="{7B200363-444E-47CA-8111-DC19FFCD8786}" srcOrd="1" destOrd="0" parTransId="{31C7A0B3-77B4-49CB-83CD-F633E157D058}" sibTransId="{713385CC-1DA9-4262-94E7-FDB0F7D6AEEF}"/>
    <dgm:cxn modelId="{8AA433E4-09D5-46EB-BE30-7F3C56096CA2}" srcId="{10AB27F9-AA71-454F-923A-142ECE4E7629}" destId="{C08054B7-B565-4AB3-8E17-4026B2A32192}" srcOrd="2" destOrd="0" parTransId="{0AB25986-D74E-4F56-9E28-A803DA8E8CA2}" sibTransId="{A615F01D-3DAE-4D8C-8633-35E37A086C07}"/>
    <dgm:cxn modelId="{824EBE8A-9F42-4048-AB50-A06E0FEF2E38}" type="presParOf" srcId="{E4D47208-AEE0-45C6-96E1-5419CFEE9175}" destId="{B1093A53-A84C-4416-A1C3-0C8042BDCD55}" srcOrd="0" destOrd="0" presId="urn:microsoft.com/office/officeart/2005/8/layout/hList1"/>
    <dgm:cxn modelId="{3B7C5383-86E5-4721-A322-DE40F6FC67A7}" type="presParOf" srcId="{B1093A53-A84C-4416-A1C3-0C8042BDCD55}" destId="{726BAA55-EF49-430D-9961-9CFF0208EDBC}" srcOrd="0" destOrd="0" presId="urn:microsoft.com/office/officeart/2005/8/layout/hList1"/>
    <dgm:cxn modelId="{91C5E94D-7299-42AF-B0EB-D5B96B007424}" type="presParOf" srcId="{B1093A53-A84C-4416-A1C3-0C8042BDCD55}" destId="{A5ACFD2C-F3E8-4D7E-AC42-1A8C335D1FD4}" srcOrd="1" destOrd="0" presId="urn:microsoft.com/office/officeart/2005/8/layout/hList1"/>
    <dgm:cxn modelId="{F7A2BF8B-9E04-4378-A939-1455661F8BDB}" type="presParOf" srcId="{E4D47208-AEE0-45C6-96E1-5419CFEE9175}" destId="{045A7A4E-5492-4F1E-A99B-843D098E457C}" srcOrd="1" destOrd="0" presId="urn:microsoft.com/office/officeart/2005/8/layout/hList1"/>
    <dgm:cxn modelId="{45266D2A-95A7-4461-A27A-F41E641AADA8}" type="presParOf" srcId="{E4D47208-AEE0-45C6-96E1-5419CFEE9175}" destId="{A00DD9AB-0EEC-4133-B5A5-5BCFED9AD2EC}" srcOrd="2" destOrd="0" presId="urn:microsoft.com/office/officeart/2005/8/layout/hList1"/>
    <dgm:cxn modelId="{5B35E63B-724C-4D1E-9408-8715BB34BEF5}" type="presParOf" srcId="{A00DD9AB-0EEC-4133-B5A5-5BCFED9AD2EC}" destId="{8CD00671-8A74-42C3-B07E-61B9584EE550}" srcOrd="0" destOrd="0" presId="urn:microsoft.com/office/officeart/2005/8/layout/hList1"/>
    <dgm:cxn modelId="{5CE44111-B658-4BE0-A4DA-18530315C24F}" type="presParOf" srcId="{A00DD9AB-0EEC-4133-B5A5-5BCFED9AD2EC}" destId="{FC5CB6F6-AE43-4733-9D50-421DB140B826}" srcOrd="1" destOrd="0" presId="urn:microsoft.com/office/officeart/2005/8/layout/hList1"/>
    <dgm:cxn modelId="{6641C5A5-55C1-44D1-B97A-2659186291A1}" type="presParOf" srcId="{E4D47208-AEE0-45C6-96E1-5419CFEE9175}" destId="{8EBF9C81-365E-4B94-9076-D5FE1C18CA15}" srcOrd="3" destOrd="0" presId="urn:microsoft.com/office/officeart/2005/8/layout/hList1"/>
    <dgm:cxn modelId="{EE6F630A-8536-4F20-AF96-40861DBB1497}" type="presParOf" srcId="{E4D47208-AEE0-45C6-96E1-5419CFEE9175}" destId="{A918B814-A94E-46F8-B7D1-1C17F784C824}" srcOrd="4" destOrd="0" presId="urn:microsoft.com/office/officeart/2005/8/layout/hList1"/>
    <dgm:cxn modelId="{54EAAE50-4099-47FF-9AED-535BD6160081}" type="presParOf" srcId="{A918B814-A94E-46F8-B7D1-1C17F784C824}" destId="{72C3CBD4-5920-4736-BBF9-3150FD50762A}" srcOrd="0" destOrd="0" presId="urn:microsoft.com/office/officeart/2005/8/layout/hList1"/>
    <dgm:cxn modelId="{031165E6-40F2-4237-9DD0-285277D9E1C2}" type="presParOf" srcId="{A918B814-A94E-46F8-B7D1-1C17F784C824}" destId="{F8034623-88C4-4E39-AAD3-D68E1E9E1C0A}" srcOrd="1" destOrd="0" presId="urn:microsoft.com/office/officeart/2005/8/layout/hList1"/>
    <dgm:cxn modelId="{0ED6E967-1796-4A88-A3C7-156DFB1D6EEA}" type="presParOf" srcId="{E4D47208-AEE0-45C6-96E1-5419CFEE9175}" destId="{52F918CA-28BC-45C5-9B8D-F31BF5A9CD86}" srcOrd="5" destOrd="0" presId="urn:microsoft.com/office/officeart/2005/8/layout/hList1"/>
    <dgm:cxn modelId="{A23E7329-DA2C-43C1-BC1E-B8E18E345B71}" type="presParOf" srcId="{E4D47208-AEE0-45C6-96E1-5419CFEE9175}" destId="{6816AF10-2C36-48AB-89F0-B40DEDEF6C90}" srcOrd="6" destOrd="0" presId="urn:microsoft.com/office/officeart/2005/8/layout/hList1"/>
    <dgm:cxn modelId="{7AEC5D0F-F22A-420E-AC33-8123032BFD84}" type="presParOf" srcId="{6816AF10-2C36-48AB-89F0-B40DEDEF6C90}" destId="{363C1C4A-1E36-4075-8FC5-97EC19F71663}" srcOrd="0" destOrd="0" presId="urn:microsoft.com/office/officeart/2005/8/layout/hList1"/>
    <dgm:cxn modelId="{73B99DC1-EC70-40F4-BE13-F3F48A1063F9}" type="presParOf" srcId="{6816AF10-2C36-48AB-89F0-B40DEDEF6C90}" destId="{429D8C20-57DF-4E1A-AD62-2E9F3BA80094}"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D629727-DAFE-408F-9DA8-4FC68A6946A8}"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27D47416-D73F-4C64-A0E1-A59C69234C6D}">
      <dgm:prSet/>
      <dgm:spPr/>
      <dgm:t>
        <a:bodyPr/>
        <a:lstStyle/>
        <a:p>
          <a:r>
            <a:rPr lang="en-US" dirty="0"/>
            <a:t>Collects data on:</a:t>
          </a:r>
        </a:p>
      </dgm:t>
    </dgm:pt>
    <dgm:pt modelId="{3270E519-1559-46E7-B22E-EBC8430269EE}" type="parTrans" cxnId="{9805C3C8-F934-4351-B6C0-C57929858F2E}">
      <dgm:prSet/>
      <dgm:spPr/>
      <dgm:t>
        <a:bodyPr/>
        <a:lstStyle/>
        <a:p>
          <a:endParaRPr lang="en-US"/>
        </a:p>
      </dgm:t>
    </dgm:pt>
    <dgm:pt modelId="{473B59EA-19C4-4D04-9F35-0EE644F38907}" type="sibTrans" cxnId="{9805C3C8-F934-4351-B6C0-C57929858F2E}">
      <dgm:prSet/>
      <dgm:spPr/>
      <dgm:t>
        <a:bodyPr/>
        <a:lstStyle/>
        <a:p>
          <a:endParaRPr lang="en-US"/>
        </a:p>
      </dgm:t>
    </dgm:pt>
    <dgm:pt modelId="{54237D62-2E1C-4656-BA42-459D6C2F3404}">
      <dgm:prSet/>
      <dgm:spPr/>
      <dgm:t>
        <a:bodyPr/>
        <a:lstStyle/>
        <a:p>
          <a:r>
            <a:rPr lang="en-US" dirty="0"/>
            <a:t>Calls for Service</a:t>
          </a:r>
        </a:p>
      </dgm:t>
    </dgm:pt>
    <dgm:pt modelId="{6D8ADD66-F01B-47D3-91EC-241D72C62071}" type="parTrans" cxnId="{A24B293F-2E1E-423C-80C6-140CD0AC086D}">
      <dgm:prSet/>
      <dgm:spPr/>
      <dgm:t>
        <a:bodyPr/>
        <a:lstStyle/>
        <a:p>
          <a:endParaRPr lang="en-US"/>
        </a:p>
      </dgm:t>
    </dgm:pt>
    <dgm:pt modelId="{A22EE3A3-4BB2-485E-9827-4837FF3B8DF1}" type="sibTrans" cxnId="{A24B293F-2E1E-423C-80C6-140CD0AC086D}">
      <dgm:prSet/>
      <dgm:spPr/>
      <dgm:t>
        <a:bodyPr/>
        <a:lstStyle/>
        <a:p>
          <a:endParaRPr lang="en-US"/>
        </a:p>
      </dgm:t>
    </dgm:pt>
    <dgm:pt modelId="{915EF6F8-B44E-44DC-8BB0-0FF10A6F66FD}">
      <dgm:prSet/>
      <dgm:spPr/>
      <dgm:t>
        <a:bodyPr/>
        <a:lstStyle/>
        <a:p>
          <a:r>
            <a:rPr lang="en-US"/>
            <a:t>Complaints</a:t>
          </a:r>
        </a:p>
      </dgm:t>
    </dgm:pt>
    <dgm:pt modelId="{A951CE25-8901-489E-A647-096CCD695256}" type="parTrans" cxnId="{5A432554-351C-483F-8E25-F084EFEB6A46}">
      <dgm:prSet/>
      <dgm:spPr/>
      <dgm:t>
        <a:bodyPr/>
        <a:lstStyle/>
        <a:p>
          <a:endParaRPr lang="en-US"/>
        </a:p>
      </dgm:t>
    </dgm:pt>
    <dgm:pt modelId="{6F2F6248-D2A4-4EA0-AFFD-7D73DCECC481}" type="sibTrans" cxnId="{5A432554-351C-483F-8E25-F084EFEB6A46}">
      <dgm:prSet/>
      <dgm:spPr/>
      <dgm:t>
        <a:bodyPr/>
        <a:lstStyle/>
        <a:p>
          <a:endParaRPr lang="en-US"/>
        </a:p>
      </dgm:t>
    </dgm:pt>
    <dgm:pt modelId="{343DF287-E85F-4200-8D76-6A8EDD48ACEC}">
      <dgm:prSet/>
      <dgm:spPr/>
      <dgm:t>
        <a:bodyPr/>
        <a:lstStyle/>
        <a:p>
          <a:r>
            <a:rPr lang="en-US" dirty="0"/>
            <a:t>Investigations</a:t>
          </a:r>
        </a:p>
      </dgm:t>
    </dgm:pt>
    <dgm:pt modelId="{80345008-EE2A-4C01-8183-AA59D3780884}" type="parTrans" cxnId="{08200869-86A4-4BDC-B039-7FE17C9A3470}">
      <dgm:prSet/>
      <dgm:spPr/>
      <dgm:t>
        <a:bodyPr/>
        <a:lstStyle/>
        <a:p>
          <a:endParaRPr lang="en-US"/>
        </a:p>
      </dgm:t>
    </dgm:pt>
    <dgm:pt modelId="{8E7FDAB2-2C4C-4E70-9483-816036DCF712}" type="sibTrans" cxnId="{08200869-86A4-4BDC-B039-7FE17C9A3470}">
      <dgm:prSet/>
      <dgm:spPr/>
      <dgm:t>
        <a:bodyPr/>
        <a:lstStyle/>
        <a:p>
          <a:endParaRPr lang="en-US"/>
        </a:p>
      </dgm:t>
    </dgm:pt>
    <dgm:pt modelId="{FF3271E2-D8D3-483D-B385-9F9B07755C38}">
      <dgm:prSet/>
      <dgm:spPr/>
      <dgm:t>
        <a:bodyPr/>
        <a:lstStyle/>
        <a:p>
          <a:r>
            <a:rPr lang="en-US"/>
            <a:t>Does not include findings from:</a:t>
          </a:r>
        </a:p>
      </dgm:t>
    </dgm:pt>
    <dgm:pt modelId="{35757FDB-8957-404B-8841-A37431F48C22}" type="parTrans" cxnId="{8A3AF3F5-571B-44EE-A835-3E39A8338509}">
      <dgm:prSet/>
      <dgm:spPr/>
      <dgm:t>
        <a:bodyPr/>
        <a:lstStyle/>
        <a:p>
          <a:endParaRPr lang="en-US"/>
        </a:p>
      </dgm:t>
    </dgm:pt>
    <dgm:pt modelId="{4732FC25-1FD4-405E-8D83-88033DCB52A6}" type="sibTrans" cxnId="{8A3AF3F5-571B-44EE-A835-3E39A8338509}">
      <dgm:prSet/>
      <dgm:spPr/>
      <dgm:t>
        <a:bodyPr/>
        <a:lstStyle/>
        <a:p>
          <a:endParaRPr lang="en-US"/>
        </a:p>
      </dgm:t>
    </dgm:pt>
    <dgm:pt modelId="{8306E989-7DEA-4531-B9CB-1F46B1E96100}">
      <dgm:prSet/>
      <dgm:spPr/>
      <dgm:t>
        <a:bodyPr/>
        <a:lstStyle/>
        <a:p>
          <a:r>
            <a:rPr lang="en-US" dirty="0"/>
            <a:t>Court</a:t>
          </a:r>
        </a:p>
      </dgm:t>
    </dgm:pt>
    <dgm:pt modelId="{DF2EC862-91A1-44E9-B163-7A44B3A6C017}" type="parTrans" cxnId="{5809CD26-0F43-4918-AA83-EE107E6555C9}">
      <dgm:prSet/>
      <dgm:spPr/>
      <dgm:t>
        <a:bodyPr/>
        <a:lstStyle/>
        <a:p>
          <a:endParaRPr lang="en-US"/>
        </a:p>
      </dgm:t>
    </dgm:pt>
    <dgm:pt modelId="{B2640FF8-4A5A-4129-8467-91AB6FA37B5F}" type="sibTrans" cxnId="{5809CD26-0F43-4918-AA83-EE107E6555C9}">
      <dgm:prSet/>
      <dgm:spPr/>
      <dgm:t>
        <a:bodyPr/>
        <a:lstStyle/>
        <a:p>
          <a:endParaRPr lang="en-US"/>
        </a:p>
      </dgm:t>
    </dgm:pt>
    <dgm:pt modelId="{69D29F19-F1C3-4116-9058-3B7A0E4DD7F1}">
      <dgm:prSet/>
      <dgm:spPr/>
      <dgm:t>
        <a:bodyPr/>
        <a:lstStyle/>
        <a:p>
          <a:r>
            <a:rPr lang="en-US" dirty="0"/>
            <a:t>Coroner</a:t>
          </a:r>
        </a:p>
      </dgm:t>
    </dgm:pt>
    <dgm:pt modelId="{B4A6D355-620D-47B1-8587-7A522A4BA936}" type="parTrans" cxnId="{31494488-2B82-4FE5-8254-813A93629EA5}">
      <dgm:prSet/>
      <dgm:spPr/>
      <dgm:t>
        <a:bodyPr/>
        <a:lstStyle/>
        <a:p>
          <a:endParaRPr lang="en-US"/>
        </a:p>
      </dgm:t>
    </dgm:pt>
    <dgm:pt modelId="{287DB642-DCDB-4CA5-B056-E7EB52B93028}" type="sibTrans" cxnId="{31494488-2B82-4FE5-8254-813A93629EA5}">
      <dgm:prSet/>
      <dgm:spPr/>
      <dgm:t>
        <a:bodyPr/>
        <a:lstStyle/>
        <a:p>
          <a:endParaRPr lang="en-US"/>
        </a:p>
      </dgm:t>
    </dgm:pt>
    <dgm:pt modelId="{46AD6ED2-53B9-45C5-9424-40F7644529CC}">
      <dgm:prSet/>
      <dgm:spPr/>
      <dgm:t>
        <a:bodyPr/>
        <a:lstStyle/>
        <a:p>
          <a:r>
            <a:rPr lang="en-US" dirty="0"/>
            <a:t>Jury</a:t>
          </a:r>
        </a:p>
      </dgm:t>
    </dgm:pt>
    <dgm:pt modelId="{B13F6E9E-A7AD-46BE-B731-736DBE2CA60B}" type="parTrans" cxnId="{54DCDF63-D8D1-437F-96D4-57F0721EC1A0}">
      <dgm:prSet/>
      <dgm:spPr/>
      <dgm:t>
        <a:bodyPr/>
        <a:lstStyle/>
        <a:p>
          <a:endParaRPr lang="en-US"/>
        </a:p>
      </dgm:t>
    </dgm:pt>
    <dgm:pt modelId="{6BA74054-8FEB-42E3-AE93-709B7ADBA593}" type="sibTrans" cxnId="{54DCDF63-D8D1-437F-96D4-57F0721EC1A0}">
      <dgm:prSet/>
      <dgm:spPr/>
      <dgm:t>
        <a:bodyPr/>
        <a:lstStyle/>
        <a:p>
          <a:endParaRPr lang="en-US"/>
        </a:p>
      </dgm:t>
    </dgm:pt>
    <dgm:pt modelId="{6BAC77AC-6A99-4699-88B2-7EA83258C6CF}">
      <dgm:prSet/>
      <dgm:spPr/>
      <dgm:t>
        <a:bodyPr/>
        <a:lstStyle/>
        <a:p>
          <a:r>
            <a:rPr lang="en-US" dirty="0"/>
            <a:t>Prosecutorial Discretion</a:t>
          </a:r>
        </a:p>
      </dgm:t>
    </dgm:pt>
    <dgm:pt modelId="{0C9B10D6-286A-41E2-89C5-9A6857633137}" type="parTrans" cxnId="{AD60F506-0DA5-4970-88D7-CB91172E4161}">
      <dgm:prSet/>
      <dgm:spPr/>
      <dgm:t>
        <a:bodyPr/>
        <a:lstStyle/>
        <a:p>
          <a:endParaRPr lang="en-US"/>
        </a:p>
      </dgm:t>
    </dgm:pt>
    <dgm:pt modelId="{78F71078-D5A1-4317-956C-0C83D99191B1}" type="sibTrans" cxnId="{AD60F506-0DA5-4970-88D7-CB91172E4161}">
      <dgm:prSet/>
      <dgm:spPr/>
      <dgm:t>
        <a:bodyPr/>
        <a:lstStyle/>
        <a:p>
          <a:endParaRPr lang="en-US"/>
        </a:p>
      </dgm:t>
    </dgm:pt>
    <dgm:pt modelId="{BA33E7C8-1A20-4F25-94E7-43036DDC6ADD}" type="pres">
      <dgm:prSet presAssocID="{ED629727-DAFE-408F-9DA8-4FC68A6946A8}" presName="linear" presStyleCnt="0">
        <dgm:presLayoutVars>
          <dgm:animLvl val="lvl"/>
          <dgm:resizeHandles val="exact"/>
        </dgm:presLayoutVars>
      </dgm:prSet>
      <dgm:spPr/>
    </dgm:pt>
    <dgm:pt modelId="{F6346C0B-EB2D-447E-B607-A459B93FD928}" type="pres">
      <dgm:prSet presAssocID="{27D47416-D73F-4C64-A0E1-A59C69234C6D}" presName="parentText" presStyleLbl="node1" presStyleIdx="0" presStyleCnt="2" custScaleY="42807" custLinFactNeighborY="3190">
        <dgm:presLayoutVars>
          <dgm:chMax val="0"/>
          <dgm:bulletEnabled val="1"/>
        </dgm:presLayoutVars>
      </dgm:prSet>
      <dgm:spPr/>
    </dgm:pt>
    <dgm:pt modelId="{3A55DD05-103F-4203-82AC-D735B4CA0D63}" type="pres">
      <dgm:prSet presAssocID="{27D47416-D73F-4C64-A0E1-A59C69234C6D}" presName="childText" presStyleLbl="revTx" presStyleIdx="0" presStyleCnt="2" custLinFactNeighborY="7788">
        <dgm:presLayoutVars>
          <dgm:bulletEnabled val="1"/>
        </dgm:presLayoutVars>
      </dgm:prSet>
      <dgm:spPr/>
    </dgm:pt>
    <dgm:pt modelId="{07DAC197-CBA8-4664-AF02-98F626A6400F}" type="pres">
      <dgm:prSet presAssocID="{FF3271E2-D8D3-483D-B385-9F9B07755C38}" presName="parentText" presStyleLbl="node1" presStyleIdx="1" presStyleCnt="2" custScaleY="36994" custLinFactNeighborY="-4816">
        <dgm:presLayoutVars>
          <dgm:chMax val="0"/>
          <dgm:bulletEnabled val="1"/>
        </dgm:presLayoutVars>
      </dgm:prSet>
      <dgm:spPr/>
    </dgm:pt>
    <dgm:pt modelId="{D0A3C8D6-F71C-4BE6-AF5D-201D34CDA297}" type="pres">
      <dgm:prSet presAssocID="{FF3271E2-D8D3-483D-B385-9F9B07755C38}" presName="childText" presStyleLbl="revTx" presStyleIdx="1" presStyleCnt="2" custScaleY="38996" custLinFactNeighborY="-7519">
        <dgm:presLayoutVars>
          <dgm:bulletEnabled val="1"/>
        </dgm:presLayoutVars>
      </dgm:prSet>
      <dgm:spPr/>
    </dgm:pt>
  </dgm:ptLst>
  <dgm:cxnLst>
    <dgm:cxn modelId="{AD60F506-0DA5-4970-88D7-CB91172E4161}" srcId="{FF3271E2-D8D3-483D-B385-9F9B07755C38}" destId="{6BAC77AC-6A99-4699-88B2-7EA83258C6CF}" srcOrd="3" destOrd="0" parTransId="{0C9B10D6-286A-41E2-89C5-9A6857633137}" sibTransId="{78F71078-D5A1-4317-956C-0C83D99191B1}"/>
    <dgm:cxn modelId="{C65FF60F-777E-44B0-9F85-D62B1B7CA724}" type="presOf" srcId="{54237D62-2E1C-4656-BA42-459D6C2F3404}" destId="{3A55DD05-103F-4203-82AC-D735B4CA0D63}" srcOrd="0" destOrd="0" presId="urn:microsoft.com/office/officeart/2005/8/layout/vList2"/>
    <dgm:cxn modelId="{5809CD26-0F43-4918-AA83-EE107E6555C9}" srcId="{FF3271E2-D8D3-483D-B385-9F9B07755C38}" destId="{8306E989-7DEA-4531-B9CB-1F46B1E96100}" srcOrd="0" destOrd="0" parTransId="{DF2EC862-91A1-44E9-B163-7A44B3A6C017}" sibTransId="{B2640FF8-4A5A-4129-8467-91AB6FA37B5F}"/>
    <dgm:cxn modelId="{A6EB9B39-591C-43A2-9DF1-9200B98D74D7}" type="presOf" srcId="{343DF287-E85F-4200-8D76-6A8EDD48ACEC}" destId="{3A55DD05-103F-4203-82AC-D735B4CA0D63}" srcOrd="0" destOrd="2" presId="urn:microsoft.com/office/officeart/2005/8/layout/vList2"/>
    <dgm:cxn modelId="{A24B293F-2E1E-423C-80C6-140CD0AC086D}" srcId="{27D47416-D73F-4C64-A0E1-A59C69234C6D}" destId="{54237D62-2E1C-4656-BA42-459D6C2F3404}" srcOrd="0" destOrd="0" parTransId="{6D8ADD66-F01B-47D3-91EC-241D72C62071}" sibTransId="{A22EE3A3-4BB2-485E-9827-4837FF3B8DF1}"/>
    <dgm:cxn modelId="{F6B43D60-D065-425A-AA37-8DA9029D82E4}" type="presOf" srcId="{ED629727-DAFE-408F-9DA8-4FC68A6946A8}" destId="{BA33E7C8-1A20-4F25-94E7-43036DDC6ADD}" srcOrd="0" destOrd="0" presId="urn:microsoft.com/office/officeart/2005/8/layout/vList2"/>
    <dgm:cxn modelId="{54DCDF63-D8D1-437F-96D4-57F0721EC1A0}" srcId="{FF3271E2-D8D3-483D-B385-9F9B07755C38}" destId="{46AD6ED2-53B9-45C5-9424-40F7644529CC}" srcOrd="2" destOrd="0" parTransId="{B13F6E9E-A7AD-46BE-B731-736DBE2CA60B}" sibTransId="{6BA74054-8FEB-42E3-AE93-709B7ADBA593}"/>
    <dgm:cxn modelId="{08200869-86A4-4BDC-B039-7FE17C9A3470}" srcId="{27D47416-D73F-4C64-A0E1-A59C69234C6D}" destId="{343DF287-E85F-4200-8D76-6A8EDD48ACEC}" srcOrd="2" destOrd="0" parTransId="{80345008-EE2A-4C01-8183-AA59D3780884}" sibTransId="{8E7FDAB2-2C4C-4E70-9483-816036DCF712}"/>
    <dgm:cxn modelId="{5A432554-351C-483F-8E25-F084EFEB6A46}" srcId="{27D47416-D73F-4C64-A0E1-A59C69234C6D}" destId="{915EF6F8-B44E-44DC-8BB0-0FF10A6F66FD}" srcOrd="1" destOrd="0" parTransId="{A951CE25-8901-489E-A647-096CCD695256}" sibTransId="{6F2F6248-D2A4-4EA0-AFFD-7D73DCECC481}"/>
    <dgm:cxn modelId="{31494488-2B82-4FE5-8254-813A93629EA5}" srcId="{FF3271E2-D8D3-483D-B385-9F9B07755C38}" destId="{69D29F19-F1C3-4116-9058-3B7A0E4DD7F1}" srcOrd="1" destOrd="0" parTransId="{B4A6D355-620D-47B1-8587-7A522A4BA936}" sibTransId="{287DB642-DCDB-4CA5-B056-E7EB52B93028}"/>
    <dgm:cxn modelId="{FE9FFC88-6116-4BBE-9A09-C162648D56C4}" type="presOf" srcId="{8306E989-7DEA-4531-B9CB-1F46B1E96100}" destId="{D0A3C8D6-F71C-4BE6-AF5D-201D34CDA297}" srcOrd="0" destOrd="0" presId="urn:microsoft.com/office/officeart/2005/8/layout/vList2"/>
    <dgm:cxn modelId="{5397109C-6B6A-4A5B-A233-1BEB3FF9903F}" type="presOf" srcId="{69D29F19-F1C3-4116-9058-3B7A0E4DD7F1}" destId="{D0A3C8D6-F71C-4BE6-AF5D-201D34CDA297}" srcOrd="0" destOrd="1" presId="urn:microsoft.com/office/officeart/2005/8/layout/vList2"/>
    <dgm:cxn modelId="{1276B09E-81E9-4F39-89DB-CF46696739FB}" type="presOf" srcId="{27D47416-D73F-4C64-A0E1-A59C69234C6D}" destId="{F6346C0B-EB2D-447E-B607-A459B93FD928}" srcOrd="0" destOrd="0" presId="urn:microsoft.com/office/officeart/2005/8/layout/vList2"/>
    <dgm:cxn modelId="{0772DF9E-3054-4B40-B017-81401774EA69}" type="presOf" srcId="{FF3271E2-D8D3-483D-B385-9F9B07755C38}" destId="{07DAC197-CBA8-4664-AF02-98F626A6400F}" srcOrd="0" destOrd="0" presId="urn:microsoft.com/office/officeart/2005/8/layout/vList2"/>
    <dgm:cxn modelId="{BEA838A3-05B3-481A-A111-3444AD5961B3}" type="presOf" srcId="{6BAC77AC-6A99-4699-88B2-7EA83258C6CF}" destId="{D0A3C8D6-F71C-4BE6-AF5D-201D34CDA297}" srcOrd="0" destOrd="3" presId="urn:microsoft.com/office/officeart/2005/8/layout/vList2"/>
    <dgm:cxn modelId="{9805C3C8-F934-4351-B6C0-C57929858F2E}" srcId="{ED629727-DAFE-408F-9DA8-4FC68A6946A8}" destId="{27D47416-D73F-4C64-A0E1-A59C69234C6D}" srcOrd="0" destOrd="0" parTransId="{3270E519-1559-46E7-B22E-EBC8430269EE}" sibTransId="{473B59EA-19C4-4D04-9F35-0EE644F38907}"/>
    <dgm:cxn modelId="{5E3AE1CE-5142-4071-B07C-A9370DCF1BAF}" type="presOf" srcId="{46AD6ED2-53B9-45C5-9424-40F7644529CC}" destId="{D0A3C8D6-F71C-4BE6-AF5D-201D34CDA297}" srcOrd="0" destOrd="2" presId="urn:microsoft.com/office/officeart/2005/8/layout/vList2"/>
    <dgm:cxn modelId="{C4E584DD-4A2A-48E0-B74E-67101ED662C3}" type="presOf" srcId="{915EF6F8-B44E-44DC-8BB0-0FF10A6F66FD}" destId="{3A55DD05-103F-4203-82AC-D735B4CA0D63}" srcOrd="0" destOrd="1" presId="urn:microsoft.com/office/officeart/2005/8/layout/vList2"/>
    <dgm:cxn modelId="{8A3AF3F5-571B-44EE-A835-3E39A8338509}" srcId="{ED629727-DAFE-408F-9DA8-4FC68A6946A8}" destId="{FF3271E2-D8D3-483D-B385-9F9B07755C38}" srcOrd="1" destOrd="0" parTransId="{35757FDB-8957-404B-8841-A37431F48C22}" sibTransId="{4732FC25-1FD4-405E-8D83-88033DCB52A6}"/>
    <dgm:cxn modelId="{CC7FA89F-857A-49D4-B596-DE7493269E19}" type="presParOf" srcId="{BA33E7C8-1A20-4F25-94E7-43036DDC6ADD}" destId="{F6346C0B-EB2D-447E-B607-A459B93FD928}" srcOrd="0" destOrd="0" presId="urn:microsoft.com/office/officeart/2005/8/layout/vList2"/>
    <dgm:cxn modelId="{D94025D2-1D29-4E74-B82D-8BF63888C3AA}" type="presParOf" srcId="{BA33E7C8-1A20-4F25-94E7-43036DDC6ADD}" destId="{3A55DD05-103F-4203-82AC-D735B4CA0D63}" srcOrd="1" destOrd="0" presId="urn:microsoft.com/office/officeart/2005/8/layout/vList2"/>
    <dgm:cxn modelId="{D5A023B0-1313-4773-BFE2-2FC51340A13C}" type="presParOf" srcId="{BA33E7C8-1A20-4F25-94E7-43036DDC6ADD}" destId="{07DAC197-CBA8-4664-AF02-98F626A6400F}" srcOrd="2" destOrd="0" presId="urn:microsoft.com/office/officeart/2005/8/layout/vList2"/>
    <dgm:cxn modelId="{9C3FBEFD-1FD2-41C5-B4F7-4FBAD8E5419F}" type="presParOf" srcId="{BA33E7C8-1A20-4F25-94E7-43036DDC6ADD}" destId="{D0A3C8D6-F71C-4BE6-AF5D-201D34CDA297}"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40A20AE-B756-465B-99BD-8D450CE79B6D}"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50D0C9C3-E86C-41B2-84DA-075F518A4DB0}">
      <dgm:prSet/>
      <dgm:spPr>
        <a:solidFill>
          <a:srgbClr val="FAB766"/>
        </a:solidFill>
      </dgm:spPr>
      <dgm:t>
        <a:bodyPr/>
        <a:lstStyle/>
        <a:p>
          <a:r>
            <a:rPr lang="en-US" b="1" dirty="0"/>
            <a:t>Crimes Against Persons</a:t>
          </a:r>
          <a:endParaRPr lang="en-US" dirty="0"/>
        </a:p>
      </dgm:t>
    </dgm:pt>
    <dgm:pt modelId="{3162CCCA-D7FA-4A93-8C49-AE31AB9BAB0A}" type="parTrans" cxnId="{A49D5FB4-2554-4A38-AFDE-FC734718E43E}">
      <dgm:prSet/>
      <dgm:spPr/>
      <dgm:t>
        <a:bodyPr/>
        <a:lstStyle/>
        <a:p>
          <a:endParaRPr lang="en-US"/>
        </a:p>
      </dgm:t>
    </dgm:pt>
    <dgm:pt modelId="{B8F42289-21D8-4367-BC24-86776DF5448A}" type="sibTrans" cxnId="{A49D5FB4-2554-4A38-AFDE-FC734718E43E}">
      <dgm:prSet/>
      <dgm:spPr/>
      <dgm:t>
        <a:bodyPr/>
        <a:lstStyle/>
        <a:p>
          <a:endParaRPr lang="en-US"/>
        </a:p>
      </dgm:t>
    </dgm:pt>
    <dgm:pt modelId="{EF7E678A-24AD-41DC-AA35-E578A2E3CD4F}">
      <dgm:prSet/>
      <dgm:spPr/>
      <dgm:t>
        <a:bodyPr/>
        <a:lstStyle/>
        <a:p>
          <a:r>
            <a:rPr lang="en-US" dirty="0"/>
            <a:t>One offense is counted for each victim.</a:t>
          </a:r>
        </a:p>
      </dgm:t>
    </dgm:pt>
    <dgm:pt modelId="{9760CB49-E3E8-48DA-B30F-F8FC91BD96ED}" type="parTrans" cxnId="{782D4E36-F483-482C-942A-A07D6ED9A300}">
      <dgm:prSet/>
      <dgm:spPr/>
      <dgm:t>
        <a:bodyPr/>
        <a:lstStyle/>
        <a:p>
          <a:endParaRPr lang="en-US"/>
        </a:p>
      </dgm:t>
    </dgm:pt>
    <dgm:pt modelId="{BA09C494-A320-4AD2-871A-4E30622A0D42}" type="sibTrans" cxnId="{782D4E36-F483-482C-942A-A07D6ED9A300}">
      <dgm:prSet/>
      <dgm:spPr/>
      <dgm:t>
        <a:bodyPr/>
        <a:lstStyle/>
        <a:p>
          <a:endParaRPr lang="en-US"/>
        </a:p>
      </dgm:t>
    </dgm:pt>
    <dgm:pt modelId="{1B9D14D7-5EBB-4414-A303-7C9A8F848884}">
      <dgm:prSet/>
      <dgm:spPr>
        <a:solidFill>
          <a:srgbClr val="F88608"/>
        </a:solidFill>
      </dgm:spPr>
      <dgm:t>
        <a:bodyPr/>
        <a:lstStyle/>
        <a:p>
          <a:r>
            <a:rPr lang="en-US" b="1"/>
            <a:t>Crimes Against Property</a:t>
          </a:r>
          <a:endParaRPr lang="en-US"/>
        </a:p>
      </dgm:t>
    </dgm:pt>
    <dgm:pt modelId="{1692584D-B66F-4114-B15C-720F463930CC}" type="parTrans" cxnId="{4617AA72-17EC-4A92-8414-59B025D7DBC9}">
      <dgm:prSet/>
      <dgm:spPr/>
      <dgm:t>
        <a:bodyPr/>
        <a:lstStyle/>
        <a:p>
          <a:endParaRPr lang="en-US"/>
        </a:p>
      </dgm:t>
    </dgm:pt>
    <dgm:pt modelId="{F4F19C64-B660-40D1-873C-54747F573D7B}" type="sibTrans" cxnId="{4617AA72-17EC-4A92-8414-59B025D7DBC9}">
      <dgm:prSet/>
      <dgm:spPr/>
      <dgm:t>
        <a:bodyPr/>
        <a:lstStyle/>
        <a:p>
          <a:endParaRPr lang="en-US"/>
        </a:p>
      </dgm:t>
    </dgm:pt>
    <dgm:pt modelId="{5949C22F-63CE-4EA1-BC9D-AF7ABFD4DAAE}">
      <dgm:prSet/>
      <dgm:spPr/>
      <dgm:t>
        <a:bodyPr/>
        <a:lstStyle/>
        <a:p>
          <a:r>
            <a:rPr lang="en-US" dirty="0"/>
            <a:t>One offense is counted for each distinct operation.</a:t>
          </a:r>
        </a:p>
      </dgm:t>
    </dgm:pt>
    <dgm:pt modelId="{C8DD1BD4-F05D-4C3B-BADE-90CD2CF5A723}" type="parTrans" cxnId="{E294CCA7-970A-4E73-8A64-3EE636FA7E80}">
      <dgm:prSet/>
      <dgm:spPr/>
      <dgm:t>
        <a:bodyPr/>
        <a:lstStyle/>
        <a:p>
          <a:endParaRPr lang="en-US"/>
        </a:p>
      </dgm:t>
    </dgm:pt>
    <dgm:pt modelId="{CF247DA8-C01A-4DFD-B7A7-CBB6961B3444}" type="sibTrans" cxnId="{E294CCA7-970A-4E73-8A64-3EE636FA7E80}">
      <dgm:prSet/>
      <dgm:spPr/>
      <dgm:t>
        <a:bodyPr/>
        <a:lstStyle/>
        <a:p>
          <a:endParaRPr lang="en-US"/>
        </a:p>
      </dgm:t>
    </dgm:pt>
    <dgm:pt modelId="{B2E3FB90-8385-4430-B698-3D56C9FE17B0}">
      <dgm:prSet/>
      <dgm:spPr/>
      <dgm:t>
        <a:bodyPr/>
        <a:lstStyle/>
        <a:p>
          <a:r>
            <a:rPr lang="en-US" dirty="0"/>
            <a:t>Exception:</a:t>
          </a:r>
        </a:p>
      </dgm:t>
    </dgm:pt>
    <dgm:pt modelId="{E3199BFD-A859-4FB1-BB96-22618C2DFBF1}" type="parTrans" cxnId="{1769C3B8-B14C-47C0-9B99-1184A337FAE1}">
      <dgm:prSet/>
      <dgm:spPr/>
      <dgm:t>
        <a:bodyPr/>
        <a:lstStyle/>
        <a:p>
          <a:endParaRPr lang="en-US"/>
        </a:p>
      </dgm:t>
    </dgm:pt>
    <dgm:pt modelId="{BD48119F-605D-4CA8-9C53-60C9A9971054}" type="sibTrans" cxnId="{1769C3B8-B14C-47C0-9B99-1184A337FAE1}">
      <dgm:prSet/>
      <dgm:spPr/>
      <dgm:t>
        <a:bodyPr/>
        <a:lstStyle/>
        <a:p>
          <a:endParaRPr lang="en-US"/>
        </a:p>
      </dgm:t>
    </dgm:pt>
    <dgm:pt modelId="{68550B06-B540-4432-AF34-67FA273B6F1A}">
      <dgm:prSet/>
      <dgm:spPr/>
      <dgm:t>
        <a:bodyPr/>
        <a:lstStyle/>
        <a:p>
          <a:r>
            <a:rPr lang="en-US" dirty="0"/>
            <a:t>For Motor Vehicle Theft, one offense is counted per stolen vehicle.</a:t>
          </a:r>
        </a:p>
      </dgm:t>
    </dgm:pt>
    <dgm:pt modelId="{F86FF18E-DAC9-413C-ACC7-2613702A8A25}" type="parTrans" cxnId="{07F4104F-F154-46D5-A6BA-A081E2259BC3}">
      <dgm:prSet/>
      <dgm:spPr/>
      <dgm:t>
        <a:bodyPr/>
        <a:lstStyle/>
        <a:p>
          <a:endParaRPr lang="en-US"/>
        </a:p>
      </dgm:t>
    </dgm:pt>
    <dgm:pt modelId="{DDB66193-C52E-4B80-B536-5A74EDCEB886}" type="sibTrans" cxnId="{07F4104F-F154-46D5-A6BA-A081E2259BC3}">
      <dgm:prSet/>
      <dgm:spPr/>
      <dgm:t>
        <a:bodyPr/>
        <a:lstStyle/>
        <a:p>
          <a:endParaRPr lang="en-US"/>
        </a:p>
      </dgm:t>
    </dgm:pt>
    <dgm:pt modelId="{E81AD1F9-9BA5-47E7-9D7D-8488380D9460}">
      <dgm:prSet/>
      <dgm:spPr>
        <a:solidFill>
          <a:schemeClr val="accent2">
            <a:lumMod val="75000"/>
          </a:schemeClr>
        </a:solidFill>
      </dgm:spPr>
      <dgm:t>
        <a:bodyPr/>
        <a:lstStyle/>
        <a:p>
          <a:r>
            <a:rPr lang="en-US" b="1" dirty="0"/>
            <a:t>Crimes Against Society</a:t>
          </a:r>
          <a:endParaRPr lang="en-US" dirty="0"/>
        </a:p>
      </dgm:t>
    </dgm:pt>
    <dgm:pt modelId="{162DA7DC-EC07-46D5-965B-5716D65DFC26}" type="parTrans" cxnId="{5C521B64-E181-4EA7-9683-233F4E4A52FD}">
      <dgm:prSet/>
      <dgm:spPr/>
      <dgm:t>
        <a:bodyPr/>
        <a:lstStyle/>
        <a:p>
          <a:endParaRPr lang="en-US"/>
        </a:p>
      </dgm:t>
    </dgm:pt>
    <dgm:pt modelId="{FB8A3978-3E01-44EE-88A9-9C874E5A51F0}" type="sibTrans" cxnId="{5C521B64-E181-4EA7-9683-233F4E4A52FD}">
      <dgm:prSet/>
      <dgm:spPr/>
      <dgm:t>
        <a:bodyPr/>
        <a:lstStyle/>
        <a:p>
          <a:endParaRPr lang="en-US"/>
        </a:p>
      </dgm:t>
    </dgm:pt>
    <dgm:pt modelId="{53406F5B-1441-4370-8871-A2172839D9ED}">
      <dgm:prSet/>
      <dgm:spPr/>
      <dgm:t>
        <a:bodyPr/>
        <a:lstStyle/>
        <a:p>
          <a:r>
            <a:rPr lang="en-US" dirty="0"/>
            <a:t>Count one per each crime against society.</a:t>
          </a:r>
        </a:p>
      </dgm:t>
    </dgm:pt>
    <dgm:pt modelId="{FE69E87C-EDB0-43FC-9E72-D0BBB0BED6C9}" type="parTrans" cxnId="{1819C3C0-FE5D-4CE2-A6D6-7C8CB061A61E}">
      <dgm:prSet/>
      <dgm:spPr/>
      <dgm:t>
        <a:bodyPr/>
        <a:lstStyle/>
        <a:p>
          <a:endParaRPr lang="en-US"/>
        </a:p>
      </dgm:t>
    </dgm:pt>
    <dgm:pt modelId="{43E0E4F0-7921-4F60-8742-0AB50ABEC3C1}" type="sibTrans" cxnId="{1819C3C0-FE5D-4CE2-A6D6-7C8CB061A61E}">
      <dgm:prSet/>
      <dgm:spPr/>
      <dgm:t>
        <a:bodyPr/>
        <a:lstStyle/>
        <a:p>
          <a:endParaRPr lang="en-US"/>
        </a:p>
      </dgm:t>
    </dgm:pt>
    <dgm:pt modelId="{4DFC3A13-9529-43E7-90E6-DC26B0444640}">
      <dgm:prSet/>
      <dgm:spPr>
        <a:solidFill>
          <a:schemeClr val="accent2">
            <a:lumMod val="50000"/>
          </a:schemeClr>
        </a:solidFill>
      </dgm:spPr>
      <dgm:t>
        <a:bodyPr/>
        <a:lstStyle/>
        <a:p>
          <a:r>
            <a:rPr lang="en-US" dirty="0"/>
            <a:t>While these may seem self explanatory, issues arise in certain reported incidents. </a:t>
          </a:r>
        </a:p>
      </dgm:t>
    </dgm:pt>
    <dgm:pt modelId="{D5C7EDFE-5D80-40A1-AB69-8FFA03995410}" type="parTrans" cxnId="{5C5B3F4E-5A88-4290-BCBC-B31D3A2D1FAC}">
      <dgm:prSet/>
      <dgm:spPr/>
      <dgm:t>
        <a:bodyPr/>
        <a:lstStyle/>
        <a:p>
          <a:endParaRPr lang="en-US"/>
        </a:p>
      </dgm:t>
    </dgm:pt>
    <dgm:pt modelId="{56A96817-4190-40B4-BF0D-4F500175834A}" type="sibTrans" cxnId="{5C5B3F4E-5A88-4290-BCBC-B31D3A2D1FAC}">
      <dgm:prSet/>
      <dgm:spPr/>
      <dgm:t>
        <a:bodyPr/>
        <a:lstStyle/>
        <a:p>
          <a:endParaRPr lang="en-US"/>
        </a:p>
      </dgm:t>
    </dgm:pt>
    <dgm:pt modelId="{9BAE9260-59AA-41C2-8E56-A2DC0B7E470B}" type="pres">
      <dgm:prSet presAssocID="{D40A20AE-B756-465B-99BD-8D450CE79B6D}" presName="linear" presStyleCnt="0">
        <dgm:presLayoutVars>
          <dgm:animLvl val="lvl"/>
          <dgm:resizeHandles val="exact"/>
        </dgm:presLayoutVars>
      </dgm:prSet>
      <dgm:spPr/>
    </dgm:pt>
    <dgm:pt modelId="{03755242-BAB8-48DA-BFAC-4B2CD0F4423C}" type="pres">
      <dgm:prSet presAssocID="{50D0C9C3-E86C-41B2-84DA-075F518A4DB0}" presName="parentText" presStyleLbl="node1" presStyleIdx="0" presStyleCnt="4" custScaleY="58029" custLinFactNeighborX="20" custLinFactNeighborY="-88743">
        <dgm:presLayoutVars>
          <dgm:chMax val="0"/>
          <dgm:bulletEnabled val="1"/>
        </dgm:presLayoutVars>
      </dgm:prSet>
      <dgm:spPr/>
    </dgm:pt>
    <dgm:pt modelId="{4CD9D18F-91E4-4DAF-943C-63C6ED56CE48}" type="pres">
      <dgm:prSet presAssocID="{50D0C9C3-E86C-41B2-84DA-075F518A4DB0}" presName="childText" presStyleLbl="revTx" presStyleIdx="0" presStyleCnt="3" custLinFactNeighborX="20" custLinFactNeighborY="-41519">
        <dgm:presLayoutVars>
          <dgm:bulletEnabled val="1"/>
        </dgm:presLayoutVars>
      </dgm:prSet>
      <dgm:spPr/>
    </dgm:pt>
    <dgm:pt modelId="{FFB5F6DA-583B-4158-A680-1A0A4B4200C2}" type="pres">
      <dgm:prSet presAssocID="{1B9D14D7-5EBB-4414-A303-7C9A8F848884}" presName="parentText" presStyleLbl="node1" presStyleIdx="1" presStyleCnt="4" custScaleY="51595" custLinFactNeighborX="20" custLinFactNeighborY="-16346">
        <dgm:presLayoutVars>
          <dgm:chMax val="0"/>
          <dgm:bulletEnabled val="1"/>
        </dgm:presLayoutVars>
      </dgm:prSet>
      <dgm:spPr/>
    </dgm:pt>
    <dgm:pt modelId="{0C5CBFD1-A789-48F2-B7FD-800A2EBB76B9}" type="pres">
      <dgm:prSet presAssocID="{1B9D14D7-5EBB-4414-A303-7C9A8F848884}" presName="childText" presStyleLbl="revTx" presStyleIdx="1" presStyleCnt="3" custLinFactNeighborX="20" custLinFactNeighborY="-13852">
        <dgm:presLayoutVars>
          <dgm:bulletEnabled val="1"/>
        </dgm:presLayoutVars>
      </dgm:prSet>
      <dgm:spPr/>
    </dgm:pt>
    <dgm:pt modelId="{29B1CE44-6238-4614-A1E0-DD6E622C5379}" type="pres">
      <dgm:prSet presAssocID="{E81AD1F9-9BA5-47E7-9D7D-8488380D9460}" presName="parentText" presStyleLbl="node1" presStyleIdx="2" presStyleCnt="4" custScaleY="54319" custLinFactNeighborX="20" custLinFactNeighborY="-44343">
        <dgm:presLayoutVars>
          <dgm:chMax val="0"/>
          <dgm:bulletEnabled val="1"/>
        </dgm:presLayoutVars>
      </dgm:prSet>
      <dgm:spPr/>
    </dgm:pt>
    <dgm:pt modelId="{7FB06390-D3A7-4FCE-8203-4E77F320AB88}" type="pres">
      <dgm:prSet presAssocID="{E81AD1F9-9BA5-47E7-9D7D-8488380D9460}" presName="childText" presStyleLbl="revTx" presStyleIdx="2" presStyleCnt="3" custLinFactNeighborX="20" custLinFactNeighborY="-14588">
        <dgm:presLayoutVars>
          <dgm:bulletEnabled val="1"/>
        </dgm:presLayoutVars>
      </dgm:prSet>
      <dgm:spPr/>
    </dgm:pt>
    <dgm:pt modelId="{3FA6CB28-7137-4058-8E15-E57B368009B4}" type="pres">
      <dgm:prSet presAssocID="{4DFC3A13-9529-43E7-90E6-DC26B0444640}" presName="parentText" presStyleLbl="node1" presStyleIdx="3" presStyleCnt="4" custLinFactY="3828" custLinFactNeighborX="20" custLinFactNeighborY="100000">
        <dgm:presLayoutVars>
          <dgm:chMax val="0"/>
          <dgm:bulletEnabled val="1"/>
        </dgm:presLayoutVars>
      </dgm:prSet>
      <dgm:spPr/>
    </dgm:pt>
  </dgm:ptLst>
  <dgm:cxnLst>
    <dgm:cxn modelId="{782D4E36-F483-482C-942A-A07D6ED9A300}" srcId="{50D0C9C3-E86C-41B2-84DA-075F518A4DB0}" destId="{EF7E678A-24AD-41DC-AA35-E578A2E3CD4F}" srcOrd="0" destOrd="0" parTransId="{9760CB49-E3E8-48DA-B30F-F8FC91BD96ED}" sibTransId="{BA09C494-A320-4AD2-871A-4E30622A0D42}"/>
    <dgm:cxn modelId="{5C521B64-E181-4EA7-9683-233F4E4A52FD}" srcId="{D40A20AE-B756-465B-99BD-8D450CE79B6D}" destId="{E81AD1F9-9BA5-47E7-9D7D-8488380D9460}" srcOrd="2" destOrd="0" parTransId="{162DA7DC-EC07-46D5-965B-5716D65DFC26}" sibTransId="{FB8A3978-3E01-44EE-88A9-9C874E5A51F0}"/>
    <dgm:cxn modelId="{5C5B3F4E-5A88-4290-BCBC-B31D3A2D1FAC}" srcId="{D40A20AE-B756-465B-99BD-8D450CE79B6D}" destId="{4DFC3A13-9529-43E7-90E6-DC26B0444640}" srcOrd="3" destOrd="0" parTransId="{D5C7EDFE-5D80-40A1-AB69-8FFA03995410}" sibTransId="{56A96817-4190-40B4-BF0D-4F500175834A}"/>
    <dgm:cxn modelId="{07F4104F-F154-46D5-A6BA-A081E2259BC3}" srcId="{B2E3FB90-8385-4430-B698-3D56C9FE17B0}" destId="{68550B06-B540-4432-AF34-67FA273B6F1A}" srcOrd="0" destOrd="0" parTransId="{F86FF18E-DAC9-413C-ACC7-2613702A8A25}" sibTransId="{DDB66193-C52E-4B80-B536-5A74EDCEB886}"/>
    <dgm:cxn modelId="{43187151-4ABB-477F-AF67-A23A5C8C571D}" type="presOf" srcId="{53406F5B-1441-4370-8871-A2172839D9ED}" destId="{7FB06390-D3A7-4FCE-8203-4E77F320AB88}" srcOrd="0" destOrd="0" presId="urn:microsoft.com/office/officeart/2005/8/layout/vList2"/>
    <dgm:cxn modelId="{B68C7052-65D1-4AA8-A9BD-2051B6A5C021}" type="presOf" srcId="{50D0C9C3-E86C-41B2-84DA-075F518A4DB0}" destId="{03755242-BAB8-48DA-BFAC-4B2CD0F4423C}" srcOrd="0" destOrd="0" presId="urn:microsoft.com/office/officeart/2005/8/layout/vList2"/>
    <dgm:cxn modelId="{4617AA72-17EC-4A92-8414-59B025D7DBC9}" srcId="{D40A20AE-B756-465B-99BD-8D450CE79B6D}" destId="{1B9D14D7-5EBB-4414-A303-7C9A8F848884}" srcOrd="1" destOrd="0" parTransId="{1692584D-B66F-4114-B15C-720F463930CC}" sibTransId="{F4F19C64-B660-40D1-873C-54747F573D7B}"/>
    <dgm:cxn modelId="{D9650075-ADD9-4E66-8BCD-26D347100758}" type="presOf" srcId="{5949C22F-63CE-4EA1-BC9D-AF7ABFD4DAAE}" destId="{0C5CBFD1-A789-48F2-B7FD-800A2EBB76B9}" srcOrd="0" destOrd="0" presId="urn:microsoft.com/office/officeart/2005/8/layout/vList2"/>
    <dgm:cxn modelId="{4EFF3A77-F351-4020-B686-4F8DA6870F9E}" type="presOf" srcId="{D40A20AE-B756-465B-99BD-8D450CE79B6D}" destId="{9BAE9260-59AA-41C2-8E56-A2DC0B7E470B}" srcOrd="0" destOrd="0" presId="urn:microsoft.com/office/officeart/2005/8/layout/vList2"/>
    <dgm:cxn modelId="{4DAF2F92-D565-4A47-80B2-017A3C31FB77}" type="presOf" srcId="{E81AD1F9-9BA5-47E7-9D7D-8488380D9460}" destId="{29B1CE44-6238-4614-A1E0-DD6E622C5379}" srcOrd="0" destOrd="0" presId="urn:microsoft.com/office/officeart/2005/8/layout/vList2"/>
    <dgm:cxn modelId="{61895E9F-84EF-4AB2-A236-3E2A4B8147DC}" type="presOf" srcId="{B2E3FB90-8385-4430-B698-3D56C9FE17B0}" destId="{0C5CBFD1-A789-48F2-B7FD-800A2EBB76B9}" srcOrd="0" destOrd="1" presId="urn:microsoft.com/office/officeart/2005/8/layout/vList2"/>
    <dgm:cxn modelId="{E294CCA7-970A-4E73-8A64-3EE636FA7E80}" srcId="{1B9D14D7-5EBB-4414-A303-7C9A8F848884}" destId="{5949C22F-63CE-4EA1-BC9D-AF7ABFD4DAAE}" srcOrd="0" destOrd="0" parTransId="{C8DD1BD4-F05D-4C3B-BADE-90CD2CF5A723}" sibTransId="{CF247DA8-C01A-4DFD-B7A7-CBB6961B3444}"/>
    <dgm:cxn modelId="{A49D5FB4-2554-4A38-AFDE-FC734718E43E}" srcId="{D40A20AE-B756-465B-99BD-8D450CE79B6D}" destId="{50D0C9C3-E86C-41B2-84DA-075F518A4DB0}" srcOrd="0" destOrd="0" parTransId="{3162CCCA-D7FA-4A93-8C49-AE31AB9BAB0A}" sibTransId="{B8F42289-21D8-4367-BC24-86776DF5448A}"/>
    <dgm:cxn modelId="{1769C3B8-B14C-47C0-9B99-1184A337FAE1}" srcId="{5949C22F-63CE-4EA1-BC9D-AF7ABFD4DAAE}" destId="{B2E3FB90-8385-4430-B698-3D56C9FE17B0}" srcOrd="0" destOrd="0" parTransId="{E3199BFD-A859-4FB1-BB96-22618C2DFBF1}" sibTransId="{BD48119F-605D-4CA8-9C53-60C9A9971054}"/>
    <dgm:cxn modelId="{1819C3C0-FE5D-4CE2-A6D6-7C8CB061A61E}" srcId="{E81AD1F9-9BA5-47E7-9D7D-8488380D9460}" destId="{53406F5B-1441-4370-8871-A2172839D9ED}" srcOrd="0" destOrd="0" parTransId="{FE69E87C-EDB0-43FC-9E72-D0BBB0BED6C9}" sibTransId="{43E0E4F0-7921-4F60-8742-0AB50ABEC3C1}"/>
    <dgm:cxn modelId="{B085ABCA-B8A9-43E8-8BCB-9CCF36E875ED}" type="presOf" srcId="{68550B06-B540-4432-AF34-67FA273B6F1A}" destId="{0C5CBFD1-A789-48F2-B7FD-800A2EBB76B9}" srcOrd="0" destOrd="2" presId="urn:microsoft.com/office/officeart/2005/8/layout/vList2"/>
    <dgm:cxn modelId="{778302EC-4871-46E8-9BD9-572E14369558}" type="presOf" srcId="{EF7E678A-24AD-41DC-AA35-E578A2E3CD4F}" destId="{4CD9D18F-91E4-4DAF-943C-63C6ED56CE48}" srcOrd="0" destOrd="0" presId="urn:microsoft.com/office/officeart/2005/8/layout/vList2"/>
    <dgm:cxn modelId="{1163C0F5-CF9B-487B-8C81-DC33D38054E4}" type="presOf" srcId="{4DFC3A13-9529-43E7-90E6-DC26B0444640}" destId="{3FA6CB28-7137-4058-8E15-E57B368009B4}" srcOrd="0" destOrd="0" presId="urn:microsoft.com/office/officeart/2005/8/layout/vList2"/>
    <dgm:cxn modelId="{244702FC-FB40-485D-8CEC-648553C079E8}" type="presOf" srcId="{1B9D14D7-5EBB-4414-A303-7C9A8F848884}" destId="{FFB5F6DA-583B-4158-A680-1A0A4B4200C2}" srcOrd="0" destOrd="0" presId="urn:microsoft.com/office/officeart/2005/8/layout/vList2"/>
    <dgm:cxn modelId="{96619037-35D8-4EE6-9FC3-FB1C0785849C}" type="presParOf" srcId="{9BAE9260-59AA-41C2-8E56-A2DC0B7E470B}" destId="{03755242-BAB8-48DA-BFAC-4B2CD0F4423C}" srcOrd="0" destOrd="0" presId="urn:microsoft.com/office/officeart/2005/8/layout/vList2"/>
    <dgm:cxn modelId="{A102F6CF-B705-4DBF-8CD0-89E5261744AF}" type="presParOf" srcId="{9BAE9260-59AA-41C2-8E56-A2DC0B7E470B}" destId="{4CD9D18F-91E4-4DAF-943C-63C6ED56CE48}" srcOrd="1" destOrd="0" presId="urn:microsoft.com/office/officeart/2005/8/layout/vList2"/>
    <dgm:cxn modelId="{51B4B2B0-8517-4DB6-84EF-C51F67D399EB}" type="presParOf" srcId="{9BAE9260-59AA-41C2-8E56-A2DC0B7E470B}" destId="{FFB5F6DA-583B-4158-A680-1A0A4B4200C2}" srcOrd="2" destOrd="0" presId="urn:microsoft.com/office/officeart/2005/8/layout/vList2"/>
    <dgm:cxn modelId="{FD797A41-863C-4ACD-9395-279CED553980}" type="presParOf" srcId="{9BAE9260-59AA-41C2-8E56-A2DC0B7E470B}" destId="{0C5CBFD1-A789-48F2-B7FD-800A2EBB76B9}" srcOrd="3" destOrd="0" presId="urn:microsoft.com/office/officeart/2005/8/layout/vList2"/>
    <dgm:cxn modelId="{97B0276B-7E88-4408-BFD6-35AF3FCB164B}" type="presParOf" srcId="{9BAE9260-59AA-41C2-8E56-A2DC0B7E470B}" destId="{29B1CE44-6238-4614-A1E0-DD6E622C5379}" srcOrd="4" destOrd="0" presId="urn:microsoft.com/office/officeart/2005/8/layout/vList2"/>
    <dgm:cxn modelId="{8ED1DB70-8567-48E5-A132-E59D0BF0D25E}" type="presParOf" srcId="{9BAE9260-59AA-41C2-8E56-A2DC0B7E470B}" destId="{7FB06390-D3A7-4FCE-8203-4E77F320AB88}" srcOrd="5" destOrd="0" presId="urn:microsoft.com/office/officeart/2005/8/layout/vList2"/>
    <dgm:cxn modelId="{2F3A7AB3-BCE5-4B6C-9ADA-C87961173190}" type="presParOf" srcId="{9BAE9260-59AA-41C2-8E56-A2DC0B7E470B}" destId="{3FA6CB28-7137-4058-8E15-E57B368009B4}"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6BAA55-EF49-430D-9961-9CFF0208EDBC}">
      <dsp:nvSpPr>
        <dsp:cNvPr id="0" name=""/>
        <dsp:cNvSpPr/>
      </dsp:nvSpPr>
      <dsp:spPr>
        <a:xfrm>
          <a:off x="2828978" y="206094"/>
          <a:ext cx="2471142" cy="803882"/>
        </a:xfrm>
        <a:prstGeom prst="rect">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b="1" i="0" kern="1200" dirty="0"/>
            <a:t>Nevada Offense Code (NOC) Unit</a:t>
          </a:r>
          <a:endParaRPr lang="en-US" sz="1700" kern="1200" dirty="0"/>
        </a:p>
      </dsp:txBody>
      <dsp:txXfrm>
        <a:off x="2828978" y="206094"/>
        <a:ext cx="2471142" cy="803882"/>
      </dsp:txXfrm>
    </dsp:sp>
    <dsp:sp modelId="{A5ACFD2C-F3E8-4D7E-AC42-1A8C335D1FD4}">
      <dsp:nvSpPr>
        <dsp:cNvPr id="0" name=""/>
        <dsp:cNvSpPr/>
      </dsp:nvSpPr>
      <dsp:spPr>
        <a:xfrm>
          <a:off x="2827693" y="972920"/>
          <a:ext cx="2471142" cy="3478646"/>
        </a:xfrm>
        <a:prstGeom prst="rect">
          <a:avLst/>
        </a:prstGeom>
        <a:solidFill>
          <a:schemeClr val="accent3">
            <a:alpha val="90000"/>
            <a:tint val="40000"/>
            <a:hueOff val="0"/>
            <a:satOff val="0"/>
            <a:lumOff val="0"/>
            <a:alphaOff val="0"/>
          </a:schemeClr>
        </a:solidFill>
        <a:ln w="15875"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b="0" i="0" kern="1200" dirty="0"/>
            <a:t>Responsible for creating, editing, and removing Nevada Offense Codes once passed by legislation.</a:t>
          </a:r>
          <a:endParaRPr lang="en-US" sz="1700" kern="1200" dirty="0"/>
        </a:p>
        <a:p>
          <a:pPr marL="171450" lvl="1" indent="-171450" algn="l" defTabSz="755650">
            <a:lnSpc>
              <a:spcPct val="90000"/>
            </a:lnSpc>
            <a:spcBef>
              <a:spcPct val="0"/>
            </a:spcBef>
            <a:spcAft>
              <a:spcPct val="15000"/>
            </a:spcAft>
            <a:buChar char="•"/>
          </a:pPr>
          <a:r>
            <a:rPr lang="en-US" sz="1700" b="0" i="0" kern="1200" dirty="0"/>
            <a:t>State as well as local ordinances.</a:t>
          </a:r>
          <a:endParaRPr lang="en-US" sz="1700" kern="1200" dirty="0"/>
        </a:p>
      </dsp:txBody>
      <dsp:txXfrm>
        <a:off x="2827693" y="972920"/>
        <a:ext cx="2471142" cy="3478646"/>
      </dsp:txXfrm>
    </dsp:sp>
    <dsp:sp modelId="{8CD00671-8A74-42C3-B07E-61B9584EE550}">
      <dsp:nvSpPr>
        <dsp:cNvPr id="0" name=""/>
        <dsp:cNvSpPr/>
      </dsp:nvSpPr>
      <dsp:spPr>
        <a:xfrm>
          <a:off x="5676920" y="254517"/>
          <a:ext cx="2490787" cy="803882"/>
        </a:xfrm>
        <a:prstGeom prst="rect">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b="1" i="0" kern="1200" dirty="0"/>
            <a:t>Nevada UCR Program (NIBRS Team)</a:t>
          </a:r>
          <a:endParaRPr lang="en-US" sz="1700" kern="1200" dirty="0"/>
        </a:p>
      </dsp:txBody>
      <dsp:txXfrm>
        <a:off x="5676920" y="254517"/>
        <a:ext cx="2490787" cy="803882"/>
      </dsp:txXfrm>
    </dsp:sp>
    <dsp:sp modelId="{FC5CB6F6-AE43-4733-9D50-421DB140B826}">
      <dsp:nvSpPr>
        <dsp:cNvPr id="0" name=""/>
        <dsp:cNvSpPr/>
      </dsp:nvSpPr>
      <dsp:spPr>
        <a:xfrm>
          <a:off x="5674461" y="1089887"/>
          <a:ext cx="2476924" cy="3361679"/>
        </a:xfrm>
        <a:prstGeom prst="rect">
          <a:avLst/>
        </a:prstGeom>
        <a:solidFill>
          <a:schemeClr val="accent3">
            <a:alpha val="90000"/>
            <a:tint val="40000"/>
            <a:hueOff val="0"/>
            <a:satOff val="0"/>
            <a:lumOff val="0"/>
            <a:alphaOff val="0"/>
          </a:schemeClr>
        </a:solidFill>
        <a:ln w="15875"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b="0" i="0" kern="1200" dirty="0"/>
            <a:t>Responsible for monitoring, assisting, and analyzing crime statistics from each Nevada LEA.</a:t>
          </a:r>
          <a:endParaRPr lang="en-US" sz="1700" kern="1200" dirty="0"/>
        </a:p>
      </dsp:txBody>
      <dsp:txXfrm>
        <a:off x="5674461" y="1089887"/>
        <a:ext cx="2476924" cy="3361679"/>
      </dsp:txXfrm>
    </dsp:sp>
    <dsp:sp modelId="{72C3CBD4-5920-4736-BBF9-3150FD50762A}">
      <dsp:nvSpPr>
        <dsp:cNvPr id="0" name=""/>
        <dsp:cNvSpPr/>
      </dsp:nvSpPr>
      <dsp:spPr>
        <a:xfrm>
          <a:off x="8372566" y="239566"/>
          <a:ext cx="2471142" cy="803882"/>
        </a:xfrm>
        <a:prstGeom prst="rect">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b="1" i="0" kern="1200" dirty="0"/>
            <a:t>FBI CJIS Division (UCR Program)</a:t>
          </a:r>
          <a:endParaRPr lang="en-US" sz="1700" kern="1200" dirty="0"/>
        </a:p>
      </dsp:txBody>
      <dsp:txXfrm>
        <a:off x="8372566" y="239566"/>
        <a:ext cx="2471142" cy="803882"/>
      </dsp:txXfrm>
    </dsp:sp>
    <dsp:sp modelId="{F8034623-88C4-4E39-AAD3-D68E1E9E1C0A}">
      <dsp:nvSpPr>
        <dsp:cNvPr id="0" name=""/>
        <dsp:cNvSpPr/>
      </dsp:nvSpPr>
      <dsp:spPr>
        <a:xfrm>
          <a:off x="8381981" y="1072657"/>
          <a:ext cx="2471142" cy="3378909"/>
        </a:xfrm>
        <a:prstGeom prst="rect">
          <a:avLst/>
        </a:prstGeom>
        <a:solidFill>
          <a:schemeClr val="accent3">
            <a:alpha val="90000"/>
            <a:tint val="40000"/>
            <a:hueOff val="0"/>
            <a:satOff val="0"/>
            <a:lumOff val="0"/>
            <a:alphaOff val="0"/>
          </a:schemeClr>
        </a:solidFill>
        <a:ln w="15875"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b="0" i="0" kern="1200" dirty="0"/>
            <a:t>Responsible for  collecting, analyzing, and publishing national crime statistics from more than 18,000 LEAs across the United States.</a:t>
          </a:r>
          <a:endParaRPr lang="en-US" sz="1700" kern="1200" dirty="0"/>
        </a:p>
      </dsp:txBody>
      <dsp:txXfrm>
        <a:off x="8381981" y="1072657"/>
        <a:ext cx="2471142" cy="3378909"/>
      </dsp:txXfrm>
    </dsp:sp>
    <dsp:sp modelId="{363C1C4A-1E36-4075-8FC5-97EC19F71663}">
      <dsp:nvSpPr>
        <dsp:cNvPr id="0" name=""/>
        <dsp:cNvSpPr/>
      </dsp:nvSpPr>
      <dsp:spPr>
        <a:xfrm>
          <a:off x="62979" y="230525"/>
          <a:ext cx="2364833" cy="832115"/>
        </a:xfrm>
        <a:prstGeom prst="rect">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b="1" i="0" kern="1200" dirty="0"/>
            <a:t>Law Enforcement Agencies (LEAs)</a:t>
          </a:r>
          <a:endParaRPr lang="en-US" sz="1700" kern="1200" dirty="0"/>
        </a:p>
      </dsp:txBody>
      <dsp:txXfrm>
        <a:off x="62979" y="230525"/>
        <a:ext cx="2364833" cy="832115"/>
      </dsp:txXfrm>
    </dsp:sp>
    <dsp:sp modelId="{429D8C20-57DF-4E1A-AD62-2E9F3BA80094}">
      <dsp:nvSpPr>
        <dsp:cNvPr id="0" name=""/>
        <dsp:cNvSpPr/>
      </dsp:nvSpPr>
      <dsp:spPr>
        <a:xfrm>
          <a:off x="0" y="1078133"/>
          <a:ext cx="2423943" cy="3373433"/>
        </a:xfrm>
        <a:prstGeom prst="rect">
          <a:avLst/>
        </a:prstGeom>
        <a:solidFill>
          <a:schemeClr val="accent3">
            <a:alpha val="90000"/>
            <a:tint val="40000"/>
            <a:hueOff val="0"/>
            <a:satOff val="0"/>
            <a:lumOff val="0"/>
            <a:alphaOff val="0"/>
          </a:schemeClr>
        </a:solidFill>
        <a:ln w="15875"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b="0" i="0" kern="1200" dirty="0"/>
            <a:t>Conduct their day-to-day activities and use their RMSs to fit their needs including information required for administration and operation. An agency’s RMS will then send the necessary data for NIBRS to the Nevada UCR Program.</a:t>
          </a:r>
          <a:endParaRPr lang="en-US" sz="1700" kern="1200" dirty="0"/>
        </a:p>
      </dsp:txBody>
      <dsp:txXfrm>
        <a:off x="0" y="1078133"/>
        <a:ext cx="2423943" cy="33734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346C0B-EB2D-447E-B607-A459B93FD928}">
      <dsp:nvSpPr>
        <dsp:cNvPr id="0" name=""/>
        <dsp:cNvSpPr/>
      </dsp:nvSpPr>
      <dsp:spPr>
        <a:xfrm>
          <a:off x="0" y="119846"/>
          <a:ext cx="5614987" cy="830145"/>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Collects data on:</a:t>
          </a:r>
        </a:p>
      </dsp:txBody>
      <dsp:txXfrm>
        <a:off x="40524" y="160370"/>
        <a:ext cx="5533939" cy="749097"/>
      </dsp:txXfrm>
    </dsp:sp>
    <dsp:sp modelId="{3A55DD05-103F-4203-82AC-D735B4CA0D63}">
      <dsp:nvSpPr>
        <dsp:cNvPr id="0" name=""/>
        <dsp:cNvSpPr/>
      </dsp:nvSpPr>
      <dsp:spPr>
        <a:xfrm>
          <a:off x="0" y="1037498"/>
          <a:ext cx="5614987" cy="19913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276"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dirty="0"/>
            <a:t>Calls for Service</a:t>
          </a:r>
        </a:p>
        <a:p>
          <a:pPr marL="171450" lvl="1" indent="-171450" algn="l" defTabSz="844550">
            <a:lnSpc>
              <a:spcPct val="90000"/>
            </a:lnSpc>
            <a:spcBef>
              <a:spcPct val="0"/>
            </a:spcBef>
            <a:spcAft>
              <a:spcPct val="20000"/>
            </a:spcAft>
            <a:buChar char="•"/>
          </a:pPr>
          <a:r>
            <a:rPr lang="en-US" sz="1900" kern="1200"/>
            <a:t>Complaints</a:t>
          </a:r>
        </a:p>
        <a:p>
          <a:pPr marL="171450" lvl="1" indent="-171450" algn="l" defTabSz="844550">
            <a:lnSpc>
              <a:spcPct val="90000"/>
            </a:lnSpc>
            <a:spcBef>
              <a:spcPct val="0"/>
            </a:spcBef>
            <a:spcAft>
              <a:spcPct val="20000"/>
            </a:spcAft>
            <a:buChar char="•"/>
          </a:pPr>
          <a:r>
            <a:rPr lang="en-US" sz="1900" kern="1200" dirty="0"/>
            <a:t>Investigations</a:t>
          </a:r>
        </a:p>
      </dsp:txBody>
      <dsp:txXfrm>
        <a:off x="0" y="1037498"/>
        <a:ext cx="5614987" cy="1991340"/>
      </dsp:txXfrm>
    </dsp:sp>
    <dsp:sp modelId="{07DAC197-CBA8-4664-AF02-98F626A6400F}">
      <dsp:nvSpPr>
        <dsp:cNvPr id="0" name=""/>
        <dsp:cNvSpPr/>
      </dsp:nvSpPr>
      <dsp:spPr>
        <a:xfrm>
          <a:off x="0" y="2724881"/>
          <a:ext cx="5614987" cy="717415"/>
        </a:xfrm>
        <a:prstGeom prst="roundRect">
          <a:avLst/>
        </a:prstGeom>
        <a:solidFill>
          <a:schemeClr val="accent2">
            <a:hueOff val="35353"/>
            <a:satOff val="-34487"/>
            <a:lumOff val="-176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Does not include findings from:</a:t>
          </a:r>
        </a:p>
      </dsp:txBody>
      <dsp:txXfrm>
        <a:off x="35021" y="2759902"/>
        <a:ext cx="5544945" cy="647373"/>
      </dsp:txXfrm>
    </dsp:sp>
    <dsp:sp modelId="{D0A3C8D6-F71C-4BE6-AF5D-201D34CDA297}">
      <dsp:nvSpPr>
        <dsp:cNvPr id="0" name=""/>
        <dsp:cNvSpPr/>
      </dsp:nvSpPr>
      <dsp:spPr>
        <a:xfrm>
          <a:off x="0" y="3449409"/>
          <a:ext cx="5614987" cy="12382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276"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dirty="0"/>
            <a:t>Court</a:t>
          </a:r>
        </a:p>
        <a:p>
          <a:pPr marL="171450" lvl="1" indent="-171450" algn="l" defTabSz="844550">
            <a:lnSpc>
              <a:spcPct val="90000"/>
            </a:lnSpc>
            <a:spcBef>
              <a:spcPct val="0"/>
            </a:spcBef>
            <a:spcAft>
              <a:spcPct val="20000"/>
            </a:spcAft>
            <a:buChar char="•"/>
          </a:pPr>
          <a:r>
            <a:rPr lang="en-US" sz="1900" kern="1200" dirty="0"/>
            <a:t>Coroner</a:t>
          </a:r>
        </a:p>
        <a:p>
          <a:pPr marL="171450" lvl="1" indent="-171450" algn="l" defTabSz="844550">
            <a:lnSpc>
              <a:spcPct val="90000"/>
            </a:lnSpc>
            <a:spcBef>
              <a:spcPct val="0"/>
            </a:spcBef>
            <a:spcAft>
              <a:spcPct val="20000"/>
            </a:spcAft>
            <a:buChar char="•"/>
          </a:pPr>
          <a:r>
            <a:rPr lang="en-US" sz="1900" kern="1200" dirty="0"/>
            <a:t>Jury</a:t>
          </a:r>
        </a:p>
        <a:p>
          <a:pPr marL="171450" lvl="1" indent="-171450" algn="l" defTabSz="844550">
            <a:lnSpc>
              <a:spcPct val="90000"/>
            </a:lnSpc>
            <a:spcBef>
              <a:spcPct val="0"/>
            </a:spcBef>
            <a:spcAft>
              <a:spcPct val="20000"/>
            </a:spcAft>
            <a:buChar char="•"/>
          </a:pPr>
          <a:r>
            <a:rPr lang="en-US" sz="1900" kern="1200" dirty="0"/>
            <a:t>Prosecutorial Discretion</a:t>
          </a:r>
        </a:p>
      </dsp:txBody>
      <dsp:txXfrm>
        <a:off x="0" y="3449409"/>
        <a:ext cx="5614987" cy="123827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755242-BAB8-48DA-BFAC-4B2CD0F4423C}">
      <dsp:nvSpPr>
        <dsp:cNvPr id="0" name=""/>
        <dsp:cNvSpPr/>
      </dsp:nvSpPr>
      <dsp:spPr>
        <a:xfrm>
          <a:off x="0" y="201894"/>
          <a:ext cx="5726114" cy="497747"/>
        </a:xfrm>
        <a:prstGeom prst="roundRect">
          <a:avLst/>
        </a:prstGeom>
        <a:solidFill>
          <a:srgbClr val="FAB766"/>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dirty="0"/>
            <a:t>Crimes Against Persons</a:t>
          </a:r>
          <a:endParaRPr lang="en-US" sz="1900" kern="1200" dirty="0"/>
        </a:p>
      </dsp:txBody>
      <dsp:txXfrm>
        <a:off x="24298" y="226192"/>
        <a:ext cx="5677518" cy="449151"/>
      </dsp:txXfrm>
    </dsp:sp>
    <dsp:sp modelId="{4CD9D18F-91E4-4DAF-943C-63C6ED56CE48}">
      <dsp:nvSpPr>
        <dsp:cNvPr id="0" name=""/>
        <dsp:cNvSpPr/>
      </dsp:nvSpPr>
      <dsp:spPr>
        <a:xfrm>
          <a:off x="0" y="681514"/>
          <a:ext cx="5726114" cy="38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1804"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dirty="0"/>
            <a:t>One offense is counted for each victim.</a:t>
          </a:r>
        </a:p>
      </dsp:txBody>
      <dsp:txXfrm>
        <a:off x="0" y="681514"/>
        <a:ext cx="5726114" cy="380880"/>
      </dsp:txXfrm>
    </dsp:sp>
    <dsp:sp modelId="{FFB5F6DA-583B-4158-A680-1A0A4B4200C2}">
      <dsp:nvSpPr>
        <dsp:cNvPr id="0" name=""/>
        <dsp:cNvSpPr/>
      </dsp:nvSpPr>
      <dsp:spPr>
        <a:xfrm>
          <a:off x="0" y="1235641"/>
          <a:ext cx="5726114" cy="442559"/>
        </a:xfrm>
        <a:prstGeom prst="roundRect">
          <a:avLst/>
        </a:prstGeom>
        <a:solidFill>
          <a:srgbClr val="F88608"/>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a:t>Crimes Against Property</a:t>
          </a:r>
          <a:endParaRPr lang="en-US" sz="1900" kern="1200"/>
        </a:p>
      </dsp:txBody>
      <dsp:txXfrm>
        <a:off x="21604" y="1257245"/>
        <a:ext cx="5682906" cy="399351"/>
      </dsp:txXfrm>
    </dsp:sp>
    <dsp:sp modelId="{0C5CBFD1-A789-48F2-B7FD-800A2EBB76B9}">
      <dsp:nvSpPr>
        <dsp:cNvPr id="0" name=""/>
        <dsp:cNvSpPr/>
      </dsp:nvSpPr>
      <dsp:spPr>
        <a:xfrm>
          <a:off x="0" y="1742269"/>
          <a:ext cx="5726114" cy="1118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1804"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dirty="0"/>
            <a:t>One offense is counted for each distinct operation.</a:t>
          </a:r>
        </a:p>
        <a:p>
          <a:pPr marL="228600" lvl="2" indent="-114300" algn="l" defTabSz="666750">
            <a:lnSpc>
              <a:spcPct val="90000"/>
            </a:lnSpc>
            <a:spcBef>
              <a:spcPct val="0"/>
            </a:spcBef>
            <a:spcAft>
              <a:spcPct val="20000"/>
            </a:spcAft>
            <a:buChar char="•"/>
          </a:pPr>
          <a:r>
            <a:rPr lang="en-US" sz="1500" kern="1200" dirty="0"/>
            <a:t>Exception:</a:t>
          </a:r>
        </a:p>
        <a:p>
          <a:pPr marL="342900" lvl="3" indent="-114300" algn="l" defTabSz="666750">
            <a:lnSpc>
              <a:spcPct val="90000"/>
            </a:lnSpc>
            <a:spcBef>
              <a:spcPct val="0"/>
            </a:spcBef>
            <a:spcAft>
              <a:spcPct val="20000"/>
            </a:spcAft>
            <a:buChar char="•"/>
          </a:pPr>
          <a:r>
            <a:rPr lang="en-US" sz="1500" kern="1200" dirty="0"/>
            <a:t>For Motor Vehicle Theft, one offense is counted per stolen vehicle.</a:t>
          </a:r>
        </a:p>
      </dsp:txBody>
      <dsp:txXfrm>
        <a:off x="0" y="1742269"/>
        <a:ext cx="5726114" cy="1118835"/>
      </dsp:txXfrm>
    </dsp:sp>
    <dsp:sp modelId="{29B1CE44-6238-4614-A1E0-DD6E622C5379}">
      <dsp:nvSpPr>
        <dsp:cNvPr id="0" name=""/>
        <dsp:cNvSpPr/>
      </dsp:nvSpPr>
      <dsp:spPr>
        <a:xfrm>
          <a:off x="0" y="2811027"/>
          <a:ext cx="5726114" cy="465924"/>
        </a:xfrm>
        <a:prstGeom prst="roundRect">
          <a:avLst/>
        </a:prstGeom>
        <a:solidFill>
          <a:schemeClr val="accent2">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dirty="0"/>
            <a:t>Crimes Against Society</a:t>
          </a:r>
          <a:endParaRPr lang="en-US" sz="1900" kern="1200" dirty="0"/>
        </a:p>
      </dsp:txBody>
      <dsp:txXfrm>
        <a:off x="22745" y="2833772"/>
        <a:ext cx="5680624" cy="420434"/>
      </dsp:txXfrm>
    </dsp:sp>
    <dsp:sp modelId="{7FB06390-D3A7-4FCE-8203-4E77F320AB88}">
      <dsp:nvSpPr>
        <dsp:cNvPr id="0" name=""/>
        <dsp:cNvSpPr/>
      </dsp:nvSpPr>
      <dsp:spPr>
        <a:xfrm>
          <a:off x="0" y="3320716"/>
          <a:ext cx="5726114" cy="38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1804"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dirty="0"/>
            <a:t>Count one per each crime against society.</a:t>
          </a:r>
        </a:p>
      </dsp:txBody>
      <dsp:txXfrm>
        <a:off x="0" y="3320716"/>
        <a:ext cx="5726114" cy="380880"/>
      </dsp:txXfrm>
    </dsp:sp>
    <dsp:sp modelId="{3FA6CB28-7137-4058-8E15-E57B368009B4}">
      <dsp:nvSpPr>
        <dsp:cNvPr id="0" name=""/>
        <dsp:cNvSpPr/>
      </dsp:nvSpPr>
      <dsp:spPr>
        <a:xfrm>
          <a:off x="0" y="4240440"/>
          <a:ext cx="5726114" cy="857756"/>
        </a:xfrm>
        <a:prstGeom prst="roundRect">
          <a:avLst/>
        </a:prstGeom>
        <a:solidFill>
          <a:schemeClr val="accent2">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While these may seem self explanatory, issues arise in certain reported incidents. </a:t>
          </a:r>
        </a:p>
      </dsp:txBody>
      <dsp:txXfrm>
        <a:off x="41872" y="4282312"/>
        <a:ext cx="5642370" cy="774012"/>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25DA02A-FA8F-420F-A2F5-47E39CA1491B}"/>
              </a:ext>
            </a:extLst>
          </p:cNvPr>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5CBCD8B-B14A-45D7-BE2C-50AA2A9AAB0E}"/>
              </a:ext>
            </a:extLst>
          </p:cNvPr>
          <p:cNvSpPr>
            <a:spLocks noGrp="1"/>
          </p:cNvSpPr>
          <p:nvPr>
            <p:ph type="dt" sz="quarter" idx="1"/>
          </p:nvPr>
        </p:nvSpPr>
        <p:spPr>
          <a:xfrm>
            <a:off x="3978275" y="0"/>
            <a:ext cx="3043238" cy="466725"/>
          </a:xfrm>
          <a:prstGeom prst="rect">
            <a:avLst/>
          </a:prstGeom>
        </p:spPr>
        <p:txBody>
          <a:bodyPr vert="horz" lIns="91440" tIns="45720" rIns="91440" bIns="45720" rtlCol="0"/>
          <a:lstStyle>
            <a:lvl1pPr algn="r">
              <a:defRPr sz="1200"/>
            </a:lvl1pPr>
          </a:lstStyle>
          <a:p>
            <a:fld id="{0B03B21E-D809-4723-A8FC-FC79EAA2CC8F}" type="datetimeFigureOut">
              <a:rPr lang="en-US" smtClean="0"/>
              <a:t>5/12/2022</a:t>
            </a:fld>
            <a:endParaRPr lang="en-US"/>
          </a:p>
        </p:txBody>
      </p:sp>
      <p:sp>
        <p:nvSpPr>
          <p:cNvPr id="4" name="Footer Placeholder 3">
            <a:extLst>
              <a:ext uri="{FF2B5EF4-FFF2-40B4-BE49-F238E27FC236}">
                <a16:creationId xmlns:a16="http://schemas.microsoft.com/office/drawing/2014/main" id="{557EC62C-FC55-497C-9B3A-AC768E03CF6A}"/>
              </a:ext>
            </a:extLst>
          </p:cNvPr>
          <p:cNvSpPr>
            <a:spLocks noGrp="1"/>
          </p:cNvSpPr>
          <p:nvPr>
            <p:ph type="ftr" sz="quarter" idx="2"/>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CBD2076-2577-4F64-9CB2-14DCC50EDACE}"/>
              </a:ext>
            </a:extLst>
          </p:cNvPr>
          <p:cNvSpPr>
            <a:spLocks noGrp="1"/>
          </p:cNvSpPr>
          <p:nvPr>
            <p:ph type="sldNum" sz="quarter" idx="3"/>
          </p:nvPr>
        </p:nvSpPr>
        <p:spPr>
          <a:xfrm>
            <a:off x="3978275" y="8842375"/>
            <a:ext cx="3043238" cy="466725"/>
          </a:xfrm>
          <a:prstGeom prst="rect">
            <a:avLst/>
          </a:prstGeom>
        </p:spPr>
        <p:txBody>
          <a:bodyPr vert="horz" lIns="91440" tIns="45720" rIns="91440" bIns="45720" rtlCol="0" anchor="b"/>
          <a:lstStyle>
            <a:lvl1pPr algn="r">
              <a:defRPr sz="1200"/>
            </a:lvl1pPr>
          </a:lstStyle>
          <a:p>
            <a:fld id="{39B16B4F-98D7-43FD-B8A5-AB4A84E385F6}" type="slidenum">
              <a:rPr lang="en-US" smtClean="0"/>
              <a:t>‹#›</a:t>
            </a:fld>
            <a:endParaRPr lang="en-US"/>
          </a:p>
        </p:txBody>
      </p:sp>
    </p:spTree>
    <p:extLst>
      <p:ext uri="{BB962C8B-B14F-4D97-AF65-F5344CB8AC3E}">
        <p14:creationId xmlns:p14="http://schemas.microsoft.com/office/powerpoint/2010/main" val="17327959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04D7D6A3-58FC-498D-8FCC-F158510A9658}" type="datetimeFigureOut">
              <a:rPr lang="en-US" smtClean="0"/>
              <a:t>5/12/2022</a:t>
            </a:fld>
            <a:endParaRPr lang="en-US"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2CADD3C7-09A3-4FAE-BEB8-19FEF1926070}" type="slidenum">
              <a:rPr lang="en-US" smtClean="0"/>
              <a:t>‹#›</a:t>
            </a:fld>
            <a:endParaRPr lang="en-US" dirty="0"/>
          </a:p>
        </p:txBody>
      </p:sp>
    </p:spTree>
    <p:extLst>
      <p:ext uri="{BB962C8B-B14F-4D97-AF65-F5344CB8AC3E}">
        <p14:creationId xmlns:p14="http://schemas.microsoft.com/office/powerpoint/2010/main" val="19342637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8" Type="http://schemas.openxmlformats.org/officeDocument/2006/relationships/hyperlink" Target="https://www.leg.state.nv.us/Statutes/79th2017/Stats201717.html#Stats201717page3179" TargetMode="External"/><Relationship Id="rId3" Type="http://schemas.openxmlformats.org/officeDocument/2006/relationships/hyperlink" Target="https://www.leg.state.nv.us/Statutes/63rd/Stats198510.html#Stats198510page2283" TargetMode="External"/><Relationship Id="rId7" Type="http://schemas.openxmlformats.org/officeDocument/2006/relationships/hyperlink" Target="https://www.leg.state.nv.us/Statutes/74th/Stats200711.html#Stats200711page1275" TargetMode="External"/><Relationship Id="rId2" Type="http://schemas.openxmlformats.org/officeDocument/2006/relationships/slide" Target="../slides/slide87.xml"/><Relationship Id="rId1" Type="http://schemas.openxmlformats.org/officeDocument/2006/relationships/notesMaster" Target="../notesMasters/notesMaster1.xml"/><Relationship Id="rId6" Type="http://schemas.openxmlformats.org/officeDocument/2006/relationships/hyperlink" Target="https://www.leg.state.nv.us/Statutes/74th/Stats200701.html#Stats200701page82" TargetMode="External"/><Relationship Id="rId11" Type="http://schemas.openxmlformats.org/officeDocument/2006/relationships/hyperlink" Target="https://www.leg.state.nv.us/Statutes/74th/Stats200720.html#Stats200720page2482" TargetMode="External"/><Relationship Id="rId5" Type="http://schemas.openxmlformats.org/officeDocument/2006/relationships/hyperlink" Target="https://www.leg.state.nv.us/Statutes/69th/Stats199713.html#Stats199713page1808" TargetMode="External"/><Relationship Id="rId10" Type="http://schemas.openxmlformats.org/officeDocument/2006/relationships/hyperlink" Target="https://www.leg.state.nv.us/Statutes/69th/Stats199711.html#Stats199711page1533" TargetMode="External"/><Relationship Id="rId4" Type="http://schemas.openxmlformats.org/officeDocument/2006/relationships/hyperlink" Target="https://www.leg.state.nv.us/Statutes/68th/Stats199505.html#Stats199505page902" TargetMode="External"/><Relationship Id="rId9" Type="http://schemas.openxmlformats.org/officeDocument/2006/relationships/hyperlink" Target="https://www.leg.state.nv.us/NRS/NRS-033.html#NRS033Sec018"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s://www.leg.state.nv.us/Statutes/79th2017/Stats201715.html#Stats201715page2685" TargetMode="External"/><Relationship Id="rId3" Type="http://schemas.openxmlformats.org/officeDocument/2006/relationships/hyperlink" Target="https://www.leg.state.nv.us/NRS/NRS-200.html#NRS200Sec5092" TargetMode="External"/><Relationship Id="rId7" Type="http://schemas.openxmlformats.org/officeDocument/2006/relationships/hyperlink" Target="https://www.leg.state.nv.us/Statutes/78th2015/Stats201508.html#Stats201508page826" TargetMode="External"/><Relationship Id="rId2" Type="http://schemas.openxmlformats.org/officeDocument/2006/relationships/slide" Target="../slides/slide94.xml"/><Relationship Id="rId1" Type="http://schemas.openxmlformats.org/officeDocument/2006/relationships/notesMaster" Target="../notesMasters/notesMaster1.xml"/><Relationship Id="rId6" Type="http://schemas.openxmlformats.org/officeDocument/2006/relationships/hyperlink" Target="https://www.leg.state.nv.us/Statutes/76th2011/Stats201101.html#Stats201101page82" TargetMode="External"/><Relationship Id="rId5" Type="http://schemas.openxmlformats.org/officeDocument/2006/relationships/hyperlink" Target="https://www.leg.state.nv.us/Statutes/75th2009/Stats200924.html#Stats200924page2447" TargetMode="External"/><Relationship Id="rId4" Type="http://schemas.openxmlformats.org/officeDocument/2006/relationships/hyperlink" Target="https://www.leg.state.nv.us/Statutes/74th/Stats200707.html#Stats200707page746" TargetMode="External"/><Relationship Id="rId9" Type="http://schemas.openxmlformats.org/officeDocument/2006/relationships/hyperlink" Target="https://www.leg.state.nv.us/Statutes/80th2019/Stats201920.html#Stats201920page3473"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myself</a:t>
            </a:r>
          </a:p>
          <a:p>
            <a:r>
              <a:rPr lang="en-US" dirty="0"/>
              <a:t>Have class introduce themselves</a:t>
            </a:r>
          </a:p>
          <a:p>
            <a:r>
              <a:rPr lang="en-US" dirty="0"/>
              <a:t>Talk about expectations</a:t>
            </a:r>
          </a:p>
        </p:txBody>
      </p:sp>
      <p:sp>
        <p:nvSpPr>
          <p:cNvPr id="4" name="Slide Number Placeholder 3"/>
          <p:cNvSpPr>
            <a:spLocks noGrp="1"/>
          </p:cNvSpPr>
          <p:nvPr>
            <p:ph type="sldNum" sz="quarter" idx="5"/>
          </p:nvPr>
        </p:nvSpPr>
        <p:spPr/>
        <p:txBody>
          <a:bodyPr/>
          <a:lstStyle/>
          <a:p>
            <a:fld id="{2CADD3C7-09A3-4FAE-BEB8-19FEF1926070}" type="slidenum">
              <a:rPr lang="en-US" smtClean="0"/>
              <a:t>1</a:t>
            </a:fld>
            <a:endParaRPr lang="en-US" dirty="0"/>
          </a:p>
        </p:txBody>
      </p:sp>
    </p:spTree>
    <p:extLst>
      <p:ext uri="{BB962C8B-B14F-4D97-AF65-F5344CB8AC3E}">
        <p14:creationId xmlns:p14="http://schemas.microsoft.com/office/powerpoint/2010/main" val="39778810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DD3C7-09A3-4FAE-BEB8-19FEF1926070}" type="slidenum">
              <a:rPr lang="en-US" smtClean="0"/>
              <a:t>21</a:t>
            </a:fld>
            <a:endParaRPr lang="en-US" dirty="0"/>
          </a:p>
        </p:txBody>
      </p:sp>
    </p:spTree>
    <p:extLst>
      <p:ext uri="{BB962C8B-B14F-4D97-AF65-F5344CB8AC3E}">
        <p14:creationId xmlns:p14="http://schemas.microsoft.com/office/powerpoint/2010/main" val="30900420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DD3C7-09A3-4FAE-BEB8-19FEF1926070}" type="slidenum">
              <a:rPr lang="en-US" smtClean="0"/>
              <a:t>22</a:t>
            </a:fld>
            <a:endParaRPr lang="en-US" dirty="0"/>
          </a:p>
        </p:txBody>
      </p:sp>
    </p:spTree>
    <p:extLst>
      <p:ext uri="{BB962C8B-B14F-4D97-AF65-F5344CB8AC3E}">
        <p14:creationId xmlns:p14="http://schemas.microsoft.com/office/powerpoint/2010/main" val="41171049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DD3C7-09A3-4FAE-BEB8-19FEF1926070}" type="slidenum">
              <a:rPr lang="en-US" smtClean="0"/>
              <a:t>26</a:t>
            </a:fld>
            <a:endParaRPr lang="en-US" dirty="0"/>
          </a:p>
        </p:txBody>
      </p:sp>
    </p:spTree>
    <p:extLst>
      <p:ext uri="{BB962C8B-B14F-4D97-AF65-F5344CB8AC3E}">
        <p14:creationId xmlns:p14="http://schemas.microsoft.com/office/powerpoint/2010/main" val="28039097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DD3C7-09A3-4FAE-BEB8-19FEF1926070}" type="slidenum">
              <a:rPr lang="en-US" smtClean="0"/>
              <a:t>36</a:t>
            </a:fld>
            <a:endParaRPr lang="en-US" dirty="0"/>
          </a:p>
        </p:txBody>
      </p:sp>
    </p:spTree>
    <p:extLst>
      <p:ext uri="{BB962C8B-B14F-4D97-AF65-F5344CB8AC3E}">
        <p14:creationId xmlns:p14="http://schemas.microsoft.com/office/powerpoint/2010/main" val="5743197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DD3C7-09A3-4FAE-BEB8-19FEF1926070}" type="slidenum">
              <a:rPr lang="en-US" smtClean="0"/>
              <a:t>37</a:t>
            </a:fld>
            <a:endParaRPr lang="en-US" dirty="0"/>
          </a:p>
        </p:txBody>
      </p:sp>
    </p:spTree>
    <p:extLst>
      <p:ext uri="{BB962C8B-B14F-4D97-AF65-F5344CB8AC3E}">
        <p14:creationId xmlns:p14="http://schemas.microsoft.com/office/powerpoint/2010/main" val="6323907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DD3C7-09A3-4FAE-BEB8-19FEF1926070}" type="slidenum">
              <a:rPr lang="en-US" smtClean="0"/>
              <a:t>38</a:t>
            </a:fld>
            <a:endParaRPr lang="en-US" dirty="0"/>
          </a:p>
        </p:txBody>
      </p:sp>
    </p:spTree>
    <p:extLst>
      <p:ext uri="{BB962C8B-B14F-4D97-AF65-F5344CB8AC3E}">
        <p14:creationId xmlns:p14="http://schemas.microsoft.com/office/powerpoint/2010/main" val="19544494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DD3C7-09A3-4FAE-BEB8-19FEF1926070}" type="slidenum">
              <a:rPr lang="en-US" smtClean="0"/>
              <a:t>60</a:t>
            </a:fld>
            <a:endParaRPr lang="en-US" dirty="0"/>
          </a:p>
        </p:txBody>
      </p:sp>
    </p:spTree>
    <p:extLst>
      <p:ext uri="{BB962C8B-B14F-4D97-AF65-F5344CB8AC3E}">
        <p14:creationId xmlns:p14="http://schemas.microsoft.com/office/powerpoint/2010/main" val="41886768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1" dirty="0"/>
              <a:t>         NRS 33.018  Acts which constitute domestic violence.</a:t>
            </a:r>
            <a:endParaRPr lang="en-US" sz="1300" dirty="0"/>
          </a:p>
          <a:p>
            <a:r>
              <a:rPr lang="en-US" b="1" dirty="0"/>
              <a:t>      </a:t>
            </a:r>
            <a:r>
              <a:rPr lang="en-US" dirty="0"/>
              <a:t>1.  Domestic violence occurs when a person commits one of the following acts against or upon the person’s spouse or former spouse, any other person to whom the person is related by blood or marriage, any other person with whom the person has had or is having a dating relationship, any other person with whom the person has a child in common, the minor child of any of those persons, the person’s minor child or any other person who has been appointed the custodian or legal guardian for the person’s minor child:</a:t>
            </a:r>
          </a:p>
          <a:p>
            <a:r>
              <a:rPr lang="en-US" dirty="0"/>
              <a:t>      (a) A battery.</a:t>
            </a:r>
          </a:p>
          <a:p>
            <a:r>
              <a:rPr lang="en-US" dirty="0"/>
              <a:t>      (b) An assault.</a:t>
            </a:r>
          </a:p>
          <a:p>
            <a:r>
              <a:rPr lang="en-US" dirty="0"/>
              <a:t>      (c) Compelling the other person by force or threat of force to perform an act from which the other person has the right to refrain or to refrain from an act which the other person has the right to perform.</a:t>
            </a:r>
          </a:p>
          <a:p>
            <a:r>
              <a:rPr lang="en-US" dirty="0"/>
              <a:t>      (d) A sexual assault.</a:t>
            </a:r>
          </a:p>
          <a:p>
            <a:r>
              <a:rPr lang="en-US" dirty="0"/>
              <a:t>      (e) A knowing, purposeful or reckless course of conduct intended to harass the other person. Such conduct may include, but is not limited to:</a:t>
            </a:r>
          </a:p>
          <a:p>
            <a:r>
              <a:rPr lang="en-US" dirty="0"/>
              <a:t>             (1) Stalking.</a:t>
            </a:r>
          </a:p>
          <a:p>
            <a:r>
              <a:rPr lang="en-US" dirty="0"/>
              <a:t>             (2) Arson.</a:t>
            </a:r>
          </a:p>
          <a:p>
            <a:r>
              <a:rPr lang="en-US" dirty="0"/>
              <a:t>             (3) Trespassing.</a:t>
            </a:r>
          </a:p>
          <a:p>
            <a:r>
              <a:rPr lang="en-US" dirty="0"/>
              <a:t>             (4) Larceny.</a:t>
            </a:r>
          </a:p>
          <a:p>
            <a:r>
              <a:rPr lang="en-US" dirty="0"/>
              <a:t>             (5) Destruction of private property.</a:t>
            </a:r>
          </a:p>
          <a:p>
            <a:r>
              <a:rPr lang="en-US" dirty="0"/>
              <a:t>             (6) Carrying a concealed weapon without a permit.</a:t>
            </a:r>
          </a:p>
          <a:p>
            <a:r>
              <a:rPr lang="en-US" dirty="0"/>
              <a:t>             (7) Injuring or killing an animal.</a:t>
            </a:r>
          </a:p>
          <a:p>
            <a:r>
              <a:rPr lang="en-US" dirty="0"/>
              <a:t>      (f) A false imprisonment.</a:t>
            </a:r>
          </a:p>
          <a:p>
            <a:r>
              <a:rPr lang="en-US" dirty="0"/>
              <a:t>      (g) Unlawful entry of the other person’s residence, or forcible entry against the other person’s will if there is a reasonably foreseeable risk of harm to the other person from the entry.</a:t>
            </a:r>
          </a:p>
          <a:p>
            <a:r>
              <a:rPr lang="en-US" dirty="0"/>
              <a:t>      2.  As used in this section, “dating relationship” means frequent, intimate associations primarily characterized by the expectation of affectional or sexual involvement. The term does not include a casual relationship or an ordinary association between persons in a business or social context.</a:t>
            </a:r>
          </a:p>
          <a:p>
            <a:r>
              <a:rPr lang="en-US" dirty="0"/>
              <a:t>      (Added to NRS by </a:t>
            </a:r>
            <a:r>
              <a:rPr lang="en-US" u="sng" dirty="0">
                <a:hlinkClick r:id="rId3"/>
              </a:rPr>
              <a:t>1985, 2283</a:t>
            </a:r>
            <a:r>
              <a:rPr lang="en-US" dirty="0"/>
              <a:t>; A </a:t>
            </a:r>
            <a:r>
              <a:rPr lang="en-US" u="sng" dirty="0">
                <a:hlinkClick r:id="rId4"/>
              </a:rPr>
              <a:t>1995, 902</a:t>
            </a:r>
            <a:r>
              <a:rPr lang="en-US" dirty="0"/>
              <a:t>; </a:t>
            </a:r>
            <a:r>
              <a:rPr lang="en-US" u="sng" dirty="0">
                <a:hlinkClick r:id="rId5"/>
              </a:rPr>
              <a:t>1997, 1808</a:t>
            </a:r>
            <a:r>
              <a:rPr lang="en-US" dirty="0"/>
              <a:t>; </a:t>
            </a:r>
            <a:r>
              <a:rPr lang="en-US" u="sng" dirty="0">
                <a:hlinkClick r:id="rId6"/>
              </a:rPr>
              <a:t>2007, 82</a:t>
            </a:r>
            <a:r>
              <a:rPr lang="en-US" dirty="0"/>
              <a:t>, </a:t>
            </a:r>
            <a:r>
              <a:rPr lang="en-US" u="sng" dirty="0">
                <a:hlinkClick r:id="rId7"/>
              </a:rPr>
              <a:t>1275</a:t>
            </a:r>
            <a:r>
              <a:rPr lang="en-US" dirty="0"/>
              <a:t>; </a:t>
            </a:r>
            <a:r>
              <a:rPr lang="en-US" u="sng" dirty="0">
                <a:hlinkClick r:id="rId8"/>
              </a:rPr>
              <a:t>2017, 3179</a:t>
            </a:r>
            <a:r>
              <a:rPr lang="en-US" dirty="0"/>
              <a:t>)</a:t>
            </a:r>
          </a:p>
          <a:p>
            <a:endParaRPr lang="en-US" b="1" dirty="0"/>
          </a:p>
          <a:p>
            <a:r>
              <a:rPr lang="en-US" b="1" dirty="0"/>
              <a:t>NRS 171.1227  Peace officer to submit written report concerning suspected acts of domestic violence; information from reports to be aggregated and forwarded to Central Repository; content of report.</a:t>
            </a:r>
            <a:endParaRPr lang="en-US" dirty="0"/>
          </a:p>
          <a:p>
            <a:r>
              <a:rPr lang="en-US" dirty="0"/>
              <a:t>      1.  If a peace officer investigates an act that constitutes domestic violence pursuant to </a:t>
            </a:r>
            <a:r>
              <a:rPr lang="en-US" u="sng" dirty="0">
                <a:hlinkClick r:id="rId9"/>
              </a:rPr>
              <a:t>NRS 33.018</a:t>
            </a:r>
            <a:r>
              <a:rPr lang="en-US" dirty="0"/>
              <a:t>, the peace officer shall prepare and submit a written report of the investigation to the peace officer’s supervisor or to another person designated by the peace officer’s supervisor, regardless of whether the peace officer makes an arrest.</a:t>
            </a:r>
          </a:p>
          <a:p>
            <a:r>
              <a:rPr lang="en-US" dirty="0"/>
              <a:t>      2.  If the peace officer investigates a mutual battery that constitutes domestic violence pursuant to </a:t>
            </a:r>
            <a:r>
              <a:rPr lang="en-US" u="sng" dirty="0">
                <a:hlinkClick r:id="rId9"/>
              </a:rPr>
              <a:t>NRS 33.018</a:t>
            </a:r>
            <a:r>
              <a:rPr lang="en-US" dirty="0"/>
              <a:t> and finds that one of the persons involved was the primary physical aggressor, the peace officer shall include in the report:</a:t>
            </a:r>
          </a:p>
          <a:p>
            <a:r>
              <a:rPr lang="en-US" dirty="0"/>
              <a:t>      (a) The name of the person who was the primary physical aggressor; and</a:t>
            </a:r>
          </a:p>
          <a:p>
            <a:r>
              <a:rPr lang="en-US" dirty="0"/>
              <a:t>      (b) A description of the evidence which supports the peace officer’s finding.</a:t>
            </a:r>
          </a:p>
          <a:p>
            <a:r>
              <a:rPr lang="en-US" dirty="0"/>
              <a:t>      3.  If the peace officer does not make an arrest, the peace officer shall include in the report the reason the peace officer did not do so.</a:t>
            </a:r>
          </a:p>
          <a:p>
            <a:r>
              <a:rPr lang="en-US" dirty="0"/>
              <a:t>      4.  The information contained in a report made pursuant to subsections 1 and 2 must be:</a:t>
            </a:r>
          </a:p>
          <a:p>
            <a:r>
              <a:rPr lang="en-US" dirty="0"/>
              <a:t>      (a) Aggregated each month; and</a:t>
            </a:r>
          </a:p>
          <a:p>
            <a:r>
              <a:rPr lang="en-US" dirty="0"/>
              <a:t>      (b) Forwarded by each jurisdiction to the Central Repository for Nevada Records of Criminal History not later than the 15th day of the following month.</a:t>
            </a:r>
          </a:p>
          <a:p>
            <a:r>
              <a:rPr lang="en-US" dirty="0"/>
              <a:t>      5.  The Director of the Department of Public Safety shall prescribe the form on which the information described in subsection 4 must be reported to the Central Repository. In addition to the information required pursuant to subsections 1 and 2, the form must also require the inclusion of the following information from each report:</a:t>
            </a:r>
          </a:p>
          <a:p>
            <a:r>
              <a:rPr lang="en-US" dirty="0"/>
              <a:t>      (a) The gender, age and race of the persons involved;</a:t>
            </a:r>
          </a:p>
          <a:p>
            <a:r>
              <a:rPr lang="en-US" dirty="0"/>
              <a:t>      (b) The relationship of the persons involved;</a:t>
            </a:r>
          </a:p>
          <a:p>
            <a:r>
              <a:rPr lang="en-US" dirty="0"/>
              <a:t>      (c) The date and time of day of the offense;</a:t>
            </a:r>
          </a:p>
          <a:p>
            <a:r>
              <a:rPr lang="en-US" dirty="0"/>
              <a:t>      (d) The number of children present, if any, at the time of the offense;</a:t>
            </a:r>
          </a:p>
          <a:p>
            <a:r>
              <a:rPr lang="en-US" dirty="0"/>
              <a:t>      (e) Whether or not an order for protection against domestic violence was in effect at the time of the offense;</a:t>
            </a:r>
          </a:p>
          <a:p>
            <a:r>
              <a:rPr lang="en-US" dirty="0"/>
              <a:t>      (f) Whether or not any weapons were used during the commission of the offense;</a:t>
            </a:r>
          </a:p>
          <a:p>
            <a:r>
              <a:rPr lang="en-US" dirty="0"/>
              <a:t>      (g) Whether or not any person required medical attention;</a:t>
            </a:r>
          </a:p>
          <a:p>
            <a:r>
              <a:rPr lang="en-US" dirty="0"/>
              <a:t>      (h) Whether or not any person was given a domestic violence card that contains information about appropriate counseling or other supportive services available in the community in which that person resides;</a:t>
            </a:r>
          </a:p>
          <a:p>
            <a:r>
              <a:rPr lang="en-US" dirty="0"/>
              <a:t>      (</a:t>
            </a:r>
            <a:r>
              <a:rPr lang="en-US" dirty="0" err="1"/>
              <a:t>i</a:t>
            </a:r>
            <a:r>
              <a:rPr lang="en-US" dirty="0"/>
              <a:t>) Whether or not the primary physical aggressor, if identified, was arrested and, if not, any mitigating circumstances explaining why an arrest was not made; and</a:t>
            </a:r>
          </a:p>
          <a:p>
            <a:r>
              <a:rPr lang="en-US" dirty="0"/>
              <a:t>      (j) Whether or not any other person was arrested.</a:t>
            </a:r>
          </a:p>
          <a:p>
            <a:r>
              <a:rPr lang="en-US" dirty="0"/>
              <a:t>      (Added to NRS by </a:t>
            </a:r>
            <a:r>
              <a:rPr lang="en-US" u="sng" dirty="0">
                <a:hlinkClick r:id="rId10"/>
              </a:rPr>
              <a:t>1997, 1533</a:t>
            </a:r>
            <a:r>
              <a:rPr lang="en-US" dirty="0"/>
              <a:t>; A </a:t>
            </a:r>
            <a:r>
              <a:rPr lang="en-US" u="sng" dirty="0">
                <a:hlinkClick r:id="rId11"/>
              </a:rPr>
              <a:t>2007, 2482</a:t>
            </a:r>
            <a:r>
              <a:rPr lang="en-US" dirty="0"/>
              <a:t>)</a:t>
            </a:r>
          </a:p>
          <a:p>
            <a:endParaRPr lang="en-US" dirty="0"/>
          </a:p>
        </p:txBody>
      </p:sp>
      <p:sp>
        <p:nvSpPr>
          <p:cNvPr id="4" name="Slide Number Placeholder 3"/>
          <p:cNvSpPr>
            <a:spLocks noGrp="1"/>
          </p:cNvSpPr>
          <p:nvPr>
            <p:ph type="sldNum" sz="quarter" idx="5"/>
          </p:nvPr>
        </p:nvSpPr>
        <p:spPr/>
        <p:txBody>
          <a:bodyPr/>
          <a:lstStyle/>
          <a:p>
            <a:fld id="{2CADD3C7-09A3-4FAE-BEB8-19FEF1926070}" type="slidenum">
              <a:rPr lang="en-US" smtClean="0"/>
              <a:t>87</a:t>
            </a:fld>
            <a:endParaRPr lang="en-US" dirty="0"/>
          </a:p>
        </p:txBody>
      </p:sp>
    </p:spTree>
    <p:extLst>
      <p:ext uri="{BB962C8B-B14F-4D97-AF65-F5344CB8AC3E}">
        <p14:creationId xmlns:p14="http://schemas.microsoft.com/office/powerpoint/2010/main" val="8056704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the above incidents</a:t>
            </a:r>
            <a:r>
              <a:rPr lang="en-US" baseline="0" dirty="0"/>
              <a:t> indicate Domestic Violence. They are broken into two separate categories to show what you would code them as for NIBRS purposes. Either a Group A – Crimes against Person or a Group B – Crimes against Property. If your agency is reporting a crimes against property we will go into further depth on how to code it for NIBRS. </a:t>
            </a:r>
          </a:p>
          <a:p>
            <a:endParaRPr lang="en-US" baseline="0" dirty="0"/>
          </a:p>
          <a:p>
            <a:r>
              <a:rPr lang="en-US" baseline="0" dirty="0"/>
              <a:t>Battery is stated in the law but it is not accepted by the FBI. Any battery would be coded as a 13A-13C depending on the circumstances. </a:t>
            </a:r>
            <a:endParaRPr lang="en-US" dirty="0"/>
          </a:p>
          <a:p>
            <a:endParaRPr lang="en-US" dirty="0"/>
          </a:p>
        </p:txBody>
      </p:sp>
      <p:sp>
        <p:nvSpPr>
          <p:cNvPr id="4" name="Slide Number Placeholder 3"/>
          <p:cNvSpPr>
            <a:spLocks noGrp="1"/>
          </p:cNvSpPr>
          <p:nvPr>
            <p:ph type="sldNum" sz="quarter" idx="5"/>
          </p:nvPr>
        </p:nvSpPr>
        <p:spPr/>
        <p:txBody>
          <a:bodyPr/>
          <a:lstStyle/>
          <a:p>
            <a:fld id="{2CADD3C7-09A3-4FAE-BEB8-19FEF1926070}" type="slidenum">
              <a:rPr lang="en-US" smtClean="0"/>
              <a:t>88</a:t>
            </a:fld>
            <a:endParaRPr lang="en-US" dirty="0"/>
          </a:p>
        </p:txBody>
      </p:sp>
    </p:spTree>
    <p:extLst>
      <p:ext uri="{BB962C8B-B14F-4D97-AF65-F5344CB8AC3E}">
        <p14:creationId xmlns:p14="http://schemas.microsoft.com/office/powerpoint/2010/main" val="40006694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DD3C7-09A3-4FAE-BEB8-19FEF1926070}" type="slidenum">
              <a:rPr lang="en-US" smtClean="0"/>
              <a:t>89</a:t>
            </a:fld>
            <a:endParaRPr lang="en-US" dirty="0"/>
          </a:p>
        </p:txBody>
      </p:sp>
    </p:spTree>
    <p:extLst>
      <p:ext uri="{BB962C8B-B14F-4D97-AF65-F5344CB8AC3E}">
        <p14:creationId xmlns:p14="http://schemas.microsoft.com/office/powerpoint/2010/main" val="85904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DD3C7-09A3-4FAE-BEB8-19FEF1926070}" type="slidenum">
              <a:rPr lang="en-US" smtClean="0"/>
              <a:t>2</a:t>
            </a:fld>
            <a:endParaRPr lang="en-US" dirty="0"/>
          </a:p>
        </p:txBody>
      </p:sp>
    </p:spTree>
    <p:extLst>
      <p:ext uri="{BB962C8B-B14F-4D97-AF65-F5344CB8AC3E}">
        <p14:creationId xmlns:p14="http://schemas.microsoft.com/office/powerpoint/2010/main" val="35578475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NRS 171.1227 specific</a:t>
            </a:r>
            <a:r>
              <a:rPr lang="en-US" baseline="0" dirty="0"/>
              <a:t> what information the repository needs to collect for each incident. If your agency is unable to report a piece of the puzzle that is ok. You can put unknown</a:t>
            </a:r>
            <a:endParaRPr lang="en-US" dirty="0"/>
          </a:p>
        </p:txBody>
      </p:sp>
      <p:sp>
        <p:nvSpPr>
          <p:cNvPr id="4" name="Slide Number Placeholder 3"/>
          <p:cNvSpPr>
            <a:spLocks noGrp="1"/>
          </p:cNvSpPr>
          <p:nvPr>
            <p:ph type="sldNum" sz="quarter" idx="5"/>
          </p:nvPr>
        </p:nvSpPr>
        <p:spPr/>
        <p:txBody>
          <a:bodyPr/>
          <a:lstStyle/>
          <a:p>
            <a:fld id="{2CADD3C7-09A3-4FAE-BEB8-19FEF1926070}" type="slidenum">
              <a:rPr lang="en-US" smtClean="0"/>
              <a:t>90</a:t>
            </a:fld>
            <a:endParaRPr lang="en-US" dirty="0"/>
          </a:p>
        </p:txBody>
      </p:sp>
    </p:spTree>
    <p:extLst>
      <p:ext uri="{BB962C8B-B14F-4D97-AF65-F5344CB8AC3E}">
        <p14:creationId xmlns:p14="http://schemas.microsoft.com/office/powerpoint/2010/main" val="31744457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NRS 33.018 defines specifically what relations constitute domestic violence</a:t>
            </a:r>
          </a:p>
        </p:txBody>
      </p:sp>
      <p:sp>
        <p:nvSpPr>
          <p:cNvPr id="4" name="Slide Number Placeholder 3"/>
          <p:cNvSpPr>
            <a:spLocks noGrp="1"/>
          </p:cNvSpPr>
          <p:nvPr>
            <p:ph type="sldNum" sz="quarter" idx="5"/>
          </p:nvPr>
        </p:nvSpPr>
        <p:spPr/>
        <p:txBody>
          <a:bodyPr/>
          <a:lstStyle/>
          <a:p>
            <a:fld id="{2CADD3C7-09A3-4FAE-BEB8-19FEF1926070}" type="slidenum">
              <a:rPr lang="en-US" smtClean="0"/>
              <a:t>92</a:t>
            </a:fld>
            <a:endParaRPr lang="en-US" dirty="0"/>
          </a:p>
        </p:txBody>
      </p:sp>
    </p:spTree>
    <p:extLst>
      <p:ext uri="{BB962C8B-B14F-4D97-AF65-F5344CB8AC3E}">
        <p14:creationId xmlns:p14="http://schemas.microsoft.com/office/powerpoint/2010/main" val="12774300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ts val="1021"/>
              </a:lnSpc>
            </a:pPr>
            <a:r>
              <a:rPr lang="en-US" sz="1800" b="1" dirty="0">
                <a:latin typeface="Times New Roman" panose="02020603050405020304" pitchFamily="18" charset="0"/>
              </a:rPr>
              <a:t>NRS 179A.450  Creation; contents; submission of report to Legislature; confidentiality of data.</a:t>
            </a:r>
            <a:endParaRPr lang="en-US" sz="1800" dirty="0">
              <a:latin typeface="Times New Roman" panose="02020603050405020304" pitchFamily="18" charset="0"/>
            </a:endParaRPr>
          </a:p>
          <a:p>
            <a:pPr algn="just">
              <a:lnSpc>
                <a:spcPts val="1021"/>
              </a:lnSpc>
            </a:pPr>
            <a:r>
              <a:rPr lang="en-US" sz="1800" dirty="0">
                <a:latin typeface="Times New Roman" panose="02020603050405020304" pitchFamily="18" charset="0"/>
              </a:rPr>
              <a:t>      1.  The Repository for Information Concerning Crimes Against Older Persons or Vulnerable Persons is hereby created within the Central Repository.</a:t>
            </a:r>
          </a:p>
          <a:p>
            <a:pPr algn="just">
              <a:lnSpc>
                <a:spcPts val="1021"/>
              </a:lnSpc>
            </a:pPr>
            <a:r>
              <a:rPr lang="en-US" sz="1800" dirty="0">
                <a:latin typeface="Times New Roman" panose="02020603050405020304" pitchFamily="18" charset="0"/>
              </a:rPr>
              <a:t>      2.  The Repository for Information Concerning Crimes Against Older Persons or Vulnerable Persons must contain a complete and systematic record of all reports of the abuse, neglect, exploitation, isolation or abandonment of older persons or vulnerable persons in this State. The record must be prepared in a manner approved by the Director of the Department and must include, without limitation, the following information:</a:t>
            </a:r>
          </a:p>
          <a:p>
            <a:pPr algn="just">
              <a:lnSpc>
                <a:spcPts val="1021"/>
              </a:lnSpc>
            </a:pPr>
            <a:r>
              <a:rPr lang="en-US" sz="1800" dirty="0">
                <a:latin typeface="Times New Roman" panose="02020603050405020304" pitchFamily="18" charset="0"/>
              </a:rPr>
              <a:t>      (a) All incidents that are reported to state and local law enforcement agencies and the Aging and Disability Services Division of the Department of Health and Human Services.</a:t>
            </a:r>
          </a:p>
          <a:p>
            <a:pPr algn="just">
              <a:lnSpc>
                <a:spcPts val="1021"/>
              </a:lnSpc>
            </a:pPr>
            <a:r>
              <a:rPr lang="en-US" sz="1800" dirty="0">
                <a:latin typeface="Times New Roman" panose="02020603050405020304" pitchFamily="18" charset="0"/>
              </a:rPr>
              <a:t>      (b) All cases that were investigated and the type of such cases.</a:t>
            </a:r>
          </a:p>
          <a:p>
            <a:pPr algn="just">
              <a:lnSpc>
                <a:spcPts val="1021"/>
              </a:lnSpc>
            </a:pPr>
            <a:r>
              <a:rPr lang="en-US" sz="1800" dirty="0">
                <a:latin typeface="Times New Roman" panose="02020603050405020304" pitchFamily="18" charset="0"/>
              </a:rPr>
              <a:t>      3.  On or before July 1 of each year, the Director of the Department shall prepare and submit a report to the Director of the Legislative Counsel Bureau for transmittal to the Legislature that sets forth statistical data on the abuse, neglect, exploitation, isolation or abandonment of older persons or vulnerable persons.</a:t>
            </a:r>
          </a:p>
          <a:p>
            <a:pPr algn="just">
              <a:lnSpc>
                <a:spcPts val="1021"/>
              </a:lnSpc>
            </a:pPr>
            <a:r>
              <a:rPr lang="en-US" sz="1800" dirty="0">
                <a:latin typeface="Times New Roman" panose="02020603050405020304" pitchFamily="18" charset="0"/>
              </a:rPr>
              <a:t>      4.  The data and findings generated pursuant to this section must not contain information that may reveal the identity of an individual victim or a person accused of the abuse, neglect, exploitation, isolation or abandonment of older persons or vulnerable persons.</a:t>
            </a:r>
          </a:p>
          <a:p>
            <a:pPr algn="just">
              <a:lnSpc>
                <a:spcPts val="1021"/>
              </a:lnSpc>
            </a:pPr>
            <a:r>
              <a:rPr lang="en-US" sz="1800" dirty="0">
                <a:latin typeface="Times New Roman" panose="02020603050405020304" pitchFamily="18" charset="0"/>
              </a:rPr>
              <a:t>      5.  As used in this section:</a:t>
            </a:r>
          </a:p>
          <a:p>
            <a:pPr algn="just">
              <a:lnSpc>
                <a:spcPts val="1021"/>
              </a:lnSpc>
            </a:pPr>
            <a:r>
              <a:rPr lang="en-US" sz="1800" dirty="0">
                <a:latin typeface="Times New Roman" panose="02020603050405020304" pitchFamily="18" charset="0"/>
              </a:rPr>
              <a:t>      (a) “Abandonment” has the meaning ascribed to it in </a:t>
            </a:r>
            <a:r>
              <a:rPr lang="en-US" sz="1800" u="sng" dirty="0">
                <a:solidFill>
                  <a:srgbClr val="0000FF"/>
                </a:solidFill>
                <a:latin typeface="Times New Roman" panose="02020603050405020304" pitchFamily="18" charset="0"/>
                <a:hlinkClick r:id="rId3"/>
              </a:rPr>
              <a:t>NRS 200.5092</a:t>
            </a:r>
            <a:r>
              <a:rPr lang="en-US" sz="1800" dirty="0">
                <a:latin typeface="Times New Roman" panose="02020603050405020304" pitchFamily="18" charset="0"/>
              </a:rPr>
              <a:t>.</a:t>
            </a:r>
          </a:p>
          <a:p>
            <a:pPr algn="just">
              <a:lnSpc>
                <a:spcPts val="1021"/>
              </a:lnSpc>
            </a:pPr>
            <a:r>
              <a:rPr lang="en-US" sz="1800" dirty="0">
                <a:latin typeface="Times New Roman" panose="02020603050405020304" pitchFamily="18" charset="0"/>
              </a:rPr>
              <a:t>      (b) “Abuse” has the meaning ascribed to it in </a:t>
            </a:r>
            <a:r>
              <a:rPr lang="en-US" sz="1800" u="sng" dirty="0">
                <a:solidFill>
                  <a:srgbClr val="0000FF"/>
                </a:solidFill>
                <a:latin typeface="Times New Roman" panose="02020603050405020304" pitchFamily="18" charset="0"/>
                <a:hlinkClick r:id="rId3"/>
              </a:rPr>
              <a:t>NRS 200.5092</a:t>
            </a:r>
            <a:r>
              <a:rPr lang="en-US" sz="1800" dirty="0">
                <a:latin typeface="Times New Roman" panose="02020603050405020304" pitchFamily="18" charset="0"/>
              </a:rPr>
              <a:t>.</a:t>
            </a:r>
          </a:p>
          <a:p>
            <a:pPr algn="just">
              <a:lnSpc>
                <a:spcPts val="1021"/>
              </a:lnSpc>
            </a:pPr>
            <a:r>
              <a:rPr lang="en-US" sz="1800" dirty="0">
                <a:latin typeface="Times New Roman" panose="02020603050405020304" pitchFamily="18" charset="0"/>
              </a:rPr>
              <a:t>      (c) “Exploitation” has the meaning ascribed to it in </a:t>
            </a:r>
            <a:r>
              <a:rPr lang="en-US" sz="1800" u="sng" dirty="0">
                <a:solidFill>
                  <a:srgbClr val="0000FF"/>
                </a:solidFill>
                <a:latin typeface="Times New Roman" panose="02020603050405020304" pitchFamily="18" charset="0"/>
                <a:hlinkClick r:id="rId3"/>
              </a:rPr>
              <a:t>NRS 200.5092</a:t>
            </a:r>
            <a:r>
              <a:rPr lang="en-US" sz="1800" dirty="0">
                <a:latin typeface="Times New Roman" panose="02020603050405020304" pitchFamily="18" charset="0"/>
              </a:rPr>
              <a:t>.</a:t>
            </a:r>
          </a:p>
          <a:p>
            <a:pPr algn="just">
              <a:lnSpc>
                <a:spcPts val="1021"/>
              </a:lnSpc>
            </a:pPr>
            <a:r>
              <a:rPr lang="en-US" sz="1800" dirty="0">
                <a:latin typeface="Times New Roman" panose="02020603050405020304" pitchFamily="18" charset="0"/>
              </a:rPr>
              <a:t>      (d) “Isolation” has the meaning ascribed to it in </a:t>
            </a:r>
            <a:r>
              <a:rPr lang="en-US" sz="1800" u="sng" dirty="0">
                <a:solidFill>
                  <a:srgbClr val="0000FF"/>
                </a:solidFill>
                <a:latin typeface="Times New Roman" panose="02020603050405020304" pitchFamily="18" charset="0"/>
                <a:hlinkClick r:id="rId3"/>
              </a:rPr>
              <a:t>NRS 200.5092</a:t>
            </a:r>
            <a:r>
              <a:rPr lang="en-US" sz="1800" dirty="0">
                <a:latin typeface="Times New Roman" panose="02020603050405020304" pitchFamily="18" charset="0"/>
              </a:rPr>
              <a:t>.</a:t>
            </a:r>
          </a:p>
          <a:p>
            <a:pPr algn="just">
              <a:lnSpc>
                <a:spcPts val="1021"/>
              </a:lnSpc>
            </a:pPr>
            <a:r>
              <a:rPr lang="en-US" sz="1800" dirty="0">
                <a:latin typeface="Times New Roman" panose="02020603050405020304" pitchFamily="18" charset="0"/>
              </a:rPr>
              <a:t>      (e) “Neglect” has the meaning ascribed to it in </a:t>
            </a:r>
            <a:r>
              <a:rPr lang="en-US" sz="1800" u="sng" dirty="0">
                <a:solidFill>
                  <a:srgbClr val="0000FF"/>
                </a:solidFill>
                <a:latin typeface="Times New Roman" panose="02020603050405020304" pitchFamily="18" charset="0"/>
                <a:hlinkClick r:id="rId3"/>
              </a:rPr>
              <a:t>NRS 200.5092</a:t>
            </a:r>
            <a:r>
              <a:rPr lang="en-US" sz="1800" dirty="0">
                <a:latin typeface="Times New Roman" panose="02020603050405020304" pitchFamily="18" charset="0"/>
              </a:rPr>
              <a:t>.</a:t>
            </a:r>
          </a:p>
          <a:p>
            <a:pPr algn="just">
              <a:lnSpc>
                <a:spcPts val="1021"/>
              </a:lnSpc>
            </a:pPr>
            <a:r>
              <a:rPr lang="en-US" sz="1800" dirty="0">
                <a:latin typeface="Times New Roman" panose="02020603050405020304" pitchFamily="18" charset="0"/>
              </a:rPr>
              <a:t>      (f) “Older person” means a person who is 60 years of age or older.</a:t>
            </a:r>
          </a:p>
          <a:p>
            <a:pPr algn="just">
              <a:lnSpc>
                <a:spcPts val="1021"/>
              </a:lnSpc>
            </a:pPr>
            <a:r>
              <a:rPr lang="en-US" sz="1800" dirty="0">
                <a:latin typeface="Times New Roman" panose="02020603050405020304" pitchFamily="18" charset="0"/>
              </a:rPr>
              <a:t>      (g) “Vulnerable person” has the meaning ascribed to it in </a:t>
            </a:r>
            <a:r>
              <a:rPr lang="en-US" sz="1800" u="sng" dirty="0">
                <a:solidFill>
                  <a:srgbClr val="0000FF"/>
                </a:solidFill>
                <a:latin typeface="Times New Roman" panose="02020603050405020304" pitchFamily="18" charset="0"/>
                <a:hlinkClick r:id="rId3"/>
              </a:rPr>
              <a:t>NRS 200.5092</a:t>
            </a:r>
            <a:r>
              <a:rPr lang="en-US" sz="1800" dirty="0">
                <a:latin typeface="Times New Roman" panose="02020603050405020304" pitchFamily="18" charset="0"/>
              </a:rPr>
              <a:t>.</a:t>
            </a:r>
          </a:p>
          <a:p>
            <a:pPr algn="just">
              <a:lnSpc>
                <a:spcPts val="1021"/>
              </a:lnSpc>
              <a:spcAft>
                <a:spcPts val="1021"/>
              </a:spcAft>
            </a:pPr>
            <a:r>
              <a:rPr lang="en-US" sz="1800" dirty="0">
                <a:latin typeface="Times New Roman" panose="02020603050405020304" pitchFamily="18" charset="0"/>
              </a:rPr>
              <a:t>      (Added to NRS by </a:t>
            </a:r>
            <a:r>
              <a:rPr lang="en-US" sz="1800" u="sng" dirty="0">
                <a:solidFill>
                  <a:srgbClr val="0000FF"/>
                </a:solidFill>
                <a:latin typeface="Times New Roman" panose="02020603050405020304" pitchFamily="18" charset="0"/>
                <a:hlinkClick r:id="rId4"/>
              </a:rPr>
              <a:t>2007, 746</a:t>
            </a:r>
            <a:r>
              <a:rPr lang="en-US" sz="1800" dirty="0">
                <a:latin typeface="Times New Roman" panose="02020603050405020304" pitchFamily="18" charset="0"/>
              </a:rPr>
              <a:t>; A </a:t>
            </a:r>
            <a:r>
              <a:rPr lang="en-US" sz="1800" u="sng" dirty="0">
                <a:solidFill>
                  <a:srgbClr val="0000FF"/>
                </a:solidFill>
                <a:latin typeface="Times New Roman" panose="02020603050405020304" pitchFamily="18" charset="0"/>
                <a:hlinkClick r:id="rId5"/>
              </a:rPr>
              <a:t>2009, 2447</a:t>
            </a:r>
            <a:r>
              <a:rPr lang="en-US" sz="1800" dirty="0">
                <a:latin typeface="Times New Roman" panose="02020603050405020304" pitchFamily="18" charset="0"/>
              </a:rPr>
              <a:t>; </a:t>
            </a:r>
            <a:r>
              <a:rPr lang="en-US" sz="1800" u="sng" dirty="0">
                <a:solidFill>
                  <a:srgbClr val="0000FF"/>
                </a:solidFill>
                <a:latin typeface="Times New Roman" panose="02020603050405020304" pitchFamily="18" charset="0"/>
                <a:hlinkClick r:id="rId6"/>
              </a:rPr>
              <a:t>2011, 82</a:t>
            </a:r>
            <a:r>
              <a:rPr lang="en-US" sz="1800" dirty="0">
                <a:latin typeface="Times New Roman" panose="02020603050405020304" pitchFamily="18" charset="0"/>
              </a:rPr>
              <a:t>; </a:t>
            </a:r>
            <a:r>
              <a:rPr lang="en-US" sz="1800" u="sng" dirty="0">
                <a:solidFill>
                  <a:srgbClr val="0000FF"/>
                </a:solidFill>
                <a:latin typeface="Times New Roman" panose="02020603050405020304" pitchFamily="18" charset="0"/>
                <a:hlinkClick r:id="rId7"/>
              </a:rPr>
              <a:t>2015, 826</a:t>
            </a:r>
            <a:r>
              <a:rPr lang="en-US" sz="1800" dirty="0">
                <a:latin typeface="Times New Roman" panose="02020603050405020304" pitchFamily="18" charset="0"/>
              </a:rPr>
              <a:t>; </a:t>
            </a:r>
            <a:r>
              <a:rPr lang="en-US" sz="1800" u="sng" dirty="0">
                <a:solidFill>
                  <a:srgbClr val="0000FF"/>
                </a:solidFill>
                <a:latin typeface="Times New Roman" panose="02020603050405020304" pitchFamily="18" charset="0"/>
                <a:hlinkClick r:id="rId8"/>
              </a:rPr>
              <a:t>2017, 2685</a:t>
            </a:r>
            <a:r>
              <a:rPr lang="en-US" sz="1800" dirty="0">
                <a:latin typeface="Times New Roman" panose="02020603050405020304" pitchFamily="18" charset="0"/>
              </a:rPr>
              <a:t>; </a:t>
            </a:r>
            <a:r>
              <a:rPr lang="en-US" sz="1800" u="sng" dirty="0">
                <a:solidFill>
                  <a:srgbClr val="0000FF"/>
                </a:solidFill>
                <a:latin typeface="Times New Roman" panose="02020603050405020304" pitchFamily="18" charset="0"/>
                <a:hlinkClick r:id="rId9"/>
              </a:rPr>
              <a:t>2019, 3473</a:t>
            </a:r>
            <a:r>
              <a:rPr lang="en-US" sz="1800" dirty="0">
                <a:latin typeface="Times New Roman" panose="02020603050405020304" pitchFamily="18" charset="0"/>
              </a:rPr>
              <a:t>)</a:t>
            </a:r>
          </a:p>
          <a:p>
            <a:endParaRPr lang="en-US" sz="1400" dirty="0"/>
          </a:p>
        </p:txBody>
      </p:sp>
      <p:sp>
        <p:nvSpPr>
          <p:cNvPr id="4" name="Slide Number Placeholder 3"/>
          <p:cNvSpPr>
            <a:spLocks noGrp="1"/>
          </p:cNvSpPr>
          <p:nvPr>
            <p:ph type="sldNum" sz="quarter" idx="10"/>
          </p:nvPr>
        </p:nvSpPr>
        <p:spPr/>
        <p:txBody>
          <a:bodyPr/>
          <a:lstStyle/>
          <a:p>
            <a:fld id="{6D329010-D49D-498A-A566-F1AB62A6973C}" type="slidenum">
              <a:rPr lang="en-US" smtClean="0"/>
              <a:t>94</a:t>
            </a:fld>
            <a:endParaRPr lang="en-US"/>
          </a:p>
        </p:txBody>
      </p:sp>
    </p:spTree>
    <p:extLst>
      <p:ext uri="{BB962C8B-B14F-4D97-AF65-F5344CB8AC3E}">
        <p14:creationId xmlns:p14="http://schemas.microsoft.com/office/powerpoint/2010/main" val="14091221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329010-D49D-498A-A566-F1AB62A6973C}" type="slidenum">
              <a:rPr lang="en-US" smtClean="0"/>
              <a:t>95</a:t>
            </a:fld>
            <a:endParaRPr lang="en-US"/>
          </a:p>
        </p:txBody>
      </p:sp>
    </p:spTree>
    <p:extLst>
      <p:ext uri="{BB962C8B-B14F-4D97-AF65-F5344CB8AC3E}">
        <p14:creationId xmlns:p14="http://schemas.microsoft.com/office/powerpoint/2010/main" val="19414089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Family Offenses, Nonviolent - 90F     Crime Against Society</a:t>
            </a:r>
          </a:p>
          <a:p>
            <a:endParaRPr lang="en-US" dirty="0"/>
          </a:p>
          <a:p>
            <a:r>
              <a:rPr lang="en-US" dirty="0"/>
              <a:t>     Definition - Unlawful, nonviolent acts by a family member (or legal guardian) which threaten the physical, mental, or economic well-being or morals of another family member and which are not classified as other offenses, such as Assault, Incest, Statutory Rape, etc.</a:t>
            </a:r>
          </a:p>
          <a:p>
            <a:endParaRPr lang="en-US" dirty="0"/>
          </a:p>
        </p:txBody>
      </p:sp>
      <p:sp>
        <p:nvSpPr>
          <p:cNvPr id="4" name="Slide Number Placeholder 3"/>
          <p:cNvSpPr>
            <a:spLocks noGrp="1"/>
          </p:cNvSpPr>
          <p:nvPr>
            <p:ph type="sldNum" sz="quarter" idx="10"/>
          </p:nvPr>
        </p:nvSpPr>
        <p:spPr/>
        <p:txBody>
          <a:bodyPr/>
          <a:lstStyle/>
          <a:p>
            <a:fld id="{6D329010-D49D-498A-A566-F1AB62A6973C}" type="slidenum">
              <a:rPr lang="en-US" smtClean="0"/>
              <a:t>97</a:t>
            </a:fld>
            <a:endParaRPr lang="en-US"/>
          </a:p>
        </p:txBody>
      </p:sp>
    </p:spTree>
    <p:extLst>
      <p:ext uri="{BB962C8B-B14F-4D97-AF65-F5344CB8AC3E}">
        <p14:creationId xmlns:p14="http://schemas.microsoft.com/office/powerpoint/2010/main" val="16353069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329010-D49D-498A-A566-F1AB62A6973C}" type="slidenum">
              <a:rPr lang="en-US" smtClean="0"/>
              <a:t>98</a:t>
            </a:fld>
            <a:endParaRPr lang="en-US"/>
          </a:p>
        </p:txBody>
      </p:sp>
    </p:spTree>
    <p:extLst>
      <p:ext uri="{BB962C8B-B14F-4D97-AF65-F5344CB8AC3E}">
        <p14:creationId xmlns:p14="http://schemas.microsoft.com/office/powerpoint/2010/main" val="6921498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329010-D49D-498A-A566-F1AB62A6973C}" type="slidenum">
              <a:rPr lang="en-US" smtClean="0"/>
              <a:t>100</a:t>
            </a:fld>
            <a:endParaRPr lang="en-US"/>
          </a:p>
        </p:txBody>
      </p:sp>
    </p:spTree>
    <p:extLst>
      <p:ext uri="{BB962C8B-B14F-4D97-AF65-F5344CB8AC3E}">
        <p14:creationId xmlns:p14="http://schemas.microsoft.com/office/powerpoint/2010/main" val="9881818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Family Offenses, Nonviolent - 90F     Crime Against Society</a:t>
            </a:r>
          </a:p>
          <a:p>
            <a:endParaRPr lang="en-US" dirty="0"/>
          </a:p>
          <a:p>
            <a:r>
              <a:rPr lang="en-US" dirty="0"/>
              <a:t>     Definition - Unlawful, nonviolent acts by a family member (or legal guardian) which threaten the physical, mental, or economic well-being or morals of another family member and which are not classified as other offenses, such as Assault, Incest, Statutory Rape, etc.</a:t>
            </a:r>
          </a:p>
        </p:txBody>
      </p:sp>
      <p:sp>
        <p:nvSpPr>
          <p:cNvPr id="4" name="Slide Number Placeholder 3"/>
          <p:cNvSpPr>
            <a:spLocks noGrp="1"/>
          </p:cNvSpPr>
          <p:nvPr>
            <p:ph type="sldNum" sz="quarter" idx="10"/>
          </p:nvPr>
        </p:nvSpPr>
        <p:spPr/>
        <p:txBody>
          <a:bodyPr/>
          <a:lstStyle/>
          <a:p>
            <a:fld id="{6D329010-D49D-498A-A566-F1AB62A6973C}" type="slidenum">
              <a:rPr lang="en-US" smtClean="0"/>
              <a:t>101</a:t>
            </a:fld>
            <a:endParaRPr lang="en-US"/>
          </a:p>
        </p:txBody>
      </p:sp>
    </p:spTree>
    <p:extLst>
      <p:ext uri="{BB962C8B-B14F-4D97-AF65-F5344CB8AC3E}">
        <p14:creationId xmlns:p14="http://schemas.microsoft.com/office/powerpoint/2010/main" val="41976215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329010-D49D-498A-A566-F1AB62A6973C}" type="slidenum">
              <a:rPr lang="en-US" smtClean="0"/>
              <a:t>102</a:t>
            </a:fld>
            <a:endParaRPr lang="en-US"/>
          </a:p>
        </p:txBody>
      </p:sp>
    </p:spTree>
    <p:extLst>
      <p:ext uri="{BB962C8B-B14F-4D97-AF65-F5344CB8AC3E}">
        <p14:creationId xmlns:p14="http://schemas.microsoft.com/office/powerpoint/2010/main" val="36023344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329010-D49D-498A-A566-F1AB62A6973C}" type="slidenum">
              <a:rPr lang="en-US" smtClean="0"/>
              <a:t>104</a:t>
            </a:fld>
            <a:endParaRPr lang="en-US"/>
          </a:p>
        </p:txBody>
      </p:sp>
    </p:spTree>
    <p:extLst>
      <p:ext uri="{BB962C8B-B14F-4D97-AF65-F5344CB8AC3E}">
        <p14:creationId xmlns:p14="http://schemas.microsoft.com/office/powerpoint/2010/main" val="3280149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DD3C7-09A3-4FAE-BEB8-19FEF1926070}" type="slidenum">
              <a:rPr lang="en-US" smtClean="0"/>
              <a:t>5</a:t>
            </a:fld>
            <a:endParaRPr lang="en-US" dirty="0"/>
          </a:p>
        </p:txBody>
      </p:sp>
    </p:spTree>
    <p:extLst>
      <p:ext uri="{BB962C8B-B14F-4D97-AF65-F5344CB8AC3E}">
        <p14:creationId xmlns:p14="http://schemas.microsoft.com/office/powerpoint/2010/main" val="13814075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329010-D49D-498A-A566-F1AB62A6973C}" type="slidenum">
              <a:rPr lang="en-US" smtClean="0"/>
              <a:t>105</a:t>
            </a:fld>
            <a:endParaRPr lang="en-US"/>
          </a:p>
        </p:txBody>
      </p:sp>
    </p:spTree>
    <p:extLst>
      <p:ext uri="{BB962C8B-B14F-4D97-AF65-F5344CB8AC3E}">
        <p14:creationId xmlns:p14="http://schemas.microsoft.com/office/powerpoint/2010/main" val="400903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DD3C7-09A3-4FAE-BEB8-19FEF1926070}" type="slidenum">
              <a:rPr lang="en-US" smtClean="0"/>
              <a:t>110</a:t>
            </a:fld>
            <a:endParaRPr lang="en-US" dirty="0"/>
          </a:p>
        </p:txBody>
      </p:sp>
    </p:spTree>
    <p:extLst>
      <p:ext uri="{BB962C8B-B14F-4D97-AF65-F5344CB8AC3E}">
        <p14:creationId xmlns:p14="http://schemas.microsoft.com/office/powerpoint/2010/main" val="10598410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A9C704-6426-43D3-89E0-999CE69418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80037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A9C704-6426-43D3-89E0-999CE69418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162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A9C704-6426-43D3-89E0-999CE69418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81274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A9C704-6426-43D3-89E0-999CE69418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07977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https://www.fbi.gov/services/cjis/ucr/data-documentation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9DD4A9-371F-4DA8-8B89-1439D1B6455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76522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 = On-View Arrest (apprehension without a warrant or previous incident report) S = Summoned/Cited (not taken into custody) T = Taken Into Custody (based on a warrant and/or previously submitted incident report)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9DD4A9-371F-4DA8-8B89-1439D1B6455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78994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DD3C7-09A3-4FAE-BEB8-19FEF1926070}" type="slidenum">
              <a:rPr lang="en-US" smtClean="0"/>
              <a:t>139</a:t>
            </a:fld>
            <a:endParaRPr lang="en-US" dirty="0"/>
          </a:p>
        </p:txBody>
      </p:sp>
    </p:spTree>
    <p:extLst>
      <p:ext uri="{BB962C8B-B14F-4D97-AF65-F5344CB8AC3E}">
        <p14:creationId xmlns:p14="http://schemas.microsoft.com/office/powerpoint/2010/main" val="3862131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RAC /ARAC are our </a:t>
            </a:r>
          </a:p>
        </p:txBody>
      </p:sp>
      <p:sp>
        <p:nvSpPr>
          <p:cNvPr id="4" name="Slide Number Placeholder 3"/>
          <p:cNvSpPr>
            <a:spLocks noGrp="1"/>
          </p:cNvSpPr>
          <p:nvPr>
            <p:ph type="sldNum" sz="quarter" idx="5"/>
          </p:nvPr>
        </p:nvSpPr>
        <p:spPr/>
        <p:txBody>
          <a:bodyPr/>
          <a:lstStyle/>
          <a:p>
            <a:fld id="{2CADD3C7-09A3-4FAE-BEB8-19FEF1926070}" type="slidenum">
              <a:rPr lang="en-US" smtClean="0"/>
              <a:t>6</a:t>
            </a:fld>
            <a:endParaRPr lang="en-US" dirty="0"/>
          </a:p>
        </p:txBody>
      </p:sp>
    </p:spTree>
    <p:extLst>
      <p:ext uri="{BB962C8B-B14F-4D97-AF65-F5344CB8AC3E}">
        <p14:creationId xmlns:p14="http://schemas.microsoft.com/office/powerpoint/2010/main" val="3578012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a:t>
            </a:r>
            <a:r>
              <a:rPr lang="en-US" baseline="30000" dirty="0"/>
              <a:t>st</a:t>
            </a:r>
            <a:r>
              <a:rPr lang="en-US" dirty="0"/>
              <a:t> bullet advise they have handout in front of them.</a:t>
            </a:r>
          </a:p>
        </p:txBody>
      </p:sp>
      <p:sp>
        <p:nvSpPr>
          <p:cNvPr id="4" name="Slide Number Placeholder 3"/>
          <p:cNvSpPr>
            <a:spLocks noGrp="1"/>
          </p:cNvSpPr>
          <p:nvPr>
            <p:ph type="sldNum" sz="quarter" idx="5"/>
          </p:nvPr>
        </p:nvSpPr>
        <p:spPr/>
        <p:txBody>
          <a:bodyPr/>
          <a:lstStyle/>
          <a:p>
            <a:fld id="{2CADD3C7-09A3-4FAE-BEB8-19FEF1926070}" type="slidenum">
              <a:rPr lang="en-US" smtClean="0"/>
              <a:t>7</a:t>
            </a:fld>
            <a:endParaRPr lang="en-US" dirty="0"/>
          </a:p>
        </p:txBody>
      </p:sp>
    </p:spTree>
    <p:extLst>
      <p:ext uri="{BB962C8B-B14F-4D97-AF65-F5344CB8AC3E}">
        <p14:creationId xmlns:p14="http://schemas.microsoft.com/office/powerpoint/2010/main" val="456041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a:spcBef>
                <a:spcPts val="1200"/>
              </a:spcBef>
              <a:spcAft>
                <a:spcPts val="1200"/>
              </a:spcAft>
              <a:buFont typeface="+mj-lt"/>
              <a:buAutoNum type="arabicPeriod"/>
            </a:pPr>
            <a:r>
              <a:rPr lang="en-US" sz="1150" dirty="0">
                <a:solidFill>
                  <a:srgbClr val="000000"/>
                </a:solidFill>
                <a:effectLst/>
                <a:latin typeface="Times New Roman" panose="02020603050405020304" pitchFamily="18" charset="0"/>
                <a:ea typeface="Calibri" panose="020F0502020204030204" pitchFamily="34" charset="0"/>
              </a:rPr>
              <a:t>Agency RAC/ARAC’s are allowed to create their own NIBRS training to train their own personnel, but it must be approved by the State UCR program prior to implementation, </a:t>
            </a:r>
            <a:r>
              <a:rPr lang="en-US" sz="1150" dirty="0">
                <a:solidFill>
                  <a:srgbClr val="000000"/>
                </a:solidFill>
                <a:effectLst/>
                <a:highlight>
                  <a:srgbClr val="FFFF00"/>
                </a:highlight>
                <a:latin typeface="Times New Roman" panose="02020603050405020304" pitchFamily="18" charset="0"/>
                <a:ea typeface="Calibri" panose="020F0502020204030204" pitchFamily="34" charset="0"/>
              </a:rPr>
              <a:t>including the following criteria:</a:t>
            </a:r>
            <a:r>
              <a:rPr lang="en-US" sz="1150" dirty="0">
                <a:solidFill>
                  <a:srgbClr val="000000"/>
                </a:solidFill>
                <a:effectLst/>
                <a:latin typeface="Times New Roman" panose="02020603050405020304" pitchFamily="18" charset="0"/>
                <a:ea typeface="Calibri" panose="020F0502020204030204" pitchFamily="34" charset="0"/>
              </a:rPr>
              <a:t> </a:t>
            </a:r>
            <a:endParaRPr lang="en-US" sz="1200" dirty="0">
              <a:solidFill>
                <a:srgbClr val="000000"/>
              </a:solidFill>
              <a:effectLst/>
              <a:latin typeface="Times New Roman" panose="02020603050405020304" pitchFamily="18" charset="0"/>
              <a:ea typeface="Calibri" panose="020F0502020204030204" pitchFamily="34" charset="0"/>
            </a:endParaRPr>
          </a:p>
          <a:p>
            <a:pPr marL="742950" marR="0" lvl="1" indent="-285750" algn="just">
              <a:spcBef>
                <a:spcPts val="1200"/>
              </a:spcBef>
              <a:spcAft>
                <a:spcPts val="1200"/>
              </a:spcAft>
              <a:buFont typeface="+mj-lt"/>
              <a:buAutoNum type="alphaLcPeriod"/>
            </a:pPr>
            <a:r>
              <a:rPr lang="en-US" sz="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50" dirty="0">
                <a:solidFill>
                  <a:srgbClr val="000000"/>
                </a:solidFill>
                <a:effectLst/>
                <a:highlight>
                  <a:srgbClr val="00FFFF"/>
                </a:highlight>
                <a:latin typeface="Times New Roman" panose="02020603050405020304" pitchFamily="18" charset="0"/>
                <a:ea typeface="Calibri" panose="020F0502020204030204" pitchFamily="34" charset="0"/>
              </a:rPr>
              <a:t>Domestic Violence reporting.</a:t>
            </a:r>
            <a:endParaRPr lang="en-US" sz="1200" dirty="0">
              <a:solidFill>
                <a:srgbClr val="000000"/>
              </a:solidFill>
              <a:effectLst/>
              <a:latin typeface="Times New Roman" panose="02020603050405020304" pitchFamily="18" charset="0"/>
              <a:ea typeface="Calibri" panose="020F0502020204030204" pitchFamily="34" charset="0"/>
            </a:endParaRPr>
          </a:p>
          <a:p>
            <a:pPr marL="742950" marR="0" lvl="1" indent="-285750" algn="just">
              <a:spcBef>
                <a:spcPts val="1200"/>
              </a:spcBef>
              <a:spcAft>
                <a:spcPts val="1200"/>
              </a:spcAft>
              <a:buFont typeface="+mj-lt"/>
              <a:buAutoNum type="alphaLcPeriod"/>
            </a:pPr>
            <a:r>
              <a:rPr lang="en-US" sz="1150" dirty="0">
                <a:solidFill>
                  <a:srgbClr val="000000"/>
                </a:solidFill>
                <a:effectLst/>
                <a:highlight>
                  <a:srgbClr val="00FFFF"/>
                </a:highlight>
                <a:latin typeface="Times New Roman" panose="02020603050405020304" pitchFamily="18" charset="0"/>
                <a:ea typeface="Calibri" panose="020F0502020204030204" pitchFamily="34" charset="0"/>
              </a:rPr>
              <a:t>Crimes Against the Elderly &amp; Vulnerable Persons reporting</a:t>
            </a:r>
            <a:endParaRPr lang="en-US" sz="1200" dirty="0">
              <a:solidFill>
                <a:srgbClr val="000000"/>
              </a:solidFill>
              <a:effectLst/>
              <a:latin typeface="Times New Roman" panose="02020603050405020304" pitchFamily="18" charset="0"/>
              <a:ea typeface="Calibri" panose="020F0502020204030204" pitchFamily="34" charset="0"/>
            </a:endParaRPr>
          </a:p>
          <a:p>
            <a:pPr marL="742950" marR="0" lvl="1" indent="-285750" algn="just">
              <a:spcBef>
                <a:spcPts val="1200"/>
              </a:spcBef>
              <a:spcAft>
                <a:spcPts val="1200"/>
              </a:spcAft>
              <a:buFont typeface="+mj-lt"/>
              <a:buAutoNum type="alphaLcPeriod"/>
            </a:pPr>
            <a:r>
              <a:rPr lang="en-US" sz="1150" dirty="0">
                <a:solidFill>
                  <a:srgbClr val="000000"/>
                </a:solidFill>
                <a:effectLst/>
                <a:highlight>
                  <a:srgbClr val="00FFFF"/>
                </a:highlight>
                <a:latin typeface="Times New Roman" panose="02020603050405020304" pitchFamily="18" charset="0"/>
                <a:ea typeface="Calibri" panose="020F0502020204030204" pitchFamily="34" charset="0"/>
              </a:rPr>
              <a:t>NOC usage</a:t>
            </a:r>
            <a:endParaRPr lang="en-US" sz="1200" dirty="0">
              <a:solidFill>
                <a:srgbClr val="000000"/>
              </a:solidFill>
              <a:effectLst/>
              <a:latin typeface="Times New Roman" panose="02020603050405020304" pitchFamily="18" charset="0"/>
              <a:ea typeface="Calibri" panose="020F0502020204030204" pitchFamily="34" charset="0"/>
            </a:endParaRPr>
          </a:p>
          <a:p>
            <a:pPr marL="742950" marR="0" lvl="1" indent="-285750" algn="just">
              <a:spcBef>
                <a:spcPts val="1200"/>
              </a:spcBef>
              <a:spcAft>
                <a:spcPts val="1200"/>
              </a:spcAft>
              <a:buFont typeface="+mj-lt"/>
              <a:buAutoNum type="alphaLcPeriod"/>
            </a:pPr>
            <a:r>
              <a:rPr lang="en-US" sz="1150" dirty="0">
                <a:solidFill>
                  <a:srgbClr val="000000"/>
                </a:solidFill>
                <a:effectLst/>
                <a:highlight>
                  <a:srgbClr val="00FFFF"/>
                </a:highlight>
                <a:latin typeface="Times New Roman" panose="02020603050405020304" pitchFamily="18" charset="0"/>
                <a:ea typeface="Calibri" panose="020F0502020204030204" pitchFamily="34" charset="0"/>
              </a:rPr>
              <a:t>Examples on how to report NIBRS to the FBI</a:t>
            </a:r>
            <a:endParaRPr lang="en-US" sz="1200" dirty="0">
              <a:solidFill>
                <a:srgbClr val="000000"/>
              </a:solidFill>
              <a:effectLst/>
              <a:latin typeface="Times New Roman" panose="02020603050405020304" pitchFamily="18" charset="0"/>
              <a:ea typeface="Calibri" panose="020F0502020204030204" pitchFamily="34" charset="0"/>
            </a:endParaRPr>
          </a:p>
          <a:p>
            <a:pPr marL="0" marR="0">
              <a:spcBef>
                <a:spcPts val="0"/>
              </a:spcBef>
              <a:spcAft>
                <a:spcPts val="80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 </a:t>
            </a:r>
            <a:r>
              <a:rPr lang="en-US" sz="1000" dirty="0">
                <a:effectLst/>
                <a:latin typeface="Calibri" panose="020F0502020204030204" pitchFamily="34" charset="0"/>
                <a:ea typeface="Calibri" panose="020F0502020204030204" pitchFamily="34" charset="0"/>
                <a:cs typeface="Times New Roman" panose="02020603050405020304" pitchFamily="18" charset="0"/>
              </a:rPr>
              <a:t>List the criteria that will be required in training. This will give them some structure to follow when creating their trainings, as well as give us structure to follow when approving trainings.  </a:t>
            </a:r>
          </a:p>
          <a:p>
            <a:pPr marL="0" marR="0">
              <a:spcBef>
                <a:spcPts val="0"/>
              </a:spcBef>
              <a:spcAft>
                <a:spcPts val="80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 </a:t>
            </a:r>
            <a:r>
              <a:rPr lang="en-US" sz="1000" dirty="0">
                <a:effectLst/>
                <a:latin typeface="Calibri" panose="020F0502020204030204" pitchFamily="34" charset="0"/>
                <a:ea typeface="Calibri" panose="020F0502020204030204" pitchFamily="34" charset="0"/>
                <a:cs typeface="Times New Roman" panose="02020603050405020304" pitchFamily="18" charset="0"/>
              </a:rPr>
              <a:t>These were the points that I think that would need to be covered in an agency’s NIBRS training. </a:t>
            </a:r>
          </a:p>
          <a:p>
            <a:endParaRPr lang="en-US" dirty="0"/>
          </a:p>
        </p:txBody>
      </p:sp>
      <p:sp>
        <p:nvSpPr>
          <p:cNvPr id="4" name="Slide Number Placeholder 3"/>
          <p:cNvSpPr>
            <a:spLocks noGrp="1"/>
          </p:cNvSpPr>
          <p:nvPr>
            <p:ph type="sldNum" sz="quarter" idx="5"/>
          </p:nvPr>
        </p:nvSpPr>
        <p:spPr/>
        <p:txBody>
          <a:bodyPr/>
          <a:lstStyle/>
          <a:p>
            <a:fld id="{2CADD3C7-09A3-4FAE-BEB8-19FEF1926070}" type="slidenum">
              <a:rPr lang="en-US" smtClean="0"/>
              <a:t>14</a:t>
            </a:fld>
            <a:endParaRPr lang="en-US" dirty="0"/>
          </a:p>
        </p:txBody>
      </p:sp>
    </p:spTree>
    <p:extLst>
      <p:ext uri="{BB962C8B-B14F-4D97-AF65-F5344CB8AC3E}">
        <p14:creationId xmlns:p14="http://schemas.microsoft.com/office/powerpoint/2010/main" val="2309829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DD3C7-09A3-4FAE-BEB8-19FEF1926070}" type="slidenum">
              <a:rPr lang="en-US" smtClean="0"/>
              <a:t>16</a:t>
            </a:fld>
            <a:endParaRPr lang="en-US" dirty="0"/>
          </a:p>
        </p:txBody>
      </p:sp>
    </p:spTree>
    <p:extLst>
      <p:ext uri="{BB962C8B-B14F-4D97-AF65-F5344CB8AC3E}">
        <p14:creationId xmlns:p14="http://schemas.microsoft.com/office/powerpoint/2010/main" val="99464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DD3C7-09A3-4FAE-BEB8-19FEF1926070}" type="slidenum">
              <a:rPr lang="en-US" smtClean="0"/>
              <a:t>18</a:t>
            </a:fld>
            <a:endParaRPr lang="en-US" dirty="0"/>
          </a:p>
        </p:txBody>
      </p:sp>
    </p:spTree>
    <p:extLst>
      <p:ext uri="{BB962C8B-B14F-4D97-AF65-F5344CB8AC3E}">
        <p14:creationId xmlns:p14="http://schemas.microsoft.com/office/powerpoint/2010/main" val="20417575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DD3C7-09A3-4FAE-BEB8-19FEF1926070}" type="slidenum">
              <a:rPr lang="en-US" smtClean="0"/>
              <a:t>20</a:t>
            </a:fld>
            <a:endParaRPr lang="en-US" dirty="0"/>
          </a:p>
        </p:txBody>
      </p:sp>
    </p:spTree>
    <p:extLst>
      <p:ext uri="{BB962C8B-B14F-4D97-AF65-F5344CB8AC3E}">
        <p14:creationId xmlns:p14="http://schemas.microsoft.com/office/powerpoint/2010/main" val="11227444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74423" y="802298"/>
            <a:ext cx="8637073" cy="2920713"/>
          </a:xfrm>
        </p:spPr>
        <p:txBody>
          <a:bodyPr bIns="0" anchor="b">
            <a:normAutofit/>
          </a:bodyPr>
          <a:lstStyle>
            <a:lvl1pPr algn="ctr">
              <a:defRPr sz="6600"/>
            </a:lvl1pPr>
          </a:lstStyle>
          <a:p>
            <a:r>
              <a:rPr lang="en-US"/>
              <a:t>Click to edit Master title style</a:t>
            </a:r>
            <a:endParaRPr lang="en-US" dirty="0"/>
          </a:p>
        </p:txBody>
      </p:sp>
      <p:sp>
        <p:nvSpPr>
          <p:cNvPr id="3" name="Subtitle 2"/>
          <p:cNvSpPr>
            <a:spLocks noGrp="1"/>
          </p:cNvSpPr>
          <p:nvPr>
            <p:ph type="subTitle" idx="1"/>
          </p:nvPr>
        </p:nvSpPr>
        <p:spPr>
          <a:xfrm>
            <a:off x="1774424" y="3724074"/>
            <a:ext cx="8637072" cy="977621"/>
          </a:xfrm>
        </p:spPr>
        <p:txBody>
          <a:bodyPr tIns="91440" bIns="91440">
            <a:normAutofit/>
          </a:bodyPr>
          <a:lstStyle>
            <a:lvl1pPr marL="0" indent="0" algn="ctr">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5F4F2F7-226F-4EE5-BC54-B41078D1B06D}" type="datetime1">
              <a:rPr lang="en-US" smtClean="0"/>
              <a:t>5/12/2022</a:t>
            </a:fld>
            <a:endParaRPr lang="en-US" dirty="0"/>
          </a:p>
        </p:txBody>
      </p:sp>
      <p:sp>
        <p:nvSpPr>
          <p:cNvPr id="5" name="Footer Placeholder 4"/>
          <p:cNvSpPr>
            <a:spLocks noGrp="1"/>
          </p:cNvSpPr>
          <p:nvPr>
            <p:ph type="ftr" sz="quarter" idx="11"/>
          </p:nvPr>
        </p:nvSpPr>
        <p:spPr>
          <a:xfrm>
            <a:off x="1451579" y="329307"/>
            <a:ext cx="5626774" cy="309201"/>
          </a:xfrm>
        </p:spPr>
        <p:txBody>
          <a:bodyPr/>
          <a:lstStyle/>
          <a:p>
            <a:endParaRPr lang="en-US" dirty="0"/>
          </a:p>
        </p:txBody>
      </p:sp>
      <p:sp>
        <p:nvSpPr>
          <p:cNvPr id="6" name="Slide Number Placeholder 5"/>
          <p:cNvSpPr>
            <a:spLocks noGrp="1"/>
          </p:cNvSpPr>
          <p:nvPr>
            <p:ph type="sldNum" sz="quarter" idx="12"/>
          </p:nvPr>
        </p:nvSpPr>
        <p:spPr>
          <a:xfrm>
            <a:off x="476834" y="798973"/>
            <a:ext cx="811019" cy="503578"/>
          </a:xfr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316349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837C1A-5E54-48E6-B9FB-BF73A0777C81}" type="datetime1">
              <a:rPr lang="en-US" smtClean="0"/>
              <a:t>5/12/2022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750394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7052"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518654"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2E804F-ED3E-456B-AA5F-F1B5BD0E80D3}" type="datetime1">
              <a:rPr lang="en-US" smtClean="0"/>
              <a:t>5/12/2022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47909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179446-1C7B-45BD-BF4E-A2E283F5FE5A}" type="datetime1">
              <a:rPr lang="en-US" smtClean="0"/>
              <a:t>5/12/2022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050144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74423" y="1756130"/>
            <a:ext cx="8643154" cy="1969007"/>
          </a:xfrm>
        </p:spPr>
        <p:txBody>
          <a:bodyPr anchor="b">
            <a:normAutofit/>
          </a:bodyPr>
          <a:lstStyle>
            <a:lvl1pPr algn="ctr">
              <a:defRPr sz="3600"/>
            </a:lvl1pPr>
          </a:lstStyle>
          <a:p>
            <a:r>
              <a:rPr lang="en-US"/>
              <a:t>Click to edit Master title style</a:t>
            </a:r>
            <a:endParaRPr lang="en-US" dirty="0"/>
          </a:p>
        </p:txBody>
      </p:sp>
      <p:sp>
        <p:nvSpPr>
          <p:cNvPr id="3" name="Text Placeholder 2"/>
          <p:cNvSpPr>
            <a:spLocks noGrp="1"/>
          </p:cNvSpPr>
          <p:nvPr>
            <p:ph type="body" idx="1"/>
          </p:nvPr>
        </p:nvSpPr>
        <p:spPr>
          <a:xfrm>
            <a:off x="1774423" y="3725137"/>
            <a:ext cx="8643154" cy="1093987"/>
          </a:xfrm>
        </p:spPr>
        <p:txBody>
          <a:bodyPr tIns="91440">
            <a:normAutofit/>
          </a:bodyPr>
          <a:lstStyle>
            <a:lvl1pPr marL="0" indent="0" algn="ct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5F29DD-37EB-4833-8FA4-CC564E88D506}" type="datetime1">
              <a:rPr lang="en-US" smtClean="0"/>
              <a:t>5/12/2022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337953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293577"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488654"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4140" y="2017343"/>
            <a:ext cx="4488654"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7DEBA88-4C2E-4FFF-A6B1-14E76D4A23B1}" type="datetime1">
              <a:rPr lang="en-US" smtClean="0"/>
              <a:t>5/12/2022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704847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295603"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488794"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488794"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56025" y="2023003"/>
            <a:ext cx="4488794"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56025" y="2821491"/>
            <a:ext cx="4488794"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1EB8D43-8DC1-4193-8417-2F94EBA197C0}" type="datetime1">
              <a:rPr lang="en-US" smtClean="0"/>
              <a:t>5/12/2022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7507012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F448B99-374D-490E-BA59-E596282A815A}" type="datetime1">
              <a:rPr lang="en-US" smtClean="0"/>
              <a:t>5/12/2022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832275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0FC528-855F-4782-9254-81C2FC6BB8CD}" type="datetime1">
              <a:rPr lang="en-US" smtClean="0"/>
              <a:t>5/12/2022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173635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2961967" cy="2406518"/>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473032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2961967"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9CC6409-CB56-4C20-B540-9DC2620BD358}" type="datetime1">
              <a:rPr lang="en-US" smtClean="0"/>
              <a:t>5/12/2022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891362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7477387" y="482170"/>
            <a:ext cx="4074533" cy="5149101"/>
            <a:chOff x="7477387" y="482170"/>
            <a:chExt cx="4074533" cy="5149101"/>
          </a:xfrm>
        </p:grpSpPr>
        <p:sp>
          <p:nvSpPr>
            <p:cNvPr id="18" name="Rectangle 17"/>
            <p:cNvSpPr/>
            <p:nvPr/>
          </p:nvSpPr>
          <p:spPr>
            <a:xfrm>
              <a:off x="7477387" y="482170"/>
              <a:ext cx="4074533" cy="5149101"/>
            </a:xfrm>
            <a:prstGeom prst="rect">
              <a:avLst/>
            </a:prstGeom>
            <a:blipFill dpi="0" rotWithShape="1">
              <a:blip r:embed="rId2">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90446" y="812506"/>
              <a:ext cx="3450289"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2"/>
            <a:ext cx="5532328" cy="1922299"/>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50000"/>
              <a:lumOff val="50000"/>
              <a:alpha val="80000"/>
            </a:schemeClr>
          </a:solidFill>
          <a:ln w="9525" cap="sq">
            <a:noFill/>
            <a:miter lim="800000"/>
          </a:ln>
          <a:effectLst/>
        </p:spPr>
        <p:txBody>
          <a:bodyPr vert="horz" lIns="91440" tIns="45720" rIns="91440" bIns="45720" rtlCol="0" anchor="t">
            <a:normAutofit/>
          </a:bodyPr>
          <a:lstStyle>
            <a:lvl1pPr>
              <a:defRPr lang="en-US" sz="3200" dirty="0"/>
            </a:lvl1pPr>
          </a:lstStyle>
          <a:p>
            <a:pPr lvl="0" algn="ctr"/>
            <a:r>
              <a:rPr lang="en-US"/>
              <a:t>Click icon to add picture</a:t>
            </a:r>
            <a:endParaRPr lang="en-US" dirty="0"/>
          </a:p>
        </p:txBody>
      </p:sp>
      <p:sp>
        <p:nvSpPr>
          <p:cNvPr id="4" name="Text Placeholder 3"/>
          <p:cNvSpPr>
            <a:spLocks noGrp="1"/>
          </p:cNvSpPr>
          <p:nvPr>
            <p:ph type="body" sz="half" idx="2"/>
          </p:nvPr>
        </p:nvSpPr>
        <p:spPr>
          <a:xfrm>
            <a:off x="1450329" y="3059600"/>
            <a:ext cx="5524404" cy="2090134"/>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3DC95AFC-B238-4F92-8910-7194472919AD}" type="datetime1">
              <a:rPr lang="en-US" smtClean="0"/>
              <a:t>5/12/2022</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928956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51579" y="804519"/>
            <a:ext cx="9291215" cy="104923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29121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42079"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724DE52C-E673-4550-8201-B21E30742435}" type="datetime1">
              <a:rPr lang="en-US" smtClean="0"/>
              <a:t>5/12/2022</a:t>
            </a:fld>
            <a:endParaRPr lang="en-US"/>
          </a:p>
        </p:txBody>
      </p:sp>
      <p:sp>
        <p:nvSpPr>
          <p:cNvPr id="5" name="Footer Placeholder 4"/>
          <p:cNvSpPr>
            <a:spLocks noGrp="1"/>
          </p:cNvSpPr>
          <p:nvPr>
            <p:ph type="ftr" sz="quarter" idx="3"/>
          </p:nvPr>
        </p:nvSpPr>
        <p:spPr>
          <a:xfrm>
            <a:off x="1451579" y="329307"/>
            <a:ext cx="5626774"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CB348495-B483-488E-A05C-22C1BD8274BA}" type="slidenum">
              <a:rPr lang="en-US" smtClean="0"/>
              <a:t>‹#›</a:t>
            </a:fld>
            <a:endParaRPr lang="en-US"/>
          </a:p>
        </p:txBody>
      </p:sp>
      <p:sp>
        <p:nvSpPr>
          <p:cNvPr id="9" name="Rectangle 8"/>
          <p:cNvSpPr/>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12" name="Straight Connector 11"/>
          <p:cNvCxnSpPr/>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0697373"/>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hf sldNum="0" hdr="0" ftr="0" dt="0"/>
  <p:txStyles>
    <p:title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51.jp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4.jp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52.png"/></Relationships>
</file>

<file path=ppt/slides/_rels/slide10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10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10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7.tmp"/><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hyperlink" Target="https://www.nvcrimemapping.com/noc-search" TargetMode="External"/><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4.jpg"/><Relationship Id="rId4" Type="http://schemas.openxmlformats.org/officeDocument/2006/relationships/image" Target="../media/image57.tmp"/></Relationships>
</file>

<file path=ppt/slides/_rels/slide1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8.tmp"/><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hyperlink" Target="https://nevadacrimestats.nv.gov/" TargetMode="Externa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60.png"/></Relationships>
</file>

<file path=ppt/slides/_rels/slide11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62.png"/></Relationships>
</file>

<file path=ppt/slides/_rels/slide1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5.tmp"/><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6.tmp"/><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7.tmp"/><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8.tmp"/><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9.tmp"/><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70.tmp"/><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hyperlink" Target="https://nevadacrimestats.nv.gov/" TargetMode="Externa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71.jfif"/><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2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73.tmp"/><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74.tmp"/><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75.tmp"/><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image" Target="../media/image77.tmp"/><Relationship Id="rId7" Type="http://schemas.openxmlformats.org/officeDocument/2006/relationships/image" Target="../media/image81.tmp"/><Relationship Id="rId2" Type="http://schemas.openxmlformats.org/officeDocument/2006/relationships/image" Target="../media/image76.png"/><Relationship Id="rId1" Type="http://schemas.openxmlformats.org/officeDocument/2006/relationships/slideLayout" Target="../slideLayouts/slideLayout1.xml"/><Relationship Id="rId6" Type="http://schemas.openxmlformats.org/officeDocument/2006/relationships/image" Target="../media/image80.tmp"/><Relationship Id="rId5" Type="http://schemas.openxmlformats.org/officeDocument/2006/relationships/image" Target="../media/image79.tmp"/><Relationship Id="rId4" Type="http://schemas.openxmlformats.org/officeDocument/2006/relationships/image" Target="../media/image78.tmp"/></Relationships>
</file>

<file path=ppt/slides/_rels/slide131.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image" Target="../media/image83.tmp"/><Relationship Id="rId7" Type="http://schemas.openxmlformats.org/officeDocument/2006/relationships/image" Target="../media/image87.png"/><Relationship Id="rId2" Type="http://schemas.openxmlformats.org/officeDocument/2006/relationships/image" Target="../media/image82.tmp"/><Relationship Id="rId1" Type="http://schemas.openxmlformats.org/officeDocument/2006/relationships/slideLayout" Target="../slideLayouts/slideLayout1.xml"/><Relationship Id="rId6" Type="http://schemas.openxmlformats.org/officeDocument/2006/relationships/image" Target="../media/image86.tmp"/><Relationship Id="rId5" Type="http://schemas.openxmlformats.org/officeDocument/2006/relationships/image" Target="../media/image85.tmp"/><Relationship Id="rId4" Type="http://schemas.openxmlformats.org/officeDocument/2006/relationships/image" Target="../media/image84.png"/></Relationships>
</file>

<file path=ppt/slides/_rels/slide13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90.tmp"/><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91.tmp"/><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92.tmp"/><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37.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94.tmp"/><Relationship Id="rId2" Type="http://schemas.openxmlformats.org/officeDocument/2006/relationships/hyperlink" Target="https://nevadacrimestats.nv.gov/tops/" TargetMode="Externa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39.xml.rels><?xml version="1.0" encoding="UTF-8" standalone="yes"?>
<Relationships xmlns="http://schemas.openxmlformats.org/package/2006/relationships"><Relationship Id="rId3" Type="http://schemas.openxmlformats.org/officeDocument/2006/relationships/image" Target="../media/image95.tmp"/><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96.tmp"/><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97.tmp"/><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98.tmp"/><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99.tmp"/><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01.tmp"/><Relationship Id="rId2" Type="http://schemas.openxmlformats.org/officeDocument/2006/relationships/image" Target="../media/image100.tmp"/><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4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02.tmp"/><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04.tmp"/><Relationship Id="rId2" Type="http://schemas.openxmlformats.org/officeDocument/2006/relationships/image" Target="../media/image103.tmp"/><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05.gif"/><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07.tmp"/><Relationship Id="rId2" Type="http://schemas.openxmlformats.org/officeDocument/2006/relationships/image" Target="../media/image106.tmp"/><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5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08.tmp"/><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09.tmp"/><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11.tmp"/><Relationship Id="rId2" Type="http://schemas.openxmlformats.org/officeDocument/2006/relationships/image" Target="../media/image110.tmp"/><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112.tmp"/></Relationships>
</file>

<file path=ppt/slides/_rels/slide15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13.tmp"/><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hyperlink" Target="https://crime-data-explorer.fr.cloud.gov/" TargetMode="External"/><Relationship Id="rId4" Type="http://schemas.openxmlformats.org/officeDocument/2006/relationships/hyperlink" Target="https://rccd.nv.gov/About/UCR/Crime-In-Nevada/"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hyperlink" Target="https://nevadacrimestats.nv.gov/tops/"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nevadacrimestats.nv.gov/"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4.jpg"/><Relationship Id="rId2" Type="http://schemas.openxmlformats.org/officeDocument/2006/relationships/diagramData" Target="../diagrams/data3.xml"/><Relationship Id="rId1" Type="http://schemas.openxmlformats.org/officeDocument/2006/relationships/slideLayout" Target="../slideLayouts/slideLayout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tmp"/><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tmp"/><Relationship Id="rId2" Type="http://schemas.openxmlformats.org/officeDocument/2006/relationships/hyperlink" Target="2021.1%20NIBRS%20User%20Manual.pdf" TargetMode="Externa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1.xml.rels><?xml version="1.0" encoding="UTF-8" standalone="yes"?>
<Relationships xmlns="http://schemas.openxmlformats.org/package/2006/relationships"><Relationship Id="rId3" Type="http://schemas.openxmlformats.org/officeDocument/2006/relationships/image" Target="../media/image8.tmp"/><Relationship Id="rId2" Type="http://schemas.openxmlformats.org/officeDocument/2006/relationships/hyperlink" Target="2019.2%20NIBRS%20Technical%20Specification.pdf" TargetMode="Externa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ideo" Target="https://www.youtube.com/embed/q0z3hCIjiW0?feature=oembed" TargetMode="External"/><Relationship Id="rId4" Type="http://schemas.openxmlformats.org/officeDocument/2006/relationships/image" Target="../media/image11.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2.tmp"/><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3.tmp"/><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4.tmp"/><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5.tmp"/><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6.tmp"/><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7.tmp"/><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8.tmp"/><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image" Target="../media/image19.tmp"/><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1.tmp"/><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xml"/><Relationship Id="rId1" Type="http://schemas.openxmlformats.org/officeDocument/2006/relationships/video" Target="https://www.youtube.com/embed/2zcgx3yUXEQ?feature=oembed"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hyperlink" Target="https://www.nvcrimemapping.com/noc-search" TargetMode="External"/><Relationship Id="rId2" Type="http://schemas.openxmlformats.org/officeDocument/2006/relationships/hyperlink" Target="mailto:nocrequest@dps.state.nv.us" TargetMode="Externa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5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4.tmp"/><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6.tmp"/><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7.tmp"/><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8.tmp"/><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9.tmp"/><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0.tmp"/><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1.tmp"/><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2.tmp"/><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3.tmp"/><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4.tmp"/><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5.tmp"/><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6.tmp"/><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7.tmp"/><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9.tmp"/><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2.tmp"/><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3.tmp"/><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44.tmp"/><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5.tmp"/><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regional-communities.blogspot.com/2011_03_29_archive.html"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7.tmp"/><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hyperlink" Target="https://pixabay.com/photos/aging-elderly-senior-aged-person-2379003/" TargetMode="External"/><Relationship Id="rId2" Type="http://schemas.openxmlformats.org/officeDocument/2006/relationships/image" Target="../media/image48.jpg"/><Relationship Id="rId1" Type="http://schemas.openxmlformats.org/officeDocument/2006/relationships/slideLayout" Target="../slideLayouts/slideLayout2.xml"/><Relationship Id="rId6" Type="http://schemas.openxmlformats.org/officeDocument/2006/relationships/image" Target="../media/image50.jpg"/><Relationship Id="rId5" Type="http://schemas.openxmlformats.org/officeDocument/2006/relationships/hyperlink" Target="https://www.pickpik.com/hospice-care-elderly-in-wheel-chair-elderly-old-senior-63611" TargetMode="External"/><Relationship Id="rId4" Type="http://schemas.openxmlformats.org/officeDocument/2006/relationships/image" Target="../media/image49.jp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4.jp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4.jpg"/></Relationships>
</file>

<file path=ppt/slides/_rels/slide9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4.jp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4.jpg"/></Relationships>
</file>

<file path=ppt/slides/_rels/slide9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2F1FE-7C96-4161-95B9-B9C1C51936E4}"/>
              </a:ext>
            </a:extLst>
          </p:cNvPr>
          <p:cNvSpPr>
            <a:spLocks noGrp="1"/>
          </p:cNvSpPr>
          <p:nvPr>
            <p:ph type="ctrTitle"/>
          </p:nvPr>
        </p:nvSpPr>
        <p:spPr>
          <a:xfrm>
            <a:off x="5282382" y="253468"/>
            <a:ext cx="6261915" cy="3308380"/>
          </a:xfrm>
        </p:spPr>
        <p:txBody>
          <a:bodyPr>
            <a:normAutofit/>
          </a:bodyPr>
          <a:lstStyle/>
          <a:p>
            <a:pPr>
              <a:lnSpc>
                <a:spcPct val="90000"/>
              </a:lnSpc>
            </a:pPr>
            <a:r>
              <a:rPr lang="en-US" sz="5600" dirty="0">
                <a:solidFill>
                  <a:schemeClr val="accent5"/>
                </a:solidFill>
              </a:rPr>
              <a:t>National Incident Based Reporting System (NIBRS)</a:t>
            </a:r>
          </a:p>
        </p:txBody>
      </p:sp>
      <p:sp>
        <p:nvSpPr>
          <p:cNvPr id="3" name="Subtitle 2">
            <a:extLst>
              <a:ext uri="{FF2B5EF4-FFF2-40B4-BE49-F238E27FC236}">
                <a16:creationId xmlns:a16="http://schemas.microsoft.com/office/drawing/2014/main" id="{C8525207-C54B-46FA-899C-064FCA594382}"/>
              </a:ext>
            </a:extLst>
          </p:cNvPr>
          <p:cNvSpPr>
            <a:spLocks noGrp="1"/>
          </p:cNvSpPr>
          <p:nvPr>
            <p:ph type="subTitle" idx="1"/>
          </p:nvPr>
        </p:nvSpPr>
        <p:spPr>
          <a:xfrm>
            <a:off x="5282381" y="3758044"/>
            <a:ext cx="6261915" cy="2320852"/>
          </a:xfrm>
        </p:spPr>
        <p:txBody>
          <a:bodyPr>
            <a:normAutofit fontScale="25000" lnSpcReduction="20000"/>
          </a:bodyPr>
          <a:lstStyle/>
          <a:p>
            <a:pPr algn="ctr"/>
            <a:endParaRPr lang="en-US" dirty="0"/>
          </a:p>
          <a:p>
            <a:pPr algn="ctr"/>
            <a:r>
              <a:rPr lang="en-US" sz="7200" dirty="0"/>
              <a:t>Raymond Mansi &amp; Christina Wilson</a:t>
            </a:r>
          </a:p>
          <a:p>
            <a:pPr algn="ctr"/>
            <a:r>
              <a:rPr lang="en-US" sz="7200" dirty="0"/>
              <a:t>Nevada Department of Public Safety State Police</a:t>
            </a:r>
          </a:p>
          <a:p>
            <a:pPr algn="ctr"/>
            <a:r>
              <a:rPr lang="en-US" sz="7200" dirty="0"/>
              <a:t>Records, Communications, and compliance division</a:t>
            </a:r>
          </a:p>
          <a:p>
            <a:pPr algn="ctr"/>
            <a:r>
              <a:rPr lang="en-US" sz="7200" dirty="0"/>
              <a:t> NCJIS Program Specialists</a:t>
            </a:r>
          </a:p>
        </p:txBody>
      </p:sp>
      <p:pic>
        <p:nvPicPr>
          <p:cNvPr id="7" name="Picture 6" descr="Police car on the street">
            <a:extLst>
              <a:ext uri="{FF2B5EF4-FFF2-40B4-BE49-F238E27FC236}">
                <a16:creationId xmlns:a16="http://schemas.microsoft.com/office/drawing/2014/main" id="{FE29227B-4703-4DAD-A51E-EBA7FE3BC51A}"/>
              </a:ext>
              <a:ext uri="{C183D7F6-B498-43B3-948B-1728B52AA6E4}">
                <adec:decorative xmlns:adec="http://schemas.microsoft.com/office/drawing/2017/decorative" val="1"/>
              </a:ext>
            </a:extLst>
          </p:cNvPr>
          <p:cNvPicPr>
            <a:picLocks noChangeAspect="1"/>
          </p:cNvPicPr>
          <p:nvPr/>
        </p:nvPicPr>
        <p:blipFill>
          <a:blip r:embed="rId3"/>
          <a:srcRect l="26198" r="26198"/>
          <a:stretch/>
        </p:blipFill>
        <p:spPr>
          <a:xfrm>
            <a:off x="219383" y="253468"/>
            <a:ext cx="3906399" cy="5825428"/>
          </a:xfrm>
          <a:prstGeom prst="rect">
            <a:avLst/>
          </a:prstGeom>
          <a:effectLst>
            <a:outerShdw blurRad="50800" dist="38100" dir="5400000" algn="t" rotWithShape="0">
              <a:prstClr val="black">
                <a:alpha val="43000"/>
              </a:prstClr>
            </a:outerShdw>
          </a:effectLst>
        </p:spPr>
      </p:pic>
      <p:pic>
        <p:nvPicPr>
          <p:cNvPr id="5" name="Picture 4" descr="Shape, calendar, arrow&#10;&#10;Description automatically generated">
            <a:extLst>
              <a:ext uri="{FF2B5EF4-FFF2-40B4-BE49-F238E27FC236}">
                <a16:creationId xmlns:a16="http://schemas.microsoft.com/office/drawing/2014/main" id="{93F7237C-5098-42A1-965D-88086A8F43D7}"/>
              </a:ext>
            </a:extLst>
          </p:cNvPr>
          <p:cNvPicPr>
            <a:picLocks noChangeAspect="1"/>
          </p:cNvPicPr>
          <p:nvPr/>
        </p:nvPicPr>
        <p:blipFill>
          <a:blip r:embed="rId4"/>
          <a:stretch>
            <a:fillRect/>
          </a:stretch>
        </p:blipFill>
        <p:spPr>
          <a:xfrm>
            <a:off x="11282082" y="5920298"/>
            <a:ext cx="909286" cy="937701"/>
          </a:xfrm>
          <a:prstGeom prst="rect">
            <a:avLst/>
          </a:prstGeom>
        </p:spPr>
      </p:pic>
    </p:spTree>
    <p:extLst>
      <p:ext uri="{BB962C8B-B14F-4D97-AF65-F5344CB8AC3E}">
        <p14:creationId xmlns:p14="http://schemas.microsoft.com/office/powerpoint/2010/main" val="25129907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4EA6893-EF70-4859-B629-BC10EB4D166C}"/>
              </a:ext>
            </a:extLst>
          </p:cNvPr>
          <p:cNvSpPr>
            <a:spLocks noGrp="1"/>
          </p:cNvSpPr>
          <p:nvPr>
            <p:ph type="title"/>
          </p:nvPr>
        </p:nvSpPr>
        <p:spPr>
          <a:xfrm>
            <a:off x="1451579" y="211756"/>
            <a:ext cx="9291215" cy="660221"/>
          </a:xfrm>
        </p:spPr>
        <p:txBody>
          <a:bodyPr/>
          <a:lstStyle/>
          <a:p>
            <a:r>
              <a:rPr lang="en-US" dirty="0"/>
              <a:t>Quality Assurance Review</a:t>
            </a:r>
          </a:p>
        </p:txBody>
      </p:sp>
      <p:sp>
        <p:nvSpPr>
          <p:cNvPr id="8" name="Content Placeholder 7">
            <a:extLst>
              <a:ext uri="{FF2B5EF4-FFF2-40B4-BE49-F238E27FC236}">
                <a16:creationId xmlns:a16="http://schemas.microsoft.com/office/drawing/2014/main" id="{62878A5B-B9CA-420C-A603-D447B64E9D0C}"/>
              </a:ext>
            </a:extLst>
          </p:cNvPr>
          <p:cNvSpPr>
            <a:spLocks noGrp="1"/>
          </p:cNvSpPr>
          <p:nvPr>
            <p:ph idx="1"/>
          </p:nvPr>
        </p:nvSpPr>
        <p:spPr>
          <a:xfrm>
            <a:off x="1087656" y="1116531"/>
            <a:ext cx="9962146" cy="4408370"/>
          </a:xfrm>
        </p:spPr>
        <p:txBody>
          <a:bodyPr>
            <a:normAutofit/>
          </a:bodyPr>
          <a:lstStyle/>
          <a:p>
            <a:r>
              <a:rPr lang="en-US" dirty="0"/>
              <a:t>The UCR Program will complete an Agency Review for Quality Assurance purposes</a:t>
            </a:r>
          </a:p>
          <a:p>
            <a:pPr lvl="1"/>
            <a:r>
              <a:rPr lang="en-US" dirty="0"/>
              <a:t>Similar to the FBI’s Quality Assurance process </a:t>
            </a:r>
          </a:p>
          <a:p>
            <a:pPr lvl="1"/>
            <a:r>
              <a:rPr lang="en-US" dirty="0"/>
              <a:t>We want to ensure agencies are reporting correctly to get the most accurate and complete data</a:t>
            </a:r>
          </a:p>
          <a:p>
            <a:pPr marL="457200" lvl="1" indent="0">
              <a:buNone/>
            </a:pPr>
            <a:endParaRPr lang="en-US" dirty="0"/>
          </a:p>
          <a:p>
            <a:r>
              <a:rPr lang="en-US" dirty="0"/>
              <a:t>This process will also help identify deficiencies in your LEAs practice so we may tailor our training program to meet the needs of your specific agency. </a:t>
            </a:r>
          </a:p>
        </p:txBody>
      </p:sp>
      <p:pic>
        <p:nvPicPr>
          <p:cNvPr id="4" name="Picture 3" descr="Shape, calendar, arrow&#10;&#10;Description automatically generated">
            <a:extLst>
              <a:ext uri="{FF2B5EF4-FFF2-40B4-BE49-F238E27FC236}">
                <a16:creationId xmlns:a16="http://schemas.microsoft.com/office/drawing/2014/main" id="{8BFDAC7B-F7AF-4FC0-8B81-5369D736BEBF}"/>
              </a:ext>
            </a:extLst>
          </p:cNvPr>
          <p:cNvPicPr>
            <a:picLocks noChangeAspect="1"/>
          </p:cNvPicPr>
          <p:nvPr/>
        </p:nvPicPr>
        <p:blipFill>
          <a:blip r:embed="rId2"/>
          <a:stretch>
            <a:fillRect/>
          </a:stretch>
        </p:blipFill>
        <p:spPr>
          <a:xfrm>
            <a:off x="11282082" y="5920298"/>
            <a:ext cx="909286" cy="937701"/>
          </a:xfrm>
          <a:prstGeom prst="rect">
            <a:avLst/>
          </a:prstGeom>
        </p:spPr>
      </p:pic>
      <p:sp>
        <p:nvSpPr>
          <p:cNvPr id="6" name="TextBox 5">
            <a:extLst>
              <a:ext uri="{FF2B5EF4-FFF2-40B4-BE49-F238E27FC236}">
                <a16:creationId xmlns:a16="http://schemas.microsoft.com/office/drawing/2014/main" id="{CA4DED09-1167-4B62-85F7-BA366443BD96}"/>
              </a:ext>
            </a:extLst>
          </p:cNvPr>
          <p:cNvSpPr txBox="1"/>
          <p:nvPr/>
        </p:nvSpPr>
        <p:spPr>
          <a:xfrm>
            <a:off x="0" y="0"/>
            <a:ext cx="635267" cy="253916"/>
          </a:xfrm>
          <a:prstGeom prst="rect">
            <a:avLst/>
          </a:prstGeom>
          <a:noFill/>
        </p:spPr>
        <p:txBody>
          <a:bodyPr wrap="square">
            <a:spAutoFit/>
          </a:bodyPr>
          <a:lstStyle/>
          <a:p>
            <a:r>
              <a:rPr lang="en-US" sz="1050" dirty="0"/>
              <a:t>Admin</a:t>
            </a:r>
          </a:p>
        </p:txBody>
      </p:sp>
    </p:spTree>
    <p:extLst>
      <p:ext uri="{BB962C8B-B14F-4D97-AF65-F5344CB8AC3E}">
        <p14:creationId xmlns:p14="http://schemas.microsoft.com/office/powerpoint/2010/main" val="212868140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972532" y="1664277"/>
            <a:ext cx="8897332" cy="39069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a:buClr>
                <a:schemeClr val="accent4">
                  <a:lumMod val="75000"/>
                </a:schemeClr>
              </a:buClr>
              <a:buFont typeface="Century Gothic" panose="020B0502020202020204" pitchFamily="34" charset="0"/>
              <a:buChar char="►"/>
            </a:pPr>
            <a:r>
              <a:rPr lang="en-US" dirty="0">
                <a:solidFill>
                  <a:schemeClr val="tx1"/>
                </a:solidFill>
              </a:rPr>
              <a:t>Neglect </a:t>
            </a:r>
            <a:r>
              <a:rPr lang="en-US" sz="3200" dirty="0">
                <a:solidFill>
                  <a:schemeClr val="tx1"/>
                </a:solidFill>
              </a:rPr>
              <a:t>as defined </a:t>
            </a:r>
            <a:r>
              <a:rPr lang="en-US" dirty="0">
                <a:solidFill>
                  <a:schemeClr val="tx1"/>
                </a:solidFill>
              </a:rPr>
              <a:t>:</a:t>
            </a:r>
          </a:p>
          <a:p>
            <a:pPr lvl="1">
              <a:buClr>
                <a:schemeClr val="accent4">
                  <a:lumMod val="75000"/>
                </a:schemeClr>
              </a:buClr>
              <a:buFont typeface="Century Gothic" panose="020B0502020202020204" pitchFamily="34" charset="0"/>
              <a:buChar char="►"/>
            </a:pPr>
            <a:r>
              <a:rPr lang="en-US" sz="2400" dirty="0">
                <a:solidFill>
                  <a:schemeClr val="tx1"/>
                </a:solidFill>
              </a:rPr>
              <a:t>The failure of a person or a manager of a facility who has assumed legal responsibility or a contractual obligation for caring for an older person or a vulnerable person or who has voluntarily assumed responsibility for his or her care to provide food, shelter, clothing or services which are necessary to maintain the physical or mental health of the older person or vulnerable person.</a:t>
            </a:r>
          </a:p>
          <a:p>
            <a:pPr>
              <a:buClr>
                <a:schemeClr val="bg2">
                  <a:lumMod val="60000"/>
                  <a:lumOff val="40000"/>
                </a:schemeClr>
              </a:buClr>
              <a:buFont typeface="Century Gothic" panose="020B0502020202020204" pitchFamily="34" charset="0"/>
              <a:buChar char="►"/>
            </a:pPr>
            <a:endParaRPr lang="en-US" sz="1900" dirty="0">
              <a:solidFill>
                <a:schemeClr val="tx1"/>
              </a:solidFill>
            </a:endParaRPr>
          </a:p>
          <a:p>
            <a:pPr lvl="1"/>
            <a:endParaRPr lang="en-US" dirty="0">
              <a:solidFill>
                <a:prstClr val="white"/>
              </a:solidFill>
            </a:endParaRPr>
          </a:p>
        </p:txBody>
      </p:sp>
      <p:sp>
        <p:nvSpPr>
          <p:cNvPr id="6" name="Title 1"/>
          <p:cNvSpPr txBox="1">
            <a:spLocks/>
          </p:cNvSpPr>
          <p:nvPr/>
        </p:nvSpPr>
        <p:spPr>
          <a:xfrm>
            <a:off x="1458798" y="143757"/>
            <a:ext cx="7924800" cy="1143000"/>
          </a:xfrm>
          <a:prstGeom prst="rect">
            <a:avLst/>
          </a:prstGeom>
          <a:noFill/>
          <a:ln w="25400" cap="flat" cmpd="sng" algn="ctr">
            <a:noFill/>
            <a:prstDash val="solid"/>
          </a:ln>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4800" dirty="0">
                <a:solidFill>
                  <a:schemeClr val="accent5">
                    <a:lumMod val="75000"/>
                  </a:schemeClr>
                </a:solidFill>
                <a:latin typeface="+mj-lt"/>
              </a:rPr>
              <a:t>NEGLECT</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57634" y="5255394"/>
            <a:ext cx="2134366" cy="1602606"/>
          </a:xfrm>
          <a:prstGeom prst="rect">
            <a:avLst/>
          </a:prstGeom>
        </p:spPr>
      </p:pic>
      <p:sp>
        <p:nvSpPr>
          <p:cNvPr id="5" name="TextBox 4">
            <a:extLst>
              <a:ext uri="{FF2B5EF4-FFF2-40B4-BE49-F238E27FC236}">
                <a16:creationId xmlns:a16="http://schemas.microsoft.com/office/drawing/2014/main" id="{2BC19D4F-41B1-4730-8482-77C1380B37E6}"/>
              </a:ext>
            </a:extLst>
          </p:cNvPr>
          <p:cNvSpPr txBox="1"/>
          <p:nvPr/>
        </p:nvSpPr>
        <p:spPr>
          <a:xfrm>
            <a:off x="0" y="0"/>
            <a:ext cx="838200" cy="253916"/>
          </a:xfrm>
          <a:prstGeom prst="rect">
            <a:avLst/>
          </a:prstGeom>
          <a:noFill/>
        </p:spPr>
        <p:txBody>
          <a:bodyPr wrap="square">
            <a:spAutoFit/>
          </a:bodyPr>
          <a:lstStyle/>
          <a:p>
            <a:r>
              <a:rPr lang="en-US" sz="1050" dirty="0"/>
              <a:t>State</a:t>
            </a:r>
          </a:p>
        </p:txBody>
      </p:sp>
    </p:spTree>
    <p:custDataLst>
      <p:tags r:id="rId1"/>
    </p:custDataLst>
    <p:extLst>
      <p:ext uri="{BB962C8B-B14F-4D97-AF65-F5344CB8AC3E}">
        <p14:creationId xmlns:p14="http://schemas.microsoft.com/office/powerpoint/2010/main" val="113493050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1299989" y="992937"/>
            <a:ext cx="10598228" cy="47688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a:buClr>
                <a:schemeClr val="accent5"/>
              </a:buClr>
              <a:buFont typeface="Century Gothic" panose="020B0502020202020204" pitchFamily="34" charset="0"/>
              <a:buChar char="►"/>
            </a:pPr>
            <a:r>
              <a:rPr lang="en-US" sz="3600" dirty="0">
                <a:solidFill>
                  <a:schemeClr val="tx1"/>
                </a:solidFill>
              </a:rPr>
              <a:t>Exploitation as defined :</a:t>
            </a:r>
          </a:p>
          <a:p>
            <a:pPr lvl="1">
              <a:buClr>
                <a:schemeClr val="accent5"/>
              </a:buClr>
              <a:buFont typeface="Century Gothic" panose="020B0502020202020204" pitchFamily="34" charset="0"/>
              <a:buChar char="►"/>
            </a:pPr>
            <a:r>
              <a:rPr lang="en-US" sz="3600" dirty="0">
                <a:solidFill>
                  <a:schemeClr val="tx1"/>
                </a:solidFill>
              </a:rPr>
              <a:t> Any act taken by a person who has the trust and confidence of an older person or a vulnerable person or any use of the power of attorney or guardianship of an older person or a vulnerable person to:</a:t>
            </a:r>
          </a:p>
          <a:p>
            <a:pPr lvl="1">
              <a:buClr>
                <a:schemeClr val="accent5"/>
              </a:buClr>
              <a:buFont typeface="Century Gothic" panose="020B0502020202020204" pitchFamily="34" charset="0"/>
              <a:buChar char="►"/>
            </a:pPr>
            <a:r>
              <a:rPr lang="en-US" sz="3600" dirty="0">
                <a:solidFill>
                  <a:schemeClr val="tx1"/>
                </a:solidFill>
              </a:rPr>
              <a:t>      (a) </a:t>
            </a:r>
            <a:r>
              <a:rPr lang="en-US" sz="3600" b="0" i="0" dirty="0">
                <a:solidFill>
                  <a:srgbClr val="000000"/>
                </a:solidFill>
                <a:effectLst/>
              </a:rPr>
              <a:t> Obtain control, through deception, intimidation, or undue influence, over the older person’s or vulnerable person’s money, assets, or property with the intention of permanently depriving the older person or vulnerable person of the ownership, use, benefit, or possession of his or her money, assets or property;</a:t>
            </a:r>
            <a:r>
              <a:rPr lang="en-US" sz="3600" dirty="0">
                <a:solidFill>
                  <a:schemeClr val="tx1"/>
                </a:solidFill>
              </a:rPr>
              <a:t> or</a:t>
            </a:r>
          </a:p>
          <a:p>
            <a:pPr marL="457200" lvl="1" indent="0">
              <a:buClr>
                <a:schemeClr val="accent5"/>
              </a:buClr>
              <a:buNone/>
            </a:pPr>
            <a:r>
              <a:rPr lang="en-US" sz="3800" b="0" i="0" dirty="0">
                <a:solidFill>
                  <a:srgbClr val="000000"/>
                </a:solidFill>
                <a:effectLst/>
              </a:rPr>
              <a:t>	   (b) Convert money, assets, or property of the older person or vulnerable person with the intention of permanently depriving the older person or vulnerable person of the ownership, use, benefit, or possession of his or her money, assets, or property</a:t>
            </a:r>
            <a:endParaRPr lang="en-US" sz="3800" dirty="0">
              <a:solidFill>
                <a:schemeClr val="tx1"/>
              </a:solidFill>
            </a:endParaRPr>
          </a:p>
          <a:p>
            <a:pPr>
              <a:buClr>
                <a:schemeClr val="bg2">
                  <a:lumMod val="60000"/>
                  <a:lumOff val="40000"/>
                </a:schemeClr>
              </a:buClr>
              <a:buFont typeface="Century Gothic" panose="020B0502020202020204" pitchFamily="34" charset="0"/>
              <a:buChar char="►"/>
            </a:pPr>
            <a:endParaRPr lang="en-US" sz="3400" dirty="0">
              <a:solidFill>
                <a:schemeClr val="tx1"/>
              </a:solidFill>
            </a:endParaRPr>
          </a:p>
          <a:p>
            <a:endParaRPr lang="en-US" sz="2200" dirty="0">
              <a:solidFill>
                <a:prstClr val="white"/>
              </a:solidFill>
            </a:endParaRPr>
          </a:p>
        </p:txBody>
      </p:sp>
      <p:sp>
        <p:nvSpPr>
          <p:cNvPr id="5" name="Title 1"/>
          <p:cNvSpPr txBox="1">
            <a:spLocks/>
          </p:cNvSpPr>
          <p:nvPr/>
        </p:nvSpPr>
        <p:spPr>
          <a:xfrm>
            <a:off x="2133600" y="-191877"/>
            <a:ext cx="7924800" cy="1143000"/>
          </a:xfrm>
          <a:prstGeom prst="rect">
            <a:avLst/>
          </a:prstGeom>
          <a:noFill/>
          <a:ln w="25400" cap="flat" cmpd="sng" algn="ctr">
            <a:noFill/>
            <a:prstDash val="solid"/>
          </a:ln>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4800" dirty="0">
                <a:solidFill>
                  <a:schemeClr val="accent5">
                    <a:lumMod val="75000"/>
                  </a:schemeClr>
                </a:solidFill>
                <a:latin typeface="+mj-lt"/>
              </a:rPr>
              <a:t>EXPLOITATION</a:t>
            </a:r>
          </a:p>
        </p:txBody>
      </p:sp>
      <p:pic>
        <p:nvPicPr>
          <p:cNvPr id="4" name="Picture 3" descr="Shape, calendar, arrow&#10;&#10;Description automatically generated">
            <a:extLst>
              <a:ext uri="{FF2B5EF4-FFF2-40B4-BE49-F238E27FC236}">
                <a16:creationId xmlns:a16="http://schemas.microsoft.com/office/drawing/2014/main" id="{1DA20123-961A-4361-B2AF-D784D7C92270}"/>
              </a:ext>
            </a:extLst>
          </p:cNvPr>
          <p:cNvPicPr>
            <a:picLocks noChangeAspect="1"/>
          </p:cNvPicPr>
          <p:nvPr/>
        </p:nvPicPr>
        <p:blipFill>
          <a:blip r:embed="rId4"/>
          <a:stretch>
            <a:fillRect/>
          </a:stretch>
        </p:blipFill>
        <p:spPr>
          <a:xfrm>
            <a:off x="11343796" y="5983941"/>
            <a:ext cx="847572" cy="874058"/>
          </a:xfrm>
          <a:prstGeom prst="rect">
            <a:avLst/>
          </a:prstGeom>
        </p:spPr>
      </p:pic>
      <p:sp>
        <p:nvSpPr>
          <p:cNvPr id="7" name="TextBox 6">
            <a:extLst>
              <a:ext uri="{FF2B5EF4-FFF2-40B4-BE49-F238E27FC236}">
                <a16:creationId xmlns:a16="http://schemas.microsoft.com/office/drawing/2014/main" id="{8B75DB2D-AF1A-40C1-8B91-AE79CDCDC563}"/>
              </a:ext>
            </a:extLst>
          </p:cNvPr>
          <p:cNvSpPr txBox="1"/>
          <p:nvPr/>
        </p:nvSpPr>
        <p:spPr>
          <a:xfrm>
            <a:off x="0" y="0"/>
            <a:ext cx="838200" cy="253916"/>
          </a:xfrm>
          <a:prstGeom prst="rect">
            <a:avLst/>
          </a:prstGeom>
          <a:noFill/>
        </p:spPr>
        <p:txBody>
          <a:bodyPr wrap="square">
            <a:spAutoFit/>
          </a:bodyPr>
          <a:lstStyle/>
          <a:p>
            <a:r>
              <a:rPr lang="en-US" sz="1050" dirty="0"/>
              <a:t>State</a:t>
            </a:r>
          </a:p>
        </p:txBody>
      </p:sp>
    </p:spTree>
    <p:custDataLst>
      <p:tags r:id="rId1"/>
    </p:custDataLst>
    <p:extLst>
      <p:ext uri="{BB962C8B-B14F-4D97-AF65-F5344CB8AC3E}">
        <p14:creationId xmlns:p14="http://schemas.microsoft.com/office/powerpoint/2010/main" val="327416102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1547446" y="1221279"/>
            <a:ext cx="8229600" cy="49794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a:buClr>
                <a:schemeClr val="accent4">
                  <a:lumMod val="75000"/>
                </a:schemeClr>
              </a:buClr>
              <a:buFont typeface="Century Gothic" panose="020B0502020202020204" pitchFamily="34" charset="0"/>
              <a:buChar char="►"/>
            </a:pPr>
            <a:r>
              <a:rPr lang="en-US" sz="4000" dirty="0">
                <a:solidFill>
                  <a:schemeClr val="tx1"/>
                </a:solidFill>
              </a:rPr>
              <a:t>Isolation as defined:</a:t>
            </a:r>
          </a:p>
          <a:p>
            <a:pPr>
              <a:buClr>
                <a:schemeClr val="accent4">
                  <a:lumMod val="75000"/>
                </a:schemeClr>
              </a:buClr>
              <a:buFont typeface="Century Gothic" panose="020B0502020202020204" pitchFamily="34" charset="0"/>
              <a:buChar char="►"/>
            </a:pPr>
            <a:endParaRPr lang="en-US" dirty="0">
              <a:solidFill>
                <a:schemeClr val="tx1"/>
              </a:solidFill>
            </a:endParaRPr>
          </a:p>
          <a:p>
            <a:pPr>
              <a:buClr>
                <a:schemeClr val="accent4">
                  <a:lumMod val="75000"/>
                </a:schemeClr>
              </a:buClr>
              <a:buFont typeface="Century Gothic" panose="020B0502020202020204" pitchFamily="34" charset="0"/>
              <a:buChar char="►"/>
            </a:pPr>
            <a:r>
              <a:rPr lang="en-US" sz="2900" dirty="0">
                <a:solidFill>
                  <a:schemeClr val="tx1"/>
                </a:solidFill>
              </a:rPr>
              <a:t>preventing an older person or a vulnerable person from having contact with another person by:</a:t>
            </a:r>
          </a:p>
          <a:p>
            <a:pPr>
              <a:buClr>
                <a:schemeClr val="accent4">
                  <a:lumMod val="75000"/>
                </a:schemeClr>
              </a:buClr>
              <a:buFont typeface="Century Gothic" panose="020B0502020202020204" pitchFamily="34" charset="0"/>
              <a:buChar char="►"/>
            </a:pPr>
            <a:endParaRPr lang="en-US" sz="2900" dirty="0">
              <a:solidFill>
                <a:schemeClr val="tx1"/>
              </a:solidFill>
            </a:endParaRPr>
          </a:p>
          <a:p>
            <a:pPr>
              <a:buClr>
                <a:schemeClr val="accent4">
                  <a:lumMod val="75000"/>
                </a:schemeClr>
              </a:buClr>
              <a:buFont typeface="Century Gothic" panose="020B0502020202020204" pitchFamily="34" charset="0"/>
              <a:buChar char="►"/>
            </a:pPr>
            <a:r>
              <a:rPr lang="en-US" sz="2900" dirty="0">
                <a:solidFill>
                  <a:schemeClr val="tx1"/>
                </a:solidFill>
              </a:rPr>
              <a:t>      (a) Intentionally preventing the older person or vulnerable person from receiving visitors, mail or telephone calls, including, without limitation, communicating to a person who comes to visit the older person or vulnerable person or a person who telephones the older person or vulnerable person that the older person or vulnerable person is not present or does not want to meet with or talk to the visitor or caller knowing that the statement is false, contrary to the express wishes of the older person or vulnerable person and intended to prevent the older person or vulnerable person from having contact with the visitor</a:t>
            </a:r>
            <a:r>
              <a:rPr lang="en-US" sz="3500" dirty="0">
                <a:solidFill>
                  <a:schemeClr val="tx1"/>
                </a:solidFill>
              </a:rPr>
              <a:t>.</a:t>
            </a:r>
          </a:p>
        </p:txBody>
      </p:sp>
      <p:sp>
        <p:nvSpPr>
          <p:cNvPr id="6" name="Title 1"/>
          <p:cNvSpPr txBox="1">
            <a:spLocks/>
          </p:cNvSpPr>
          <p:nvPr/>
        </p:nvSpPr>
        <p:spPr>
          <a:xfrm>
            <a:off x="2133600" y="47625"/>
            <a:ext cx="7924800" cy="609600"/>
          </a:xfrm>
          <a:prstGeom prst="rect">
            <a:avLst/>
          </a:prstGeom>
          <a:noFill/>
          <a:ln w="25400" cap="flat" cmpd="sng" algn="ctr">
            <a:noFill/>
            <a:prstDash val="solid"/>
          </a:ln>
          <a:effectLst/>
        </p:spPr>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4800" dirty="0">
                <a:solidFill>
                  <a:schemeClr val="accent5">
                    <a:lumMod val="75000"/>
                  </a:schemeClr>
                </a:solidFill>
                <a:latin typeface="+mj-lt"/>
              </a:rPr>
              <a:t>ISOLATION</a:t>
            </a:r>
          </a:p>
        </p:txBody>
      </p:sp>
      <p:pic>
        <p:nvPicPr>
          <p:cNvPr id="2" name="Picture 1"/>
          <p:cNvPicPr>
            <a:picLocks noChangeAspect="1"/>
          </p:cNvPicPr>
          <p:nvPr/>
        </p:nvPicPr>
        <p:blipFill>
          <a:blip r:embed="rId4"/>
          <a:stretch>
            <a:fillRect/>
          </a:stretch>
        </p:blipFill>
        <p:spPr>
          <a:xfrm>
            <a:off x="9777046" y="5312893"/>
            <a:ext cx="2414954" cy="1499451"/>
          </a:xfrm>
          <a:prstGeom prst="rect">
            <a:avLst/>
          </a:prstGeom>
        </p:spPr>
      </p:pic>
      <p:sp>
        <p:nvSpPr>
          <p:cNvPr id="5" name="TextBox 4">
            <a:extLst>
              <a:ext uri="{FF2B5EF4-FFF2-40B4-BE49-F238E27FC236}">
                <a16:creationId xmlns:a16="http://schemas.microsoft.com/office/drawing/2014/main" id="{E589B236-1628-47FC-87C5-090A685C77F1}"/>
              </a:ext>
            </a:extLst>
          </p:cNvPr>
          <p:cNvSpPr txBox="1"/>
          <p:nvPr/>
        </p:nvSpPr>
        <p:spPr>
          <a:xfrm>
            <a:off x="0" y="0"/>
            <a:ext cx="838200" cy="253916"/>
          </a:xfrm>
          <a:prstGeom prst="rect">
            <a:avLst/>
          </a:prstGeom>
          <a:noFill/>
        </p:spPr>
        <p:txBody>
          <a:bodyPr wrap="square">
            <a:spAutoFit/>
          </a:bodyPr>
          <a:lstStyle/>
          <a:p>
            <a:r>
              <a:rPr lang="en-US" sz="1050" dirty="0"/>
              <a:t>State</a:t>
            </a:r>
          </a:p>
        </p:txBody>
      </p:sp>
    </p:spTree>
    <p:custDataLst>
      <p:tags r:id="rId1"/>
    </p:custDataLst>
    <p:extLst>
      <p:ext uri="{BB962C8B-B14F-4D97-AF65-F5344CB8AC3E}">
        <p14:creationId xmlns:p14="http://schemas.microsoft.com/office/powerpoint/2010/main" val="170958408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55080-8A4F-4B76-9954-7740034277BC}"/>
              </a:ext>
            </a:extLst>
          </p:cNvPr>
          <p:cNvSpPr>
            <a:spLocks noGrp="1"/>
          </p:cNvSpPr>
          <p:nvPr>
            <p:ph type="title"/>
          </p:nvPr>
        </p:nvSpPr>
        <p:spPr>
          <a:xfrm>
            <a:off x="1450392" y="526286"/>
            <a:ext cx="9291215" cy="575797"/>
          </a:xfrm>
        </p:spPr>
        <p:txBody>
          <a:bodyPr>
            <a:noAutofit/>
          </a:bodyPr>
          <a:lstStyle/>
          <a:p>
            <a:r>
              <a:rPr lang="en-US" sz="4400" cap="none" dirty="0">
                <a:solidFill>
                  <a:schemeClr val="accent5">
                    <a:lumMod val="75000"/>
                  </a:schemeClr>
                </a:solidFill>
              </a:rPr>
              <a:t>ISOLATION CONTINUED</a:t>
            </a:r>
          </a:p>
        </p:txBody>
      </p:sp>
      <p:sp>
        <p:nvSpPr>
          <p:cNvPr id="3" name="Content Placeholder 2">
            <a:extLst>
              <a:ext uri="{FF2B5EF4-FFF2-40B4-BE49-F238E27FC236}">
                <a16:creationId xmlns:a16="http://schemas.microsoft.com/office/drawing/2014/main" id="{89092086-B6E6-46CA-AED6-060D05768AE7}"/>
              </a:ext>
            </a:extLst>
          </p:cNvPr>
          <p:cNvSpPr>
            <a:spLocks noGrp="1"/>
          </p:cNvSpPr>
          <p:nvPr>
            <p:ph idx="1"/>
          </p:nvPr>
        </p:nvSpPr>
        <p:spPr>
          <a:xfrm>
            <a:off x="1670654" y="1915215"/>
            <a:ext cx="9291215" cy="4265506"/>
          </a:xfrm>
        </p:spPr>
        <p:txBody>
          <a:bodyPr>
            <a:normAutofit fontScale="77500" lnSpcReduction="20000"/>
          </a:bodyPr>
          <a:lstStyle/>
          <a:p>
            <a:pPr>
              <a:buClr>
                <a:schemeClr val="accent5">
                  <a:lumMod val="75000"/>
                </a:schemeClr>
              </a:buClr>
              <a:buFont typeface="Century Gothic" panose="020B0502020202020204" pitchFamily="34" charset="0"/>
              <a:buChar char="►"/>
            </a:pPr>
            <a:r>
              <a:rPr lang="en-US" sz="3500" dirty="0">
                <a:solidFill>
                  <a:schemeClr val="tx1"/>
                </a:solidFill>
              </a:rPr>
              <a:t>(b) Physically restraining the older person or vulnerable person to prevent the older person or vulnerable person from meeting with a person who comes to visit the older person or vulnerable person; or</a:t>
            </a:r>
          </a:p>
          <a:p>
            <a:pPr>
              <a:buClr>
                <a:schemeClr val="accent5">
                  <a:lumMod val="75000"/>
                </a:schemeClr>
              </a:buClr>
              <a:buFont typeface="Century Gothic" panose="020B0502020202020204" pitchFamily="34" charset="0"/>
              <a:buChar char="►"/>
            </a:pPr>
            <a:endParaRPr lang="en-US" sz="3500" dirty="0">
              <a:solidFill>
                <a:schemeClr val="tx1"/>
              </a:solidFill>
            </a:endParaRPr>
          </a:p>
          <a:p>
            <a:pPr>
              <a:buClr>
                <a:schemeClr val="accent5">
                  <a:lumMod val="75000"/>
                </a:schemeClr>
              </a:buClr>
              <a:buFont typeface="Century Gothic" panose="020B0502020202020204" pitchFamily="34" charset="0"/>
              <a:buChar char="►"/>
            </a:pPr>
            <a:r>
              <a:rPr lang="en-US" sz="3500" dirty="0">
                <a:solidFill>
                  <a:schemeClr val="tx1"/>
                </a:solidFill>
              </a:rPr>
              <a:t>      (c) Permitting any of the acts described in paragraphs (a) and (b) to be committed against an older person or a vulnerable person.</a:t>
            </a:r>
          </a:p>
          <a:p>
            <a:pPr>
              <a:buClr>
                <a:schemeClr val="bg2">
                  <a:lumMod val="60000"/>
                  <a:lumOff val="40000"/>
                </a:schemeClr>
              </a:buClr>
              <a:buFont typeface="Century Gothic" panose="020B0502020202020204" pitchFamily="34" charset="0"/>
              <a:buChar char="►"/>
            </a:pPr>
            <a:endParaRPr lang="en-US" dirty="0">
              <a:solidFill>
                <a:schemeClr val="tx1"/>
              </a:solidFill>
            </a:endParaRPr>
          </a:p>
          <a:p>
            <a:endParaRPr lang="en-US" dirty="0"/>
          </a:p>
        </p:txBody>
      </p:sp>
      <p:pic>
        <p:nvPicPr>
          <p:cNvPr id="4" name="Picture 3" descr="Shape, calendar, arrow&#10;&#10;Description automatically generated">
            <a:extLst>
              <a:ext uri="{FF2B5EF4-FFF2-40B4-BE49-F238E27FC236}">
                <a16:creationId xmlns:a16="http://schemas.microsoft.com/office/drawing/2014/main" id="{A29DD6EE-ED29-435F-A150-4373540CF450}"/>
              </a:ext>
            </a:extLst>
          </p:cNvPr>
          <p:cNvPicPr>
            <a:picLocks noChangeAspect="1"/>
          </p:cNvPicPr>
          <p:nvPr/>
        </p:nvPicPr>
        <p:blipFill>
          <a:blip r:embed="rId2"/>
          <a:stretch>
            <a:fillRect/>
          </a:stretch>
        </p:blipFill>
        <p:spPr>
          <a:xfrm>
            <a:off x="11282082" y="5920298"/>
            <a:ext cx="909286" cy="937701"/>
          </a:xfrm>
          <a:prstGeom prst="rect">
            <a:avLst/>
          </a:prstGeom>
        </p:spPr>
      </p:pic>
      <p:sp>
        <p:nvSpPr>
          <p:cNvPr id="5" name="TextBox 4">
            <a:extLst>
              <a:ext uri="{FF2B5EF4-FFF2-40B4-BE49-F238E27FC236}">
                <a16:creationId xmlns:a16="http://schemas.microsoft.com/office/drawing/2014/main" id="{922FBD6C-1FBB-4CAD-AED9-D84150A7A7EA}"/>
              </a:ext>
            </a:extLst>
          </p:cNvPr>
          <p:cNvSpPr txBox="1"/>
          <p:nvPr/>
        </p:nvSpPr>
        <p:spPr>
          <a:xfrm>
            <a:off x="0" y="0"/>
            <a:ext cx="838200" cy="253916"/>
          </a:xfrm>
          <a:prstGeom prst="rect">
            <a:avLst/>
          </a:prstGeom>
          <a:noFill/>
        </p:spPr>
        <p:txBody>
          <a:bodyPr wrap="square">
            <a:spAutoFit/>
          </a:bodyPr>
          <a:lstStyle/>
          <a:p>
            <a:r>
              <a:rPr lang="en-US" sz="1050" dirty="0"/>
              <a:t>State</a:t>
            </a:r>
          </a:p>
        </p:txBody>
      </p:sp>
    </p:spTree>
    <p:extLst>
      <p:ext uri="{BB962C8B-B14F-4D97-AF65-F5344CB8AC3E}">
        <p14:creationId xmlns:p14="http://schemas.microsoft.com/office/powerpoint/2010/main" val="278909110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948018" y="2001610"/>
            <a:ext cx="8229600" cy="4373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a:buClr>
                <a:schemeClr val="accent5">
                  <a:lumMod val="75000"/>
                </a:schemeClr>
              </a:buClr>
              <a:buFont typeface="Century Gothic" panose="020B0502020202020204" pitchFamily="34" charset="0"/>
              <a:buChar char="►"/>
            </a:pPr>
            <a:r>
              <a:rPr lang="en-US" dirty="0">
                <a:solidFill>
                  <a:schemeClr val="tx1"/>
                </a:solidFill>
              </a:rPr>
              <a:t>Abuse</a:t>
            </a:r>
          </a:p>
          <a:p>
            <a:pPr>
              <a:buClr>
                <a:schemeClr val="accent5">
                  <a:lumMod val="75000"/>
                </a:schemeClr>
              </a:buClr>
              <a:buFont typeface="Century Gothic" panose="020B0502020202020204" pitchFamily="34" charset="0"/>
              <a:buChar char="►"/>
            </a:pPr>
            <a:r>
              <a:rPr lang="en-US" dirty="0">
                <a:solidFill>
                  <a:schemeClr val="tx1"/>
                </a:solidFill>
              </a:rPr>
              <a:t>Neglect</a:t>
            </a:r>
          </a:p>
          <a:p>
            <a:pPr>
              <a:buClr>
                <a:schemeClr val="accent5">
                  <a:lumMod val="75000"/>
                </a:schemeClr>
              </a:buClr>
              <a:buFont typeface="Century Gothic" panose="020B0502020202020204" pitchFamily="34" charset="0"/>
              <a:buChar char="►"/>
            </a:pPr>
            <a:r>
              <a:rPr lang="en-US" dirty="0">
                <a:solidFill>
                  <a:schemeClr val="tx1"/>
                </a:solidFill>
              </a:rPr>
              <a:t>Exploitation</a:t>
            </a:r>
          </a:p>
          <a:p>
            <a:pPr>
              <a:buClr>
                <a:schemeClr val="accent5">
                  <a:lumMod val="75000"/>
                </a:schemeClr>
              </a:buClr>
              <a:buFont typeface="Century Gothic" panose="020B0502020202020204" pitchFamily="34" charset="0"/>
              <a:buChar char="►"/>
            </a:pPr>
            <a:r>
              <a:rPr lang="en-US" dirty="0">
                <a:solidFill>
                  <a:schemeClr val="tx1"/>
                </a:solidFill>
              </a:rPr>
              <a:t>Isolation</a:t>
            </a:r>
          </a:p>
          <a:p>
            <a:pPr>
              <a:buClr>
                <a:schemeClr val="accent5">
                  <a:lumMod val="75000"/>
                </a:schemeClr>
              </a:buClr>
              <a:buFont typeface="Century Gothic" panose="020B0502020202020204" pitchFamily="34" charset="0"/>
              <a:buChar char="►"/>
            </a:pPr>
            <a:r>
              <a:rPr lang="en-US" dirty="0">
                <a:solidFill>
                  <a:schemeClr val="tx1"/>
                </a:solidFill>
              </a:rPr>
              <a:t>Abandonment</a:t>
            </a:r>
          </a:p>
          <a:p>
            <a:pPr lvl="1">
              <a:buClr>
                <a:schemeClr val="accent5">
                  <a:lumMod val="75000"/>
                </a:schemeClr>
              </a:buClr>
              <a:buFont typeface="Century Gothic" panose="020B0502020202020204" pitchFamily="34" charset="0"/>
              <a:buChar char="►"/>
            </a:pPr>
            <a:r>
              <a:rPr lang="en-US" dirty="0">
                <a:solidFill>
                  <a:schemeClr val="tx1"/>
                </a:solidFill>
              </a:rPr>
              <a:t>Note: we collect the number of offenses reported for each on a monthly basis.  Currently our database collects Elder Abuse data as collecting data on vulnerable persons is in the works.</a:t>
            </a:r>
          </a:p>
        </p:txBody>
      </p:sp>
      <p:sp>
        <p:nvSpPr>
          <p:cNvPr id="4" name="Title 1"/>
          <p:cNvSpPr txBox="1">
            <a:spLocks/>
          </p:cNvSpPr>
          <p:nvPr/>
        </p:nvSpPr>
        <p:spPr>
          <a:xfrm>
            <a:off x="2000250" y="110432"/>
            <a:ext cx="7924800" cy="1456743"/>
          </a:xfrm>
          <a:prstGeom prst="rect">
            <a:avLst/>
          </a:prstGeom>
          <a:noFill/>
          <a:ln w="25400" cap="flat" cmpd="sng" algn="ctr">
            <a:noFill/>
            <a:prstDash val="solid"/>
          </a:ln>
          <a:effectLst/>
        </p:spPr>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dirty="0">
                <a:solidFill>
                  <a:schemeClr val="accent5">
                    <a:lumMod val="75000"/>
                  </a:schemeClr>
                </a:solidFill>
                <a:latin typeface="+mj-lt"/>
              </a:rPr>
              <a:t>DATA COLLECTED BY THE CENTRAL REPOSITORY</a:t>
            </a:r>
          </a:p>
        </p:txBody>
      </p:sp>
      <p:pic>
        <p:nvPicPr>
          <p:cNvPr id="3" name="Picture 2"/>
          <p:cNvPicPr>
            <a:picLocks noChangeAspect="1"/>
          </p:cNvPicPr>
          <p:nvPr/>
        </p:nvPicPr>
        <p:blipFill>
          <a:blip r:embed="rId3"/>
          <a:stretch>
            <a:fillRect/>
          </a:stretch>
        </p:blipFill>
        <p:spPr>
          <a:xfrm>
            <a:off x="7716784" y="1567175"/>
            <a:ext cx="3565298" cy="2551523"/>
          </a:xfrm>
          <a:prstGeom prst="rect">
            <a:avLst/>
          </a:prstGeom>
        </p:spPr>
      </p:pic>
      <p:pic>
        <p:nvPicPr>
          <p:cNvPr id="5" name="Picture 4" descr="Shape, calendar, arrow&#10;&#10;Description automatically generated">
            <a:extLst>
              <a:ext uri="{FF2B5EF4-FFF2-40B4-BE49-F238E27FC236}">
                <a16:creationId xmlns:a16="http://schemas.microsoft.com/office/drawing/2014/main" id="{F5D78470-00A3-4D13-8D2C-982F3AABA401}"/>
              </a:ext>
            </a:extLst>
          </p:cNvPr>
          <p:cNvPicPr>
            <a:picLocks noChangeAspect="1"/>
          </p:cNvPicPr>
          <p:nvPr/>
        </p:nvPicPr>
        <p:blipFill>
          <a:blip r:embed="rId4"/>
          <a:stretch>
            <a:fillRect/>
          </a:stretch>
        </p:blipFill>
        <p:spPr>
          <a:xfrm>
            <a:off x="11282082" y="5920298"/>
            <a:ext cx="909286" cy="937701"/>
          </a:xfrm>
          <a:prstGeom prst="rect">
            <a:avLst/>
          </a:prstGeom>
        </p:spPr>
      </p:pic>
      <p:sp>
        <p:nvSpPr>
          <p:cNvPr id="6" name="TextBox 5">
            <a:extLst>
              <a:ext uri="{FF2B5EF4-FFF2-40B4-BE49-F238E27FC236}">
                <a16:creationId xmlns:a16="http://schemas.microsoft.com/office/drawing/2014/main" id="{569C5521-6A28-405B-9966-A38D4B3E10F0}"/>
              </a:ext>
            </a:extLst>
          </p:cNvPr>
          <p:cNvSpPr txBox="1"/>
          <p:nvPr/>
        </p:nvSpPr>
        <p:spPr>
          <a:xfrm>
            <a:off x="0" y="0"/>
            <a:ext cx="838200" cy="253916"/>
          </a:xfrm>
          <a:prstGeom prst="rect">
            <a:avLst/>
          </a:prstGeom>
          <a:noFill/>
        </p:spPr>
        <p:txBody>
          <a:bodyPr wrap="square">
            <a:spAutoFit/>
          </a:bodyPr>
          <a:lstStyle/>
          <a:p>
            <a:r>
              <a:rPr lang="en-US" sz="1050" dirty="0"/>
              <a:t>State</a:t>
            </a:r>
          </a:p>
        </p:txBody>
      </p:sp>
    </p:spTree>
    <p:extLst>
      <p:ext uri="{BB962C8B-B14F-4D97-AF65-F5344CB8AC3E}">
        <p14:creationId xmlns:p14="http://schemas.microsoft.com/office/powerpoint/2010/main" val="319336339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05000" y="533400"/>
            <a:ext cx="8382000" cy="5447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4000" dirty="0"/>
              <a:t> </a:t>
            </a:r>
            <a:r>
              <a:rPr lang="en-US" sz="6000" dirty="0">
                <a:latin typeface="+mj-lt"/>
              </a:rPr>
              <a:t>QUESTIONS?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5" name="Picture 4">
            <a:extLst>
              <a:ext uri="{FF2B5EF4-FFF2-40B4-BE49-F238E27FC236}">
                <a16:creationId xmlns:a16="http://schemas.microsoft.com/office/drawing/2014/main" id="{384D5AA9-29C2-4138-8CB1-91A3B3C2C171}"/>
              </a:ext>
            </a:extLst>
          </p:cNvPr>
          <p:cNvPicPr>
            <a:picLocks noChangeAspect="1"/>
          </p:cNvPicPr>
          <p:nvPr/>
        </p:nvPicPr>
        <p:blipFill>
          <a:blip r:embed="rId3"/>
          <a:stretch>
            <a:fillRect/>
          </a:stretch>
        </p:blipFill>
        <p:spPr>
          <a:xfrm>
            <a:off x="1547812" y="856922"/>
            <a:ext cx="9096375" cy="4800600"/>
          </a:xfrm>
          <a:prstGeom prst="rect">
            <a:avLst/>
          </a:prstGeom>
        </p:spPr>
      </p:pic>
      <p:pic>
        <p:nvPicPr>
          <p:cNvPr id="4" name="Picture 3" descr="Shape, calendar, arrow&#10;&#10;Description automatically generated">
            <a:extLst>
              <a:ext uri="{FF2B5EF4-FFF2-40B4-BE49-F238E27FC236}">
                <a16:creationId xmlns:a16="http://schemas.microsoft.com/office/drawing/2014/main" id="{A1C06F35-D567-439E-A911-FA5434B569EE}"/>
              </a:ext>
            </a:extLst>
          </p:cNvPr>
          <p:cNvPicPr>
            <a:picLocks noChangeAspect="1"/>
          </p:cNvPicPr>
          <p:nvPr/>
        </p:nvPicPr>
        <p:blipFill>
          <a:blip r:embed="rId4"/>
          <a:stretch>
            <a:fillRect/>
          </a:stretch>
        </p:blipFill>
        <p:spPr>
          <a:xfrm>
            <a:off x="11282082" y="5920298"/>
            <a:ext cx="909286" cy="937701"/>
          </a:xfrm>
          <a:prstGeom prst="rect">
            <a:avLst/>
          </a:prstGeom>
        </p:spPr>
      </p:pic>
    </p:spTree>
    <p:extLst>
      <p:ext uri="{BB962C8B-B14F-4D97-AF65-F5344CB8AC3E}">
        <p14:creationId xmlns:p14="http://schemas.microsoft.com/office/powerpoint/2010/main" val="333113542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0FD921B-F0B4-4506-A146-0BDAA975BB80}"/>
              </a:ext>
            </a:extLst>
          </p:cNvPr>
          <p:cNvSpPr>
            <a:spLocks noGrp="1"/>
          </p:cNvSpPr>
          <p:nvPr>
            <p:ph type="title"/>
          </p:nvPr>
        </p:nvSpPr>
        <p:spPr>
          <a:xfrm>
            <a:off x="117103" y="2227298"/>
            <a:ext cx="4176384" cy="1504950"/>
          </a:xfrm>
        </p:spPr>
        <p:txBody>
          <a:bodyPr vert="horz" lIns="91440" tIns="45720" rIns="91440" bIns="0" rtlCol="0" anchor="b">
            <a:normAutofit fontScale="90000"/>
          </a:bodyPr>
          <a:lstStyle/>
          <a:p>
            <a:r>
              <a:rPr lang="en-US" sz="4800" dirty="0"/>
              <a:t>Assault within NIBRS </a:t>
            </a:r>
          </a:p>
        </p:txBody>
      </p:sp>
      <p:pic>
        <p:nvPicPr>
          <p:cNvPr id="13" name="Picture 12" descr="Shape, calendar, arrow&#10;&#10;Description automatically generated">
            <a:extLst>
              <a:ext uri="{FF2B5EF4-FFF2-40B4-BE49-F238E27FC236}">
                <a16:creationId xmlns:a16="http://schemas.microsoft.com/office/drawing/2014/main" id="{F0F58984-49DF-4F1A-8156-3C3A6A99E164}"/>
              </a:ext>
            </a:extLst>
          </p:cNvPr>
          <p:cNvPicPr>
            <a:picLocks noChangeAspect="1"/>
          </p:cNvPicPr>
          <p:nvPr/>
        </p:nvPicPr>
        <p:blipFill>
          <a:blip r:embed="rId2"/>
          <a:stretch>
            <a:fillRect/>
          </a:stretch>
        </p:blipFill>
        <p:spPr>
          <a:xfrm>
            <a:off x="11282082" y="5920298"/>
            <a:ext cx="909286" cy="937701"/>
          </a:xfrm>
          <a:prstGeom prst="rect">
            <a:avLst/>
          </a:prstGeom>
        </p:spPr>
      </p:pic>
      <p:pic>
        <p:nvPicPr>
          <p:cNvPr id="12" name="Picture 11">
            <a:extLst>
              <a:ext uri="{FF2B5EF4-FFF2-40B4-BE49-F238E27FC236}">
                <a16:creationId xmlns:a16="http://schemas.microsoft.com/office/drawing/2014/main" id="{DAA6F3FF-695D-4A31-B798-C00548E44226}"/>
              </a:ext>
            </a:extLst>
          </p:cNvPr>
          <p:cNvPicPr>
            <a:picLocks noChangeAspect="1"/>
          </p:cNvPicPr>
          <p:nvPr/>
        </p:nvPicPr>
        <p:blipFill>
          <a:blip r:embed="rId3"/>
          <a:stretch>
            <a:fillRect/>
          </a:stretch>
        </p:blipFill>
        <p:spPr>
          <a:xfrm>
            <a:off x="4367746" y="782198"/>
            <a:ext cx="7707151" cy="5138100"/>
          </a:xfrm>
          <a:prstGeom prst="rect">
            <a:avLst/>
          </a:prstGeom>
        </p:spPr>
      </p:pic>
      <p:sp>
        <p:nvSpPr>
          <p:cNvPr id="5" name="TextBox 4">
            <a:extLst>
              <a:ext uri="{FF2B5EF4-FFF2-40B4-BE49-F238E27FC236}">
                <a16:creationId xmlns:a16="http://schemas.microsoft.com/office/drawing/2014/main" id="{730693D8-C2C2-4A08-9F34-B71A834E6BC7}"/>
              </a:ext>
            </a:extLst>
          </p:cNvPr>
          <p:cNvSpPr txBox="1"/>
          <p:nvPr/>
        </p:nvSpPr>
        <p:spPr>
          <a:xfrm>
            <a:off x="0" y="0"/>
            <a:ext cx="838200" cy="253916"/>
          </a:xfrm>
          <a:prstGeom prst="rect">
            <a:avLst/>
          </a:prstGeom>
          <a:noFill/>
        </p:spPr>
        <p:txBody>
          <a:bodyPr wrap="square">
            <a:spAutoFit/>
          </a:bodyPr>
          <a:lstStyle/>
          <a:p>
            <a:r>
              <a:rPr lang="en-US" sz="1050" dirty="0"/>
              <a:t>State</a:t>
            </a:r>
          </a:p>
        </p:txBody>
      </p:sp>
    </p:spTree>
    <p:extLst>
      <p:ext uri="{BB962C8B-B14F-4D97-AF65-F5344CB8AC3E}">
        <p14:creationId xmlns:p14="http://schemas.microsoft.com/office/powerpoint/2010/main" val="258168269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A0B10-8252-49A7-B037-DF62BB568544}"/>
              </a:ext>
            </a:extLst>
          </p:cNvPr>
          <p:cNvSpPr>
            <a:spLocks noGrp="1"/>
          </p:cNvSpPr>
          <p:nvPr>
            <p:ph type="title"/>
          </p:nvPr>
        </p:nvSpPr>
        <p:spPr>
          <a:xfrm>
            <a:off x="1593932" y="253916"/>
            <a:ext cx="9293577" cy="1059305"/>
          </a:xfrm>
        </p:spPr>
        <p:txBody>
          <a:bodyPr/>
          <a:lstStyle/>
          <a:p>
            <a:pPr algn="ctr"/>
            <a:r>
              <a:rPr lang="en-US" i="1" dirty="0"/>
              <a:t>How to Report Assaults in NIBRS</a:t>
            </a:r>
          </a:p>
        </p:txBody>
      </p:sp>
      <p:sp>
        <p:nvSpPr>
          <p:cNvPr id="3" name="Content Placeholder 2">
            <a:extLst>
              <a:ext uri="{FF2B5EF4-FFF2-40B4-BE49-F238E27FC236}">
                <a16:creationId xmlns:a16="http://schemas.microsoft.com/office/drawing/2014/main" id="{F3953985-ED25-476B-965C-FC070B7B9864}"/>
              </a:ext>
            </a:extLst>
          </p:cNvPr>
          <p:cNvSpPr>
            <a:spLocks noGrp="1"/>
          </p:cNvSpPr>
          <p:nvPr>
            <p:ph sz="half" idx="1"/>
          </p:nvPr>
        </p:nvSpPr>
        <p:spPr>
          <a:xfrm>
            <a:off x="640346" y="1597446"/>
            <a:ext cx="5206855" cy="3663108"/>
          </a:xfrm>
        </p:spPr>
        <p:txBody>
          <a:bodyPr>
            <a:normAutofit/>
          </a:bodyPr>
          <a:lstStyle/>
          <a:p>
            <a:r>
              <a:rPr lang="en-US" dirty="0"/>
              <a:t>First determine do the details make the assault aggravated or simple assault.</a:t>
            </a:r>
          </a:p>
          <a:p>
            <a:r>
              <a:rPr lang="en-US" dirty="0"/>
              <a:t>Make sure to select an appropriate NOC to use for reporting the incident.</a:t>
            </a:r>
          </a:p>
          <a:p>
            <a:r>
              <a:rPr lang="en-US" dirty="0"/>
              <a:t>Enter the incident into the RMS.</a:t>
            </a:r>
          </a:p>
          <a:p>
            <a:r>
              <a:rPr lang="en-US" dirty="0"/>
              <a:t>Upload file from the RMS to the state production website.</a:t>
            </a:r>
          </a:p>
        </p:txBody>
      </p:sp>
      <p:pic>
        <p:nvPicPr>
          <p:cNvPr id="5" name="Picture 4" descr="Shape, calendar, arrow&#10;&#10;Description automatically generated">
            <a:extLst>
              <a:ext uri="{FF2B5EF4-FFF2-40B4-BE49-F238E27FC236}">
                <a16:creationId xmlns:a16="http://schemas.microsoft.com/office/drawing/2014/main" id="{29FDFC75-F1E9-42A0-8891-D533ABE60AE2}"/>
              </a:ext>
            </a:extLst>
          </p:cNvPr>
          <p:cNvPicPr>
            <a:picLocks noChangeAspect="1"/>
          </p:cNvPicPr>
          <p:nvPr/>
        </p:nvPicPr>
        <p:blipFill>
          <a:blip r:embed="rId2"/>
          <a:stretch>
            <a:fillRect/>
          </a:stretch>
        </p:blipFill>
        <p:spPr>
          <a:xfrm>
            <a:off x="11282082" y="5920298"/>
            <a:ext cx="909286" cy="937701"/>
          </a:xfrm>
          <a:prstGeom prst="rect">
            <a:avLst/>
          </a:prstGeom>
        </p:spPr>
      </p:pic>
      <p:pic>
        <p:nvPicPr>
          <p:cNvPr id="9" name="Picture 8">
            <a:extLst>
              <a:ext uri="{FF2B5EF4-FFF2-40B4-BE49-F238E27FC236}">
                <a16:creationId xmlns:a16="http://schemas.microsoft.com/office/drawing/2014/main" id="{8681A3B8-745F-4043-8992-2ABA2512DD98}"/>
              </a:ext>
            </a:extLst>
          </p:cNvPr>
          <p:cNvPicPr>
            <a:picLocks noChangeAspect="1"/>
          </p:cNvPicPr>
          <p:nvPr/>
        </p:nvPicPr>
        <p:blipFill>
          <a:blip r:embed="rId3"/>
          <a:stretch>
            <a:fillRect/>
          </a:stretch>
        </p:blipFill>
        <p:spPr>
          <a:xfrm>
            <a:off x="6240721" y="1429439"/>
            <a:ext cx="5496004" cy="3663108"/>
          </a:xfrm>
          <a:prstGeom prst="rect">
            <a:avLst/>
          </a:prstGeom>
        </p:spPr>
      </p:pic>
      <p:sp>
        <p:nvSpPr>
          <p:cNvPr id="6" name="TextBox 5">
            <a:extLst>
              <a:ext uri="{FF2B5EF4-FFF2-40B4-BE49-F238E27FC236}">
                <a16:creationId xmlns:a16="http://schemas.microsoft.com/office/drawing/2014/main" id="{DA97E445-D4F6-49F7-B41A-E653DB9DDAA4}"/>
              </a:ext>
            </a:extLst>
          </p:cNvPr>
          <p:cNvSpPr txBox="1"/>
          <p:nvPr/>
        </p:nvSpPr>
        <p:spPr>
          <a:xfrm>
            <a:off x="0" y="0"/>
            <a:ext cx="838200" cy="253916"/>
          </a:xfrm>
          <a:prstGeom prst="rect">
            <a:avLst/>
          </a:prstGeom>
          <a:noFill/>
        </p:spPr>
        <p:txBody>
          <a:bodyPr wrap="square">
            <a:spAutoFit/>
          </a:bodyPr>
          <a:lstStyle/>
          <a:p>
            <a:r>
              <a:rPr lang="en-US" sz="1050" dirty="0"/>
              <a:t>State</a:t>
            </a:r>
          </a:p>
        </p:txBody>
      </p:sp>
    </p:spTree>
    <p:extLst>
      <p:ext uri="{BB962C8B-B14F-4D97-AF65-F5344CB8AC3E}">
        <p14:creationId xmlns:p14="http://schemas.microsoft.com/office/powerpoint/2010/main" val="55486038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8949D-C546-4C76-99C9-B998322FA403}"/>
              </a:ext>
            </a:extLst>
          </p:cNvPr>
          <p:cNvSpPr>
            <a:spLocks noGrp="1"/>
          </p:cNvSpPr>
          <p:nvPr>
            <p:ph type="title"/>
          </p:nvPr>
        </p:nvSpPr>
        <p:spPr>
          <a:xfrm>
            <a:off x="1449211" y="77118"/>
            <a:ext cx="9293577" cy="751490"/>
          </a:xfrm>
        </p:spPr>
        <p:txBody>
          <a:bodyPr/>
          <a:lstStyle/>
          <a:p>
            <a:pPr algn="ctr"/>
            <a:r>
              <a:rPr lang="en-US" i="1" dirty="0"/>
              <a:t>Aggravated vs. Simple Assault</a:t>
            </a:r>
          </a:p>
        </p:txBody>
      </p:sp>
      <p:sp>
        <p:nvSpPr>
          <p:cNvPr id="3" name="Content Placeholder 2">
            <a:extLst>
              <a:ext uri="{FF2B5EF4-FFF2-40B4-BE49-F238E27FC236}">
                <a16:creationId xmlns:a16="http://schemas.microsoft.com/office/drawing/2014/main" id="{84CB9D55-9BAA-4138-8EFA-5DE1F5EDA267}"/>
              </a:ext>
            </a:extLst>
          </p:cNvPr>
          <p:cNvSpPr>
            <a:spLocks noGrp="1"/>
          </p:cNvSpPr>
          <p:nvPr>
            <p:ph sz="half" idx="1"/>
          </p:nvPr>
        </p:nvSpPr>
        <p:spPr>
          <a:xfrm>
            <a:off x="341523" y="882361"/>
            <a:ext cx="5666341" cy="5540977"/>
          </a:xfrm>
        </p:spPr>
        <p:txBody>
          <a:bodyPr>
            <a:normAutofit/>
          </a:bodyPr>
          <a:lstStyle/>
          <a:p>
            <a:r>
              <a:rPr lang="en-US" sz="1800" b="1" i="0" u="none" strike="noStrike" baseline="0" dirty="0">
                <a:latin typeface="Calibri" panose="020F0502020204030204" pitchFamily="34" charset="0"/>
              </a:rPr>
              <a:t>13A Aggravated Assault </a:t>
            </a:r>
          </a:p>
          <a:p>
            <a:pPr marL="0" indent="0">
              <a:buNone/>
            </a:pPr>
            <a:r>
              <a:rPr lang="en-US" sz="1800" i="0" u="none" strike="noStrike" baseline="0" dirty="0">
                <a:latin typeface="Calibri" panose="020F0502020204030204" pitchFamily="34" charset="0"/>
              </a:rPr>
              <a:t>An unlawful attack by one person upon another wherein the offender uses a dangerous weapon or displays it in a threatening manner, or the victim suffers obvious severe or aggravated bodily injury, or where there was a risk for serious injury/intent to seriously injury. </a:t>
            </a:r>
          </a:p>
          <a:p>
            <a:pPr marL="0" indent="0">
              <a:buNone/>
            </a:pPr>
            <a:endParaRPr lang="en-US" sz="1800" i="0" u="none" strike="noStrike" baseline="0" dirty="0">
              <a:latin typeface="Calibri" panose="020F0502020204030204" pitchFamily="34" charset="0"/>
            </a:endParaRPr>
          </a:p>
          <a:p>
            <a:r>
              <a:rPr lang="en-US" sz="1800" b="1" i="0" u="none" strike="noStrike" baseline="0" dirty="0">
                <a:latin typeface="Calibri" panose="020F0502020204030204" pitchFamily="34" charset="0"/>
              </a:rPr>
              <a:t>13B Simple Assault </a:t>
            </a:r>
          </a:p>
          <a:p>
            <a:pPr marL="0" indent="0">
              <a:buNone/>
            </a:pPr>
            <a:r>
              <a:rPr lang="en-US" sz="1800" i="0" u="none" strike="noStrike" baseline="0" dirty="0">
                <a:latin typeface="Calibri" panose="020F0502020204030204" pitchFamily="34" charset="0"/>
              </a:rPr>
              <a:t>An unlawful physical attack by one person upon another where neither the offender displays a dangerous weapon, nor the victim suffers obvious severe or aggravated bodily injury involving apparent broken bones, loss of teeth, possible internal injury, severe laceration, or loss of consciousness. </a:t>
            </a:r>
            <a:endParaRPr lang="en-US" dirty="0"/>
          </a:p>
        </p:txBody>
      </p:sp>
      <p:pic>
        <p:nvPicPr>
          <p:cNvPr id="8" name="Content Placeholder 4">
            <a:extLst>
              <a:ext uri="{FF2B5EF4-FFF2-40B4-BE49-F238E27FC236}">
                <a16:creationId xmlns:a16="http://schemas.microsoft.com/office/drawing/2014/main" id="{6EC7838E-4FB9-43A3-B25E-11BD73995493}"/>
              </a:ext>
            </a:extLst>
          </p:cNvPr>
          <p:cNvPicPr>
            <a:picLocks noGrp="1" noChangeAspect="1"/>
          </p:cNvPicPr>
          <p:nvPr>
            <p:ph sz="half" idx="2"/>
          </p:nvPr>
        </p:nvPicPr>
        <p:blipFill>
          <a:blip r:embed="rId2"/>
          <a:stretch>
            <a:fillRect/>
          </a:stretch>
        </p:blipFill>
        <p:spPr>
          <a:xfrm>
            <a:off x="7250896" y="914906"/>
            <a:ext cx="4031186" cy="5235909"/>
          </a:xfrm>
        </p:spPr>
      </p:pic>
      <p:pic>
        <p:nvPicPr>
          <p:cNvPr id="5" name="Picture 4" descr="Shape, calendar, arrow&#10;&#10;Description automatically generated">
            <a:extLst>
              <a:ext uri="{FF2B5EF4-FFF2-40B4-BE49-F238E27FC236}">
                <a16:creationId xmlns:a16="http://schemas.microsoft.com/office/drawing/2014/main" id="{2C31D6C9-3719-44C9-9478-22995CEFBB1E}"/>
              </a:ext>
            </a:extLst>
          </p:cNvPr>
          <p:cNvPicPr>
            <a:picLocks noChangeAspect="1"/>
          </p:cNvPicPr>
          <p:nvPr/>
        </p:nvPicPr>
        <p:blipFill>
          <a:blip r:embed="rId3"/>
          <a:stretch>
            <a:fillRect/>
          </a:stretch>
        </p:blipFill>
        <p:spPr>
          <a:xfrm>
            <a:off x="11282082" y="5920298"/>
            <a:ext cx="909286" cy="937701"/>
          </a:xfrm>
          <a:prstGeom prst="rect">
            <a:avLst/>
          </a:prstGeom>
        </p:spPr>
      </p:pic>
      <p:sp>
        <p:nvSpPr>
          <p:cNvPr id="6" name="TextBox 5">
            <a:extLst>
              <a:ext uri="{FF2B5EF4-FFF2-40B4-BE49-F238E27FC236}">
                <a16:creationId xmlns:a16="http://schemas.microsoft.com/office/drawing/2014/main" id="{420F25BA-32C3-4295-9369-9596CFC6707A}"/>
              </a:ext>
            </a:extLst>
          </p:cNvPr>
          <p:cNvSpPr txBox="1"/>
          <p:nvPr/>
        </p:nvSpPr>
        <p:spPr>
          <a:xfrm>
            <a:off x="0" y="0"/>
            <a:ext cx="838200" cy="253916"/>
          </a:xfrm>
          <a:prstGeom prst="rect">
            <a:avLst/>
          </a:prstGeom>
          <a:noFill/>
        </p:spPr>
        <p:txBody>
          <a:bodyPr wrap="square">
            <a:spAutoFit/>
          </a:bodyPr>
          <a:lstStyle/>
          <a:p>
            <a:r>
              <a:rPr lang="en-US" sz="1050" dirty="0"/>
              <a:t>State</a:t>
            </a:r>
          </a:p>
        </p:txBody>
      </p:sp>
    </p:spTree>
    <p:extLst>
      <p:ext uri="{BB962C8B-B14F-4D97-AF65-F5344CB8AC3E}">
        <p14:creationId xmlns:p14="http://schemas.microsoft.com/office/powerpoint/2010/main" val="420167387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63CE6B6-219C-4ADE-833F-E11AA4252AA8}"/>
              </a:ext>
            </a:extLst>
          </p:cNvPr>
          <p:cNvSpPr>
            <a:spLocks noGrp="1"/>
          </p:cNvSpPr>
          <p:nvPr>
            <p:ph type="title"/>
          </p:nvPr>
        </p:nvSpPr>
        <p:spPr>
          <a:xfrm>
            <a:off x="1450391" y="605468"/>
            <a:ext cx="9291215" cy="708000"/>
          </a:xfrm>
        </p:spPr>
        <p:txBody>
          <a:bodyPr/>
          <a:lstStyle/>
          <a:p>
            <a:pPr algn="ctr"/>
            <a:r>
              <a:rPr lang="en-US" i="1" dirty="0"/>
              <a:t>Important Things to Consider</a:t>
            </a:r>
          </a:p>
        </p:txBody>
      </p:sp>
      <p:sp>
        <p:nvSpPr>
          <p:cNvPr id="6" name="Content Placeholder 5">
            <a:extLst>
              <a:ext uri="{FF2B5EF4-FFF2-40B4-BE49-F238E27FC236}">
                <a16:creationId xmlns:a16="http://schemas.microsoft.com/office/drawing/2014/main" id="{92A34D92-2BA7-4F45-9050-BD56DCBEEBFD}"/>
              </a:ext>
            </a:extLst>
          </p:cNvPr>
          <p:cNvSpPr>
            <a:spLocks noGrp="1"/>
          </p:cNvSpPr>
          <p:nvPr>
            <p:ph idx="1"/>
          </p:nvPr>
        </p:nvSpPr>
        <p:spPr>
          <a:xfrm>
            <a:off x="796887" y="2058433"/>
            <a:ext cx="10598225" cy="3748489"/>
          </a:xfrm>
        </p:spPr>
        <p:txBody>
          <a:bodyPr>
            <a:normAutofit/>
          </a:bodyPr>
          <a:lstStyle/>
          <a:p>
            <a:r>
              <a:rPr lang="en-US" dirty="0"/>
              <a:t>Getting as many details as possible about what occurred during the incident and documenting those are important.</a:t>
            </a:r>
          </a:p>
          <a:p>
            <a:r>
              <a:rPr lang="en-US" dirty="0"/>
              <a:t>The QAR process will take a look at all the supporting documentation that is associated with the incident that is being reviewed.</a:t>
            </a:r>
          </a:p>
          <a:p>
            <a:r>
              <a:rPr lang="en-US" dirty="0"/>
              <a:t>If aggravated assault was selected the agency will need to report a weapon and/or a severe or aggravated bodily injury.</a:t>
            </a:r>
          </a:p>
          <a:p>
            <a:r>
              <a:rPr lang="en-US" dirty="0"/>
              <a:t>If the only thing in the report is that the offender smacked the victim, then there is nothing that shows that an aggravated assault should have been selected.</a:t>
            </a:r>
          </a:p>
        </p:txBody>
      </p:sp>
      <p:pic>
        <p:nvPicPr>
          <p:cNvPr id="4" name="Picture 3" descr="Shape, calendar, arrow&#10;&#10;Description automatically generated">
            <a:extLst>
              <a:ext uri="{FF2B5EF4-FFF2-40B4-BE49-F238E27FC236}">
                <a16:creationId xmlns:a16="http://schemas.microsoft.com/office/drawing/2014/main" id="{606C5C20-437B-48F9-841F-39CBFCAD7561}"/>
              </a:ext>
            </a:extLst>
          </p:cNvPr>
          <p:cNvPicPr>
            <a:picLocks noChangeAspect="1"/>
          </p:cNvPicPr>
          <p:nvPr/>
        </p:nvPicPr>
        <p:blipFill>
          <a:blip r:embed="rId2"/>
          <a:stretch>
            <a:fillRect/>
          </a:stretch>
        </p:blipFill>
        <p:spPr>
          <a:xfrm>
            <a:off x="11282082" y="5920298"/>
            <a:ext cx="909286" cy="937701"/>
          </a:xfrm>
          <a:prstGeom prst="rect">
            <a:avLst/>
          </a:prstGeom>
        </p:spPr>
      </p:pic>
      <p:sp>
        <p:nvSpPr>
          <p:cNvPr id="7" name="TextBox 6">
            <a:extLst>
              <a:ext uri="{FF2B5EF4-FFF2-40B4-BE49-F238E27FC236}">
                <a16:creationId xmlns:a16="http://schemas.microsoft.com/office/drawing/2014/main" id="{5A34E57A-D46F-4ABC-ACB3-C109A40826E5}"/>
              </a:ext>
            </a:extLst>
          </p:cNvPr>
          <p:cNvSpPr txBox="1"/>
          <p:nvPr/>
        </p:nvSpPr>
        <p:spPr>
          <a:xfrm>
            <a:off x="0" y="0"/>
            <a:ext cx="838200" cy="253916"/>
          </a:xfrm>
          <a:prstGeom prst="rect">
            <a:avLst/>
          </a:prstGeom>
          <a:noFill/>
        </p:spPr>
        <p:txBody>
          <a:bodyPr wrap="square">
            <a:spAutoFit/>
          </a:bodyPr>
          <a:lstStyle/>
          <a:p>
            <a:r>
              <a:rPr lang="en-US" sz="1050" dirty="0"/>
              <a:t>State</a:t>
            </a:r>
          </a:p>
        </p:txBody>
      </p:sp>
    </p:spTree>
    <p:extLst>
      <p:ext uri="{BB962C8B-B14F-4D97-AF65-F5344CB8AC3E}">
        <p14:creationId xmlns:p14="http://schemas.microsoft.com/office/powerpoint/2010/main" val="15042956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34C8F-0A0D-4243-8290-ECBF3570924D}"/>
              </a:ext>
            </a:extLst>
          </p:cNvPr>
          <p:cNvSpPr>
            <a:spLocks noGrp="1"/>
          </p:cNvSpPr>
          <p:nvPr>
            <p:ph type="title"/>
          </p:nvPr>
        </p:nvSpPr>
        <p:spPr>
          <a:xfrm>
            <a:off x="544380" y="134753"/>
            <a:ext cx="11103239" cy="1174282"/>
          </a:xfrm>
        </p:spPr>
        <p:txBody>
          <a:bodyPr anchor="ctr">
            <a:normAutofit/>
          </a:bodyPr>
          <a:lstStyle/>
          <a:p>
            <a:r>
              <a:rPr lang="en-US" dirty="0">
                <a:solidFill>
                  <a:schemeClr val="accent5"/>
                </a:solidFill>
              </a:rPr>
              <a:t>Supplemental Documentation for quality assurance</a:t>
            </a:r>
          </a:p>
        </p:txBody>
      </p:sp>
      <p:sp>
        <p:nvSpPr>
          <p:cNvPr id="3" name="Content Placeholder 2">
            <a:extLst>
              <a:ext uri="{FF2B5EF4-FFF2-40B4-BE49-F238E27FC236}">
                <a16:creationId xmlns:a16="http://schemas.microsoft.com/office/drawing/2014/main" id="{45C5F502-2A52-4F0A-B1BE-7ED471D67D72}"/>
              </a:ext>
            </a:extLst>
          </p:cNvPr>
          <p:cNvSpPr>
            <a:spLocks noGrp="1"/>
          </p:cNvSpPr>
          <p:nvPr>
            <p:ph idx="1"/>
          </p:nvPr>
        </p:nvSpPr>
        <p:spPr>
          <a:xfrm>
            <a:off x="1270535" y="1934679"/>
            <a:ext cx="8904446" cy="3426594"/>
          </a:xfrm>
        </p:spPr>
        <p:txBody>
          <a:bodyPr>
            <a:normAutofit/>
          </a:bodyPr>
          <a:lstStyle/>
          <a:p>
            <a:pPr>
              <a:buClr>
                <a:schemeClr val="tx2">
                  <a:lumMod val="60000"/>
                  <a:lumOff val="40000"/>
                </a:schemeClr>
              </a:buClr>
            </a:pPr>
            <a:r>
              <a:rPr lang="en-US" dirty="0"/>
              <a:t>UCR program will ask for specific incidents and supplemental information associated with those incidents (i.e., police reports).</a:t>
            </a:r>
          </a:p>
          <a:p>
            <a:pPr lvl="1">
              <a:buClr>
                <a:schemeClr val="tx2">
                  <a:lumMod val="60000"/>
                  <a:lumOff val="40000"/>
                </a:schemeClr>
              </a:buClr>
            </a:pPr>
            <a:r>
              <a:rPr lang="en-US" dirty="0"/>
              <a:t>Can be scanned and emailed or provided on-site.</a:t>
            </a:r>
          </a:p>
          <a:p>
            <a:pPr>
              <a:buClr>
                <a:schemeClr val="tx2">
                  <a:lumMod val="60000"/>
                  <a:lumOff val="40000"/>
                </a:schemeClr>
              </a:buClr>
            </a:pPr>
            <a:r>
              <a:rPr lang="en-US" dirty="0"/>
              <a:t>Once incidents are reviewed, feedback will be sent on errors and assistance will be provided to agencies.</a:t>
            </a:r>
          </a:p>
          <a:p>
            <a:pPr>
              <a:buClr>
                <a:schemeClr val="tx2">
                  <a:lumMod val="60000"/>
                  <a:lumOff val="40000"/>
                </a:schemeClr>
              </a:buClr>
            </a:pPr>
            <a:r>
              <a:rPr lang="en-US" dirty="0"/>
              <a:t>QAR process is used to ASSIST and PROMOTE better crime data and address issues moving forward to make NIBRS process efficient and easier.</a:t>
            </a:r>
          </a:p>
        </p:txBody>
      </p:sp>
      <p:pic>
        <p:nvPicPr>
          <p:cNvPr id="9" name="Picture 8" descr="Shape, calendar, arrow&#10;&#10;Description automatically generated">
            <a:extLst>
              <a:ext uri="{FF2B5EF4-FFF2-40B4-BE49-F238E27FC236}">
                <a16:creationId xmlns:a16="http://schemas.microsoft.com/office/drawing/2014/main" id="{06F78105-ECD6-4396-848B-294F51D6FBCC}"/>
              </a:ext>
            </a:extLst>
          </p:cNvPr>
          <p:cNvPicPr>
            <a:picLocks noChangeAspect="1"/>
          </p:cNvPicPr>
          <p:nvPr/>
        </p:nvPicPr>
        <p:blipFill>
          <a:blip r:embed="rId2"/>
          <a:stretch>
            <a:fillRect/>
          </a:stretch>
        </p:blipFill>
        <p:spPr>
          <a:xfrm>
            <a:off x="11282082" y="5920298"/>
            <a:ext cx="909286" cy="937701"/>
          </a:xfrm>
          <a:prstGeom prst="rect">
            <a:avLst/>
          </a:prstGeom>
        </p:spPr>
      </p:pic>
      <p:sp>
        <p:nvSpPr>
          <p:cNvPr id="5" name="TextBox 4">
            <a:extLst>
              <a:ext uri="{FF2B5EF4-FFF2-40B4-BE49-F238E27FC236}">
                <a16:creationId xmlns:a16="http://schemas.microsoft.com/office/drawing/2014/main" id="{97EFEEDC-1D09-4474-B38B-A65C51E5C678}"/>
              </a:ext>
            </a:extLst>
          </p:cNvPr>
          <p:cNvSpPr txBox="1"/>
          <p:nvPr/>
        </p:nvSpPr>
        <p:spPr>
          <a:xfrm>
            <a:off x="0" y="0"/>
            <a:ext cx="635267" cy="253916"/>
          </a:xfrm>
          <a:prstGeom prst="rect">
            <a:avLst/>
          </a:prstGeom>
          <a:noFill/>
        </p:spPr>
        <p:txBody>
          <a:bodyPr wrap="square">
            <a:spAutoFit/>
          </a:bodyPr>
          <a:lstStyle/>
          <a:p>
            <a:r>
              <a:rPr lang="en-US" sz="1050" dirty="0"/>
              <a:t>Admin</a:t>
            </a:r>
          </a:p>
        </p:txBody>
      </p:sp>
    </p:spTree>
    <p:extLst>
      <p:ext uri="{BB962C8B-B14F-4D97-AF65-F5344CB8AC3E}">
        <p14:creationId xmlns:p14="http://schemas.microsoft.com/office/powerpoint/2010/main" val="236538350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79754-E6B0-4B07-8296-4AB6F56D93E2}"/>
              </a:ext>
            </a:extLst>
          </p:cNvPr>
          <p:cNvSpPr>
            <a:spLocks noGrp="1"/>
          </p:cNvSpPr>
          <p:nvPr>
            <p:ph type="title"/>
          </p:nvPr>
        </p:nvSpPr>
        <p:spPr>
          <a:xfrm>
            <a:off x="1447330" y="312953"/>
            <a:ext cx="9293577" cy="719605"/>
          </a:xfrm>
        </p:spPr>
        <p:txBody>
          <a:bodyPr/>
          <a:lstStyle/>
          <a:p>
            <a:pPr algn="ctr"/>
            <a:r>
              <a:rPr lang="en-US" i="1" dirty="0"/>
              <a:t>Selecting the Correct NOC</a:t>
            </a:r>
          </a:p>
        </p:txBody>
      </p:sp>
      <p:sp>
        <p:nvSpPr>
          <p:cNvPr id="3" name="Content Placeholder 2">
            <a:extLst>
              <a:ext uri="{FF2B5EF4-FFF2-40B4-BE49-F238E27FC236}">
                <a16:creationId xmlns:a16="http://schemas.microsoft.com/office/drawing/2014/main" id="{BB84C43F-30B2-4034-876E-75776E84BA9B}"/>
              </a:ext>
            </a:extLst>
          </p:cNvPr>
          <p:cNvSpPr>
            <a:spLocks noGrp="1"/>
          </p:cNvSpPr>
          <p:nvPr>
            <p:ph sz="half" idx="1"/>
          </p:nvPr>
        </p:nvSpPr>
        <p:spPr>
          <a:xfrm>
            <a:off x="231034" y="1212289"/>
            <a:ext cx="5863085" cy="4433420"/>
          </a:xfrm>
        </p:spPr>
        <p:txBody>
          <a:bodyPr>
            <a:normAutofit/>
          </a:bodyPr>
          <a:lstStyle/>
          <a:p>
            <a:r>
              <a:rPr lang="en-US" dirty="0"/>
              <a:t>The officer determined that the incident should be an aggravated assault.</a:t>
            </a:r>
          </a:p>
          <a:p>
            <a:r>
              <a:rPr lang="en-US" dirty="0"/>
              <a:t>Use the following fields in the NOC search tool to help find a NOC for the aggravated assault incident:</a:t>
            </a:r>
          </a:p>
          <a:p>
            <a:pPr lvl="1"/>
            <a:r>
              <a:rPr lang="en-US" dirty="0"/>
              <a:t>Class Code</a:t>
            </a:r>
          </a:p>
          <a:p>
            <a:pPr lvl="1"/>
            <a:r>
              <a:rPr lang="en-US" dirty="0"/>
              <a:t>Statute</a:t>
            </a:r>
          </a:p>
          <a:p>
            <a:pPr lvl="1"/>
            <a:r>
              <a:rPr lang="en-US" dirty="0"/>
              <a:t>NIBRS Code</a:t>
            </a:r>
          </a:p>
          <a:p>
            <a:pPr lvl="1"/>
            <a:r>
              <a:rPr lang="en-US" dirty="0"/>
              <a:t>Jurisdiction</a:t>
            </a:r>
          </a:p>
          <a:p>
            <a:pPr>
              <a:lnSpc>
                <a:spcPct val="90000"/>
              </a:lnSpc>
            </a:pPr>
            <a:r>
              <a:rPr lang="en-US" sz="1600" b="1" dirty="0"/>
              <a:t>The NOC search tool can be found at:</a:t>
            </a:r>
          </a:p>
          <a:p>
            <a:pPr lvl="1">
              <a:lnSpc>
                <a:spcPct val="90000"/>
              </a:lnSpc>
            </a:pPr>
            <a:r>
              <a:rPr lang="en-US" sz="1600" b="1" dirty="0">
                <a:hlinkClick r:id="rId3">
                  <a:extLst>
                    <a:ext uri="{A12FA001-AC4F-418D-AE19-62706E023703}">
                      <ahyp:hlinkClr xmlns:ahyp="http://schemas.microsoft.com/office/drawing/2018/hyperlinkcolor" val="tx"/>
                    </a:ext>
                  </a:extLst>
                </a:hlinkClick>
              </a:rPr>
              <a:t>https://www.nvcrimemapping.com/noc-search</a:t>
            </a:r>
            <a:endParaRPr lang="en-US" sz="1600" b="1" dirty="0"/>
          </a:p>
        </p:txBody>
      </p:sp>
      <p:pic>
        <p:nvPicPr>
          <p:cNvPr id="7" name="Picture 6" descr="Graphical user interface, application&#10;&#10;Description automatically generated">
            <a:extLst>
              <a:ext uri="{FF2B5EF4-FFF2-40B4-BE49-F238E27FC236}">
                <a16:creationId xmlns:a16="http://schemas.microsoft.com/office/drawing/2014/main" id="{E319F17B-7166-476F-B199-399449EC5F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4119" y="1122424"/>
            <a:ext cx="6019295" cy="4613151"/>
          </a:xfrm>
          <a:prstGeom prst="rect">
            <a:avLst/>
          </a:prstGeom>
        </p:spPr>
      </p:pic>
      <p:pic>
        <p:nvPicPr>
          <p:cNvPr id="6" name="Picture 5" descr="Shape, calendar, arrow&#10;&#10;Description automatically generated">
            <a:extLst>
              <a:ext uri="{FF2B5EF4-FFF2-40B4-BE49-F238E27FC236}">
                <a16:creationId xmlns:a16="http://schemas.microsoft.com/office/drawing/2014/main" id="{8B6B23B5-F255-4E03-959D-E84A31B45E5C}"/>
              </a:ext>
            </a:extLst>
          </p:cNvPr>
          <p:cNvPicPr>
            <a:picLocks noChangeAspect="1"/>
          </p:cNvPicPr>
          <p:nvPr/>
        </p:nvPicPr>
        <p:blipFill>
          <a:blip r:embed="rId5"/>
          <a:stretch>
            <a:fillRect/>
          </a:stretch>
        </p:blipFill>
        <p:spPr>
          <a:xfrm>
            <a:off x="11282082" y="5920298"/>
            <a:ext cx="909286" cy="937701"/>
          </a:xfrm>
          <a:prstGeom prst="rect">
            <a:avLst/>
          </a:prstGeom>
        </p:spPr>
      </p:pic>
      <p:sp>
        <p:nvSpPr>
          <p:cNvPr id="8" name="TextBox 7">
            <a:extLst>
              <a:ext uri="{FF2B5EF4-FFF2-40B4-BE49-F238E27FC236}">
                <a16:creationId xmlns:a16="http://schemas.microsoft.com/office/drawing/2014/main" id="{2434D913-05D1-4240-99FE-AEC6FFD414C3}"/>
              </a:ext>
            </a:extLst>
          </p:cNvPr>
          <p:cNvSpPr txBox="1"/>
          <p:nvPr/>
        </p:nvSpPr>
        <p:spPr>
          <a:xfrm>
            <a:off x="0" y="0"/>
            <a:ext cx="838200" cy="253916"/>
          </a:xfrm>
          <a:prstGeom prst="rect">
            <a:avLst/>
          </a:prstGeom>
          <a:noFill/>
        </p:spPr>
        <p:txBody>
          <a:bodyPr wrap="square">
            <a:spAutoFit/>
          </a:bodyPr>
          <a:lstStyle/>
          <a:p>
            <a:r>
              <a:rPr lang="en-US" sz="1050" dirty="0"/>
              <a:t>State</a:t>
            </a:r>
          </a:p>
        </p:txBody>
      </p:sp>
    </p:spTree>
    <p:extLst>
      <p:ext uri="{BB962C8B-B14F-4D97-AF65-F5344CB8AC3E}">
        <p14:creationId xmlns:p14="http://schemas.microsoft.com/office/powerpoint/2010/main" val="282081763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B36A17D8-56CD-4308-99D7-E9F09F433E9A}"/>
              </a:ext>
            </a:extLst>
          </p:cNvPr>
          <p:cNvSpPr>
            <a:spLocks noGrp="1"/>
          </p:cNvSpPr>
          <p:nvPr>
            <p:ph type="title"/>
          </p:nvPr>
        </p:nvSpPr>
        <p:spPr>
          <a:xfrm>
            <a:off x="3505200" y="482474"/>
            <a:ext cx="5181600" cy="568117"/>
          </a:xfrm>
        </p:spPr>
        <p:txBody>
          <a:bodyPr/>
          <a:lstStyle/>
          <a:p>
            <a:pPr algn="ctr"/>
            <a:r>
              <a:rPr lang="en-US" i="1" dirty="0"/>
              <a:t>NOC Selection</a:t>
            </a:r>
          </a:p>
        </p:txBody>
      </p:sp>
      <p:pic>
        <p:nvPicPr>
          <p:cNvPr id="16" name="Content Placeholder 15" descr="Timeline&#10;&#10;Description automatically generated">
            <a:extLst>
              <a:ext uri="{FF2B5EF4-FFF2-40B4-BE49-F238E27FC236}">
                <a16:creationId xmlns:a16="http://schemas.microsoft.com/office/drawing/2014/main" id="{6372A911-50DE-4F68-9FBB-F7EC365C5600}"/>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45097" y="1281889"/>
            <a:ext cx="6758644" cy="4280034"/>
          </a:xfrm>
        </p:spPr>
      </p:pic>
      <p:sp>
        <p:nvSpPr>
          <p:cNvPr id="19" name="Content Placeholder 18">
            <a:extLst>
              <a:ext uri="{FF2B5EF4-FFF2-40B4-BE49-F238E27FC236}">
                <a16:creationId xmlns:a16="http://schemas.microsoft.com/office/drawing/2014/main" id="{6BF5FD19-E0D7-4CB7-9EF6-F5FBCA8951B9}"/>
              </a:ext>
            </a:extLst>
          </p:cNvPr>
          <p:cNvSpPr>
            <a:spLocks noGrp="1"/>
          </p:cNvSpPr>
          <p:nvPr>
            <p:ph sz="half" idx="2"/>
          </p:nvPr>
        </p:nvSpPr>
        <p:spPr>
          <a:xfrm>
            <a:off x="7009768" y="1438871"/>
            <a:ext cx="5181600" cy="3966071"/>
          </a:xfrm>
        </p:spPr>
        <p:txBody>
          <a:bodyPr/>
          <a:lstStyle/>
          <a:p>
            <a:r>
              <a:rPr lang="en-US" dirty="0"/>
              <a:t>For this incident NOC 50214 is a NOC that will pass validation.</a:t>
            </a:r>
          </a:p>
          <a:p>
            <a:r>
              <a:rPr lang="en-US" dirty="0"/>
              <a:t>NOC 50214 is active since there is no “Y” under repealed.</a:t>
            </a:r>
          </a:p>
          <a:p>
            <a:r>
              <a:rPr lang="en-US" dirty="0"/>
              <a:t>13A (Aggravated Assault) is a valid NIBRS code for this NOC.</a:t>
            </a:r>
          </a:p>
          <a:p>
            <a:pPr marL="0" indent="0">
              <a:buNone/>
            </a:pPr>
            <a:r>
              <a:rPr lang="en-US" dirty="0"/>
              <a:t>*Note the Jurisdiction field should be “NV” or the code for the jurisdiction that the agency is located in. </a:t>
            </a:r>
          </a:p>
        </p:txBody>
      </p:sp>
      <p:pic>
        <p:nvPicPr>
          <p:cNvPr id="5" name="Picture 4" descr="Shape, calendar, arrow&#10;&#10;Description automatically generated">
            <a:extLst>
              <a:ext uri="{FF2B5EF4-FFF2-40B4-BE49-F238E27FC236}">
                <a16:creationId xmlns:a16="http://schemas.microsoft.com/office/drawing/2014/main" id="{80F82BD5-411C-4A84-BE4B-8C108D0D9BFE}"/>
              </a:ext>
            </a:extLst>
          </p:cNvPr>
          <p:cNvPicPr>
            <a:picLocks noChangeAspect="1"/>
          </p:cNvPicPr>
          <p:nvPr/>
        </p:nvPicPr>
        <p:blipFill>
          <a:blip r:embed="rId3"/>
          <a:stretch>
            <a:fillRect/>
          </a:stretch>
        </p:blipFill>
        <p:spPr>
          <a:xfrm>
            <a:off x="11282082" y="5920298"/>
            <a:ext cx="909286" cy="937701"/>
          </a:xfrm>
          <a:prstGeom prst="rect">
            <a:avLst/>
          </a:prstGeom>
        </p:spPr>
      </p:pic>
    </p:spTree>
    <p:extLst>
      <p:ext uri="{BB962C8B-B14F-4D97-AF65-F5344CB8AC3E}">
        <p14:creationId xmlns:p14="http://schemas.microsoft.com/office/powerpoint/2010/main" val="104429664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4F6A4-5304-4E56-AC67-7C5ABC074509}"/>
              </a:ext>
            </a:extLst>
          </p:cNvPr>
          <p:cNvSpPr>
            <a:spLocks noGrp="1"/>
          </p:cNvSpPr>
          <p:nvPr>
            <p:ph type="title"/>
          </p:nvPr>
        </p:nvSpPr>
        <p:spPr>
          <a:xfrm>
            <a:off x="1684884" y="607819"/>
            <a:ext cx="9291215" cy="659763"/>
          </a:xfrm>
        </p:spPr>
        <p:txBody>
          <a:bodyPr/>
          <a:lstStyle/>
          <a:p>
            <a:pPr algn="ctr"/>
            <a:r>
              <a:rPr lang="en-US" i="1" dirty="0"/>
              <a:t>Entering the Incident</a:t>
            </a:r>
          </a:p>
        </p:txBody>
      </p:sp>
      <p:sp>
        <p:nvSpPr>
          <p:cNvPr id="5" name="Content Placeholder 4">
            <a:extLst>
              <a:ext uri="{FF2B5EF4-FFF2-40B4-BE49-F238E27FC236}">
                <a16:creationId xmlns:a16="http://schemas.microsoft.com/office/drawing/2014/main" id="{2095FA68-9B4C-4CE3-A620-D654F22EDBB8}"/>
              </a:ext>
            </a:extLst>
          </p:cNvPr>
          <p:cNvSpPr>
            <a:spLocks noGrp="1"/>
          </p:cNvSpPr>
          <p:nvPr>
            <p:ph idx="1"/>
          </p:nvPr>
        </p:nvSpPr>
        <p:spPr>
          <a:xfrm>
            <a:off x="1312228" y="1644267"/>
            <a:ext cx="10036528" cy="3569465"/>
          </a:xfrm>
        </p:spPr>
        <p:txBody>
          <a:bodyPr>
            <a:normAutofit/>
          </a:bodyPr>
          <a:lstStyle/>
          <a:p>
            <a:r>
              <a:rPr lang="en-US" dirty="0"/>
              <a:t>This will vary by agency and by RMS.</a:t>
            </a:r>
          </a:p>
          <a:p>
            <a:r>
              <a:rPr lang="en-US" dirty="0"/>
              <a:t>Each agency needs to enter all incidents into the RMS.</a:t>
            </a:r>
          </a:p>
          <a:p>
            <a:r>
              <a:rPr lang="en-US" dirty="0"/>
              <a:t>At the end of the month the agency will upload a file to the state production website.</a:t>
            </a:r>
          </a:p>
          <a:p>
            <a:pPr lvl="1"/>
            <a:r>
              <a:rPr lang="en-US" dirty="0">
                <a:hlinkClick r:id="rId2"/>
              </a:rPr>
              <a:t>https://nevadacrimestats.nv.gov/</a:t>
            </a:r>
            <a:endParaRPr lang="en-US" dirty="0"/>
          </a:p>
          <a:p>
            <a:r>
              <a:rPr lang="en-US" dirty="0"/>
              <a:t>The file that gets uploaded to </a:t>
            </a:r>
            <a:r>
              <a:rPr lang="en-US" dirty="0">
                <a:hlinkClick r:id="rId2"/>
              </a:rPr>
              <a:t>https://nevadacrimestats.nv.gov/</a:t>
            </a:r>
            <a:r>
              <a:rPr lang="en-US" dirty="0"/>
              <a:t> is the file that will be submitted to the FBI.</a:t>
            </a:r>
          </a:p>
          <a:p>
            <a:r>
              <a:rPr lang="en-US" dirty="0"/>
              <a:t>Agencies are responsible for uploading adjustments to any incident if needed.</a:t>
            </a:r>
          </a:p>
        </p:txBody>
      </p:sp>
      <p:pic>
        <p:nvPicPr>
          <p:cNvPr id="4" name="Picture 3" descr="Shape, calendar, arrow&#10;&#10;Description automatically generated">
            <a:extLst>
              <a:ext uri="{FF2B5EF4-FFF2-40B4-BE49-F238E27FC236}">
                <a16:creationId xmlns:a16="http://schemas.microsoft.com/office/drawing/2014/main" id="{FB761847-2711-4893-85E7-80E96CAD1161}"/>
              </a:ext>
            </a:extLst>
          </p:cNvPr>
          <p:cNvPicPr>
            <a:picLocks noChangeAspect="1"/>
          </p:cNvPicPr>
          <p:nvPr/>
        </p:nvPicPr>
        <p:blipFill>
          <a:blip r:embed="rId3"/>
          <a:stretch>
            <a:fillRect/>
          </a:stretch>
        </p:blipFill>
        <p:spPr>
          <a:xfrm>
            <a:off x="11282082" y="5920298"/>
            <a:ext cx="909286" cy="937701"/>
          </a:xfrm>
          <a:prstGeom prst="rect">
            <a:avLst/>
          </a:prstGeom>
        </p:spPr>
      </p:pic>
      <p:sp>
        <p:nvSpPr>
          <p:cNvPr id="6" name="TextBox 5">
            <a:extLst>
              <a:ext uri="{FF2B5EF4-FFF2-40B4-BE49-F238E27FC236}">
                <a16:creationId xmlns:a16="http://schemas.microsoft.com/office/drawing/2014/main" id="{A49C4CC3-2367-4E0F-AFD7-EF70D501ED67}"/>
              </a:ext>
            </a:extLst>
          </p:cNvPr>
          <p:cNvSpPr txBox="1"/>
          <p:nvPr/>
        </p:nvSpPr>
        <p:spPr>
          <a:xfrm>
            <a:off x="0" y="0"/>
            <a:ext cx="838200" cy="253916"/>
          </a:xfrm>
          <a:prstGeom prst="rect">
            <a:avLst/>
          </a:prstGeom>
          <a:noFill/>
        </p:spPr>
        <p:txBody>
          <a:bodyPr wrap="square">
            <a:spAutoFit/>
          </a:bodyPr>
          <a:lstStyle/>
          <a:p>
            <a:r>
              <a:rPr lang="en-US" sz="1050" dirty="0"/>
              <a:t>State</a:t>
            </a:r>
          </a:p>
        </p:txBody>
      </p:sp>
    </p:spTree>
    <p:extLst>
      <p:ext uri="{BB962C8B-B14F-4D97-AF65-F5344CB8AC3E}">
        <p14:creationId xmlns:p14="http://schemas.microsoft.com/office/powerpoint/2010/main" val="67366999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rotWithShape="1">
          <a:blip r:embed="rId3"/>
          <a:srcRect t="24617" r="50539" b="34687"/>
          <a:stretch/>
        </p:blipFill>
        <p:spPr bwMode="auto">
          <a:xfrm>
            <a:off x="52909" y="1397093"/>
            <a:ext cx="6450155" cy="1953802"/>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401140" y="92025"/>
            <a:ext cx="9291215" cy="701016"/>
          </a:xfrm>
        </p:spPr>
        <p:txBody>
          <a:bodyPr/>
          <a:lstStyle/>
          <a:p>
            <a:pPr algn="ctr"/>
            <a:r>
              <a:rPr lang="en-US" i="1" dirty="0"/>
              <a:t>NIBRS Upload</a:t>
            </a:r>
          </a:p>
        </p:txBody>
      </p:sp>
      <p:sp>
        <p:nvSpPr>
          <p:cNvPr id="7" name="Rectangle 6"/>
          <p:cNvSpPr/>
          <p:nvPr/>
        </p:nvSpPr>
        <p:spPr>
          <a:xfrm>
            <a:off x="6503064" y="957958"/>
            <a:ext cx="5688304" cy="1569660"/>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dirty="0">
                <a:ln>
                  <a:noFill/>
                </a:ln>
                <a:effectLst/>
                <a:uLnTx/>
                <a:uFillTx/>
                <a:latin typeface="Calibri" panose="020F0502020204030204"/>
                <a:ea typeface="+mn-ea"/>
                <a:cs typeface="+mn-cs"/>
              </a:rPr>
              <a:t>Click on “Upload a NIBRS data file”.</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dirty="0">
                <a:ln>
                  <a:noFill/>
                </a:ln>
                <a:effectLst/>
                <a:uLnTx/>
                <a:uFillTx/>
                <a:latin typeface="Calibri" panose="020F0502020204030204"/>
                <a:ea typeface="+mn-ea"/>
                <a:cs typeface="+mn-cs"/>
              </a:rPr>
              <a:t>Select “Choose a file”</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dirty="0">
                <a:ln>
                  <a:noFill/>
                </a:ln>
                <a:effectLst/>
                <a:uLnTx/>
                <a:uFillTx/>
                <a:latin typeface="Calibri" panose="020F0502020204030204"/>
                <a:ea typeface="+mn-ea"/>
                <a:cs typeface="+mn-cs"/>
              </a:rPr>
              <a:t>Hit “Upload” to upload the file into the production website.</a:t>
            </a:r>
          </a:p>
        </p:txBody>
      </p:sp>
      <p:sp>
        <p:nvSpPr>
          <p:cNvPr id="9" name="Oval 8"/>
          <p:cNvSpPr/>
          <p:nvPr/>
        </p:nvSpPr>
        <p:spPr>
          <a:xfrm>
            <a:off x="608487" y="2797227"/>
            <a:ext cx="2592370" cy="35398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Left Arrow 9"/>
          <p:cNvSpPr/>
          <p:nvPr/>
        </p:nvSpPr>
        <p:spPr>
          <a:xfrm>
            <a:off x="3497345" y="2884602"/>
            <a:ext cx="610298" cy="247731"/>
          </a:xfrm>
          <a:prstGeom prst="lef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p:nvPr/>
        </p:nvPicPr>
        <p:blipFill rotWithShape="1">
          <a:blip r:embed="rId4"/>
          <a:srcRect t="9595" r="56724" b="49496"/>
          <a:stretch/>
        </p:blipFill>
        <p:spPr bwMode="auto">
          <a:xfrm>
            <a:off x="4082125" y="3335657"/>
            <a:ext cx="7199957" cy="2296545"/>
          </a:xfrm>
          <a:prstGeom prst="rect">
            <a:avLst/>
          </a:prstGeom>
          <a:ln>
            <a:noFill/>
          </a:ln>
          <a:extLst>
            <a:ext uri="{53640926-AAD7-44D8-BBD7-CCE9431645EC}">
              <a14:shadowObscured xmlns:a14="http://schemas.microsoft.com/office/drawing/2010/main"/>
            </a:ext>
          </a:extLst>
        </p:spPr>
      </p:pic>
      <p:sp>
        <p:nvSpPr>
          <p:cNvPr id="12" name="Oval 11"/>
          <p:cNvSpPr/>
          <p:nvPr/>
        </p:nvSpPr>
        <p:spPr>
          <a:xfrm>
            <a:off x="4427987" y="4483930"/>
            <a:ext cx="1237522" cy="47850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Left Arrow 12"/>
          <p:cNvSpPr/>
          <p:nvPr/>
        </p:nvSpPr>
        <p:spPr>
          <a:xfrm>
            <a:off x="5901179" y="4622203"/>
            <a:ext cx="763057" cy="201960"/>
          </a:xfrm>
          <a:prstGeom prst="lef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 name="Picture 13" descr="Shape, calendar, arrow&#10;&#10;Description automatically generated">
            <a:extLst>
              <a:ext uri="{FF2B5EF4-FFF2-40B4-BE49-F238E27FC236}">
                <a16:creationId xmlns:a16="http://schemas.microsoft.com/office/drawing/2014/main" id="{BF7B1FEB-6139-40D6-A4CB-0CF9A420F538}"/>
              </a:ext>
            </a:extLst>
          </p:cNvPr>
          <p:cNvPicPr>
            <a:picLocks noChangeAspect="1"/>
          </p:cNvPicPr>
          <p:nvPr/>
        </p:nvPicPr>
        <p:blipFill>
          <a:blip r:embed="rId5"/>
          <a:stretch>
            <a:fillRect/>
          </a:stretch>
        </p:blipFill>
        <p:spPr>
          <a:xfrm>
            <a:off x="11282082" y="5920298"/>
            <a:ext cx="909286" cy="937701"/>
          </a:xfrm>
          <a:prstGeom prst="rect">
            <a:avLst/>
          </a:prstGeom>
        </p:spPr>
      </p:pic>
    </p:spTree>
    <p:extLst>
      <p:ext uri="{BB962C8B-B14F-4D97-AF65-F5344CB8AC3E}">
        <p14:creationId xmlns:p14="http://schemas.microsoft.com/office/powerpoint/2010/main" val="318132142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4676" y="50626"/>
            <a:ext cx="9291215" cy="702816"/>
          </a:xfrm>
        </p:spPr>
        <p:txBody>
          <a:bodyPr/>
          <a:lstStyle/>
          <a:p>
            <a:pPr algn="ctr"/>
            <a:r>
              <a:rPr lang="en-US" i="1" dirty="0"/>
              <a:t>NIBRS Pending and Errors</a:t>
            </a:r>
          </a:p>
        </p:txBody>
      </p:sp>
      <p:pic>
        <p:nvPicPr>
          <p:cNvPr id="4" name="Content Placeholder 3"/>
          <p:cNvPicPr>
            <a:picLocks noGrp="1"/>
          </p:cNvPicPr>
          <p:nvPr>
            <p:ph idx="1"/>
          </p:nvPr>
        </p:nvPicPr>
        <p:blipFill rotWithShape="1">
          <a:blip r:embed="rId3"/>
          <a:srcRect l="2693" t="37424" r="131" b="49361"/>
          <a:stretch/>
        </p:blipFill>
        <p:spPr bwMode="auto">
          <a:xfrm>
            <a:off x="0" y="1145406"/>
            <a:ext cx="12008385" cy="1612037"/>
          </a:xfrm>
          <a:prstGeom prst="rect">
            <a:avLst/>
          </a:prstGeom>
          <a:ln>
            <a:noFill/>
          </a:ln>
          <a:extLst>
            <a:ext uri="{53640926-AAD7-44D8-BBD7-CCE9431645EC}">
              <a14:shadowObscured xmlns:a14="http://schemas.microsoft.com/office/drawing/2010/main"/>
            </a:ext>
          </a:extLst>
        </p:spPr>
      </p:pic>
      <p:sp>
        <p:nvSpPr>
          <p:cNvPr id="5" name="Oval 4"/>
          <p:cNvSpPr/>
          <p:nvPr/>
        </p:nvSpPr>
        <p:spPr>
          <a:xfrm>
            <a:off x="9598032" y="2393320"/>
            <a:ext cx="619076" cy="2785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p:cNvSpPr/>
          <p:nvPr/>
        </p:nvSpPr>
        <p:spPr>
          <a:xfrm>
            <a:off x="1905000" y="2773165"/>
            <a:ext cx="8382000" cy="923330"/>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Once the file has uploaded the Agency’s name, Uploaded by, Upload date, File name and Status fields will populate. The status area will show completed with how many errors were found in the file. </a:t>
            </a:r>
          </a:p>
        </p:txBody>
      </p:sp>
      <p:pic>
        <p:nvPicPr>
          <p:cNvPr id="7" name="Picture 6"/>
          <p:cNvPicPr/>
          <p:nvPr/>
        </p:nvPicPr>
        <p:blipFill rotWithShape="1">
          <a:blip r:embed="rId4"/>
          <a:srcRect t="13300" b="65846"/>
          <a:stretch/>
        </p:blipFill>
        <p:spPr bwMode="auto">
          <a:xfrm>
            <a:off x="259741" y="3664838"/>
            <a:ext cx="10316150" cy="1107177"/>
          </a:xfrm>
          <a:prstGeom prst="rect">
            <a:avLst/>
          </a:prstGeom>
          <a:ln>
            <a:noFill/>
          </a:ln>
          <a:extLst>
            <a:ext uri="{53640926-AAD7-44D8-BBD7-CCE9431645EC}">
              <a14:shadowObscured xmlns:a14="http://schemas.microsoft.com/office/drawing/2010/main"/>
            </a:ext>
          </a:extLst>
        </p:spPr>
      </p:pic>
      <p:pic>
        <p:nvPicPr>
          <p:cNvPr id="8" name="Picture 7"/>
          <p:cNvPicPr/>
          <p:nvPr/>
        </p:nvPicPr>
        <p:blipFill rotWithShape="1">
          <a:blip r:embed="rId4"/>
          <a:srcRect t="61905" b="33990"/>
          <a:stretch/>
        </p:blipFill>
        <p:spPr bwMode="auto">
          <a:xfrm>
            <a:off x="259741" y="4818910"/>
            <a:ext cx="10316149" cy="981670"/>
          </a:xfrm>
          <a:prstGeom prst="rect">
            <a:avLst/>
          </a:prstGeom>
          <a:ln>
            <a:noFill/>
          </a:ln>
          <a:extLst>
            <a:ext uri="{53640926-AAD7-44D8-BBD7-CCE9431645EC}">
              <a14:shadowObscured xmlns:a14="http://schemas.microsoft.com/office/drawing/2010/main"/>
            </a:ext>
          </a:extLst>
        </p:spPr>
      </p:pic>
      <p:sp>
        <p:nvSpPr>
          <p:cNvPr id="9" name="Oval 8"/>
          <p:cNvSpPr/>
          <p:nvPr/>
        </p:nvSpPr>
        <p:spPr>
          <a:xfrm>
            <a:off x="2284430" y="5077271"/>
            <a:ext cx="914400" cy="41858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p:cNvSpPr/>
          <p:nvPr/>
        </p:nvSpPr>
        <p:spPr>
          <a:xfrm>
            <a:off x="8800707" y="5100450"/>
            <a:ext cx="1106863" cy="41858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Shape, calendar, arrow&#10;&#10;Description automatically generated">
            <a:extLst>
              <a:ext uri="{FF2B5EF4-FFF2-40B4-BE49-F238E27FC236}">
                <a16:creationId xmlns:a16="http://schemas.microsoft.com/office/drawing/2014/main" id="{774250C3-BD6E-49A9-A292-2DC93BC06881}"/>
              </a:ext>
            </a:extLst>
          </p:cNvPr>
          <p:cNvPicPr>
            <a:picLocks noChangeAspect="1"/>
          </p:cNvPicPr>
          <p:nvPr/>
        </p:nvPicPr>
        <p:blipFill>
          <a:blip r:embed="rId5"/>
          <a:stretch>
            <a:fillRect/>
          </a:stretch>
        </p:blipFill>
        <p:spPr>
          <a:xfrm>
            <a:off x="11282082" y="5920298"/>
            <a:ext cx="909286" cy="937701"/>
          </a:xfrm>
          <a:prstGeom prst="rect">
            <a:avLst/>
          </a:prstGeom>
        </p:spPr>
      </p:pic>
    </p:spTree>
    <p:extLst>
      <p:ext uri="{BB962C8B-B14F-4D97-AF65-F5344CB8AC3E}">
        <p14:creationId xmlns:p14="http://schemas.microsoft.com/office/powerpoint/2010/main" val="394582746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p:nvPr/>
        </p:nvPicPr>
        <p:blipFill rotWithShape="1">
          <a:blip r:embed="rId3"/>
          <a:srcRect t="69325" r="800" b="13221"/>
          <a:stretch/>
        </p:blipFill>
        <p:spPr bwMode="auto">
          <a:xfrm>
            <a:off x="21722" y="3350265"/>
            <a:ext cx="12148554" cy="2054232"/>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1450392" y="48473"/>
            <a:ext cx="9291215" cy="531799"/>
          </a:xfrm>
        </p:spPr>
        <p:txBody>
          <a:bodyPr/>
          <a:lstStyle/>
          <a:p>
            <a:pPr algn="ctr"/>
            <a:r>
              <a:rPr lang="en-US" i="1" dirty="0"/>
              <a:t>NIBRS Errors </a:t>
            </a:r>
          </a:p>
        </p:txBody>
      </p:sp>
      <p:sp>
        <p:nvSpPr>
          <p:cNvPr id="3" name="Content Placeholder 2"/>
          <p:cNvSpPr>
            <a:spLocks noGrp="1"/>
          </p:cNvSpPr>
          <p:nvPr>
            <p:ph idx="1"/>
          </p:nvPr>
        </p:nvSpPr>
        <p:spPr>
          <a:xfrm>
            <a:off x="358595" y="623977"/>
            <a:ext cx="10258070" cy="726149"/>
          </a:xfrm>
        </p:spPr>
        <p:txBody>
          <a:bodyPr>
            <a:normAutofit fontScale="92500"/>
          </a:bodyPr>
          <a:lstStyle/>
          <a:p>
            <a:r>
              <a:rPr lang="en-US" dirty="0"/>
              <a:t>The </a:t>
            </a:r>
            <a:r>
              <a:rPr lang="en-US" i="1" dirty="0"/>
              <a:t>## error</a:t>
            </a:r>
            <a:r>
              <a:rPr lang="en-US" dirty="0"/>
              <a:t> is a hyperlink that will outline any errors within the file that was uploaded.</a:t>
            </a:r>
          </a:p>
          <a:p>
            <a:endParaRPr lang="en-US" dirty="0"/>
          </a:p>
        </p:txBody>
      </p:sp>
      <p:pic>
        <p:nvPicPr>
          <p:cNvPr id="4" name="Picture 3"/>
          <p:cNvPicPr/>
          <p:nvPr/>
        </p:nvPicPr>
        <p:blipFill rotWithShape="1">
          <a:blip r:embed="rId3"/>
          <a:srcRect l="2811" t="70179" b="13089"/>
          <a:stretch/>
        </p:blipFill>
        <p:spPr bwMode="auto">
          <a:xfrm>
            <a:off x="0" y="1009165"/>
            <a:ext cx="11898672" cy="1970005"/>
          </a:xfrm>
          <a:prstGeom prst="rect">
            <a:avLst/>
          </a:prstGeom>
          <a:ln>
            <a:noFill/>
          </a:ln>
          <a:extLst>
            <a:ext uri="{53640926-AAD7-44D8-BBD7-CCE9431645EC}">
              <a14:shadowObscured xmlns:a14="http://schemas.microsoft.com/office/drawing/2010/main"/>
            </a:ext>
          </a:extLst>
        </p:spPr>
      </p:pic>
      <p:sp>
        <p:nvSpPr>
          <p:cNvPr id="5" name="Right Arrow 4"/>
          <p:cNvSpPr/>
          <p:nvPr/>
        </p:nvSpPr>
        <p:spPr>
          <a:xfrm rot="1811915">
            <a:off x="2984554" y="2101064"/>
            <a:ext cx="743585" cy="287020"/>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Left Arrow 5"/>
          <p:cNvSpPr/>
          <p:nvPr/>
        </p:nvSpPr>
        <p:spPr>
          <a:xfrm rot="20281888">
            <a:off x="7207246" y="2192328"/>
            <a:ext cx="552450" cy="266190"/>
          </a:xfrm>
          <a:prstGeom prst="lef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p:cNvSpPr/>
          <p:nvPr/>
        </p:nvSpPr>
        <p:spPr>
          <a:xfrm>
            <a:off x="516357" y="2748337"/>
            <a:ext cx="8808030"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dirty="0">
                <a:ln>
                  <a:noFill/>
                </a:ln>
                <a:effectLst/>
                <a:uLnTx/>
                <a:uFillTx/>
                <a:latin typeface="Calibri" panose="020F0502020204030204"/>
                <a:ea typeface="+mn-ea"/>
                <a:cs typeface="+mn-cs"/>
              </a:rPr>
              <a:t>Click on the Error code as shown:</a:t>
            </a:r>
          </a:p>
        </p:txBody>
      </p:sp>
      <p:sp>
        <p:nvSpPr>
          <p:cNvPr id="14" name="Oval 13"/>
          <p:cNvSpPr/>
          <p:nvPr/>
        </p:nvSpPr>
        <p:spPr>
          <a:xfrm>
            <a:off x="6294750" y="4707873"/>
            <a:ext cx="365931" cy="29457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Up Arrow 15"/>
          <p:cNvSpPr/>
          <p:nvPr/>
        </p:nvSpPr>
        <p:spPr>
          <a:xfrm>
            <a:off x="6356112" y="5106999"/>
            <a:ext cx="243205" cy="594995"/>
          </a:xfrm>
          <a:prstGeom prst="upArrow">
            <a:avLst>
              <a:gd name="adj1" fmla="val 50000"/>
              <a:gd name="adj2" fmla="val 81662"/>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descr="Shape, calendar, arrow&#10;&#10;Description automatically generated">
            <a:extLst>
              <a:ext uri="{FF2B5EF4-FFF2-40B4-BE49-F238E27FC236}">
                <a16:creationId xmlns:a16="http://schemas.microsoft.com/office/drawing/2014/main" id="{F50B0ED0-E644-4332-BB2D-2FD4234A785E}"/>
              </a:ext>
            </a:extLst>
          </p:cNvPr>
          <p:cNvPicPr>
            <a:picLocks noChangeAspect="1"/>
          </p:cNvPicPr>
          <p:nvPr/>
        </p:nvPicPr>
        <p:blipFill>
          <a:blip r:embed="rId4"/>
          <a:stretch>
            <a:fillRect/>
          </a:stretch>
        </p:blipFill>
        <p:spPr>
          <a:xfrm>
            <a:off x="11282082" y="5920298"/>
            <a:ext cx="909286" cy="937701"/>
          </a:xfrm>
          <a:prstGeom prst="rect">
            <a:avLst/>
          </a:prstGeom>
        </p:spPr>
      </p:pic>
    </p:spTree>
    <p:extLst>
      <p:ext uri="{BB962C8B-B14F-4D97-AF65-F5344CB8AC3E}">
        <p14:creationId xmlns:p14="http://schemas.microsoft.com/office/powerpoint/2010/main" val="102915492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0392" y="0"/>
            <a:ext cx="9291215" cy="597240"/>
          </a:xfrm>
        </p:spPr>
        <p:txBody>
          <a:bodyPr/>
          <a:lstStyle/>
          <a:p>
            <a:pPr algn="ctr"/>
            <a:r>
              <a:rPr lang="en-US" i="1" dirty="0"/>
              <a:t>Error Code</a:t>
            </a:r>
          </a:p>
        </p:txBody>
      </p:sp>
      <p:pic>
        <p:nvPicPr>
          <p:cNvPr id="4" name="Content Placeholder 3"/>
          <p:cNvPicPr>
            <a:picLocks noGrp="1"/>
          </p:cNvPicPr>
          <p:nvPr>
            <p:ph idx="1"/>
          </p:nvPr>
        </p:nvPicPr>
        <p:blipFill rotWithShape="1">
          <a:blip r:embed="rId3"/>
          <a:srcRect t="11494" r="47968" b="41872"/>
          <a:stretch/>
        </p:blipFill>
        <p:spPr bwMode="auto">
          <a:xfrm>
            <a:off x="1" y="669304"/>
            <a:ext cx="10210800" cy="5445746"/>
          </a:xfrm>
          <a:prstGeom prst="rect">
            <a:avLst/>
          </a:prstGeom>
          <a:ln>
            <a:noFill/>
          </a:ln>
          <a:extLst>
            <a:ext uri="{53640926-AAD7-44D8-BBD7-CCE9431645EC}">
              <a14:shadowObscured xmlns:a14="http://schemas.microsoft.com/office/drawing/2010/main"/>
            </a:ext>
          </a:extLst>
        </p:spPr>
      </p:pic>
      <p:sp>
        <p:nvSpPr>
          <p:cNvPr id="5" name="Oval 4"/>
          <p:cNvSpPr/>
          <p:nvPr/>
        </p:nvSpPr>
        <p:spPr>
          <a:xfrm>
            <a:off x="1043566" y="824328"/>
            <a:ext cx="813651" cy="3647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Shape, calendar, arrow&#10;&#10;Description automatically generated">
            <a:extLst>
              <a:ext uri="{FF2B5EF4-FFF2-40B4-BE49-F238E27FC236}">
                <a16:creationId xmlns:a16="http://schemas.microsoft.com/office/drawing/2014/main" id="{BCB92E31-B931-4C9E-854E-4EA980CB9D5A}"/>
              </a:ext>
            </a:extLst>
          </p:cNvPr>
          <p:cNvPicPr>
            <a:picLocks noChangeAspect="1"/>
          </p:cNvPicPr>
          <p:nvPr/>
        </p:nvPicPr>
        <p:blipFill>
          <a:blip r:embed="rId4"/>
          <a:stretch>
            <a:fillRect/>
          </a:stretch>
        </p:blipFill>
        <p:spPr>
          <a:xfrm>
            <a:off x="11282082" y="5920298"/>
            <a:ext cx="909286" cy="937701"/>
          </a:xfrm>
          <a:prstGeom prst="rect">
            <a:avLst/>
          </a:prstGeom>
        </p:spPr>
      </p:pic>
    </p:spTree>
    <p:extLst>
      <p:ext uri="{BB962C8B-B14F-4D97-AF65-F5344CB8AC3E}">
        <p14:creationId xmlns:p14="http://schemas.microsoft.com/office/powerpoint/2010/main" val="69914707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5E24C-59D8-4E98-BC10-70E61E3748F2}"/>
              </a:ext>
            </a:extLst>
          </p:cNvPr>
          <p:cNvSpPr>
            <a:spLocks noGrp="1"/>
          </p:cNvSpPr>
          <p:nvPr>
            <p:ph type="title"/>
          </p:nvPr>
        </p:nvSpPr>
        <p:spPr>
          <a:xfrm>
            <a:off x="1451579" y="85725"/>
            <a:ext cx="9291215" cy="672654"/>
          </a:xfrm>
        </p:spPr>
        <p:txBody>
          <a:bodyPr/>
          <a:lstStyle/>
          <a:p>
            <a:pPr algn="ctr"/>
            <a:r>
              <a:rPr lang="en-US" dirty="0"/>
              <a:t>Viewing Assault Example </a:t>
            </a:r>
          </a:p>
        </p:txBody>
      </p:sp>
      <p:sp>
        <p:nvSpPr>
          <p:cNvPr id="3" name="Content Placeholder 2">
            <a:extLst>
              <a:ext uri="{FF2B5EF4-FFF2-40B4-BE49-F238E27FC236}">
                <a16:creationId xmlns:a16="http://schemas.microsoft.com/office/drawing/2014/main" id="{A35CB79B-353F-4A3A-85D0-FE683C468ED7}"/>
              </a:ext>
            </a:extLst>
          </p:cNvPr>
          <p:cNvSpPr>
            <a:spLocks noGrp="1"/>
          </p:cNvSpPr>
          <p:nvPr>
            <p:ph idx="1"/>
          </p:nvPr>
        </p:nvSpPr>
        <p:spPr>
          <a:xfrm>
            <a:off x="1200151" y="1276350"/>
            <a:ext cx="9542644" cy="2619375"/>
          </a:xfrm>
        </p:spPr>
        <p:txBody>
          <a:bodyPr>
            <a:normAutofit/>
          </a:bodyPr>
          <a:lstStyle/>
          <a:p>
            <a:r>
              <a:rPr lang="en-US" dirty="0"/>
              <a:t>The next five slides will show how the assault example will look in the state repository.</a:t>
            </a:r>
          </a:p>
          <a:p>
            <a:r>
              <a:rPr lang="en-US" dirty="0"/>
              <a:t>The Incident Number is a number that the agency selects for the incident</a:t>
            </a:r>
          </a:p>
          <a:p>
            <a:r>
              <a:rPr lang="en-US" dirty="0"/>
              <a:t>Any fields with a </a:t>
            </a:r>
            <a:r>
              <a:rPr lang="en-US" sz="4000" dirty="0">
                <a:solidFill>
                  <a:srgbClr val="FF0000"/>
                </a:solidFill>
              </a:rPr>
              <a:t>*</a:t>
            </a:r>
            <a:r>
              <a:rPr lang="en-US" dirty="0"/>
              <a:t> is a required fields.</a:t>
            </a:r>
          </a:p>
        </p:txBody>
      </p:sp>
      <p:pic>
        <p:nvPicPr>
          <p:cNvPr id="4" name="Picture 3" descr="Shape, calendar, arrow&#10;&#10;Description automatically generated">
            <a:extLst>
              <a:ext uri="{FF2B5EF4-FFF2-40B4-BE49-F238E27FC236}">
                <a16:creationId xmlns:a16="http://schemas.microsoft.com/office/drawing/2014/main" id="{DDBCE3B8-BDE8-40A0-988D-4A612450E118}"/>
              </a:ext>
            </a:extLst>
          </p:cNvPr>
          <p:cNvPicPr>
            <a:picLocks noChangeAspect="1"/>
          </p:cNvPicPr>
          <p:nvPr/>
        </p:nvPicPr>
        <p:blipFill>
          <a:blip r:embed="rId2"/>
          <a:stretch>
            <a:fillRect/>
          </a:stretch>
        </p:blipFill>
        <p:spPr>
          <a:xfrm>
            <a:off x="11282082" y="5920298"/>
            <a:ext cx="909286" cy="937701"/>
          </a:xfrm>
          <a:prstGeom prst="rect">
            <a:avLst/>
          </a:prstGeom>
        </p:spPr>
      </p:pic>
    </p:spTree>
    <p:extLst>
      <p:ext uri="{BB962C8B-B14F-4D97-AF65-F5344CB8AC3E}">
        <p14:creationId xmlns:p14="http://schemas.microsoft.com/office/powerpoint/2010/main" val="243286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6A478-17EE-4770-81A5-FD5337ACF659}"/>
              </a:ext>
            </a:extLst>
          </p:cNvPr>
          <p:cNvSpPr>
            <a:spLocks noGrp="1"/>
          </p:cNvSpPr>
          <p:nvPr>
            <p:ph type="title"/>
          </p:nvPr>
        </p:nvSpPr>
        <p:spPr>
          <a:xfrm>
            <a:off x="1450392" y="0"/>
            <a:ext cx="9291215" cy="637696"/>
          </a:xfrm>
        </p:spPr>
        <p:txBody>
          <a:bodyPr/>
          <a:lstStyle/>
          <a:p>
            <a:pPr algn="ctr"/>
            <a:r>
              <a:rPr lang="en-US" dirty="0"/>
              <a:t>Administrative Section</a:t>
            </a:r>
          </a:p>
        </p:txBody>
      </p:sp>
      <p:pic>
        <p:nvPicPr>
          <p:cNvPr id="5" name="Content Placeholder 4" descr="Graphical user interface, text, application&#10;&#10;Description automatically generated">
            <a:extLst>
              <a:ext uri="{FF2B5EF4-FFF2-40B4-BE49-F238E27FC236}">
                <a16:creationId xmlns:a16="http://schemas.microsoft.com/office/drawing/2014/main" id="{95FE5E3B-92B3-4CA7-A913-069BABCDB28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149" y="1121790"/>
            <a:ext cx="12197107" cy="4431285"/>
          </a:xfrm>
        </p:spPr>
      </p:pic>
      <p:pic>
        <p:nvPicPr>
          <p:cNvPr id="4" name="Picture 3" descr="Shape, calendar, arrow&#10;&#10;Description automatically generated">
            <a:extLst>
              <a:ext uri="{FF2B5EF4-FFF2-40B4-BE49-F238E27FC236}">
                <a16:creationId xmlns:a16="http://schemas.microsoft.com/office/drawing/2014/main" id="{DF36F52F-7B8C-4950-BBFB-60F46223B80C}"/>
              </a:ext>
            </a:extLst>
          </p:cNvPr>
          <p:cNvPicPr>
            <a:picLocks noChangeAspect="1"/>
          </p:cNvPicPr>
          <p:nvPr/>
        </p:nvPicPr>
        <p:blipFill>
          <a:blip r:embed="rId3"/>
          <a:stretch>
            <a:fillRect/>
          </a:stretch>
        </p:blipFill>
        <p:spPr>
          <a:xfrm>
            <a:off x="11282082" y="5920298"/>
            <a:ext cx="909286" cy="937701"/>
          </a:xfrm>
          <a:prstGeom prst="rect">
            <a:avLst/>
          </a:prstGeom>
        </p:spPr>
      </p:pic>
    </p:spTree>
    <p:extLst>
      <p:ext uri="{BB962C8B-B14F-4D97-AF65-F5344CB8AC3E}">
        <p14:creationId xmlns:p14="http://schemas.microsoft.com/office/powerpoint/2010/main" val="325531171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504E2-F8BA-4539-A0C3-049AC88EC02D}"/>
              </a:ext>
            </a:extLst>
          </p:cNvPr>
          <p:cNvSpPr>
            <a:spLocks noGrp="1"/>
          </p:cNvSpPr>
          <p:nvPr>
            <p:ph type="title"/>
          </p:nvPr>
        </p:nvSpPr>
        <p:spPr>
          <a:xfrm>
            <a:off x="1347885" y="0"/>
            <a:ext cx="9291215" cy="760245"/>
          </a:xfrm>
        </p:spPr>
        <p:txBody>
          <a:bodyPr/>
          <a:lstStyle/>
          <a:p>
            <a:pPr algn="ctr"/>
            <a:r>
              <a:rPr lang="en-US" dirty="0"/>
              <a:t>Offense Section</a:t>
            </a:r>
          </a:p>
        </p:txBody>
      </p:sp>
      <p:pic>
        <p:nvPicPr>
          <p:cNvPr id="5" name="Content Placeholder 4" descr="Graphical user interface&#10;&#10;Description automatically generated">
            <a:extLst>
              <a:ext uri="{FF2B5EF4-FFF2-40B4-BE49-F238E27FC236}">
                <a16:creationId xmlns:a16="http://schemas.microsoft.com/office/drawing/2014/main" id="{CA59F309-6346-4A41-9C24-1B62FEC57CF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704078"/>
            <a:ext cx="12058650" cy="5418491"/>
          </a:xfrm>
        </p:spPr>
      </p:pic>
      <p:sp>
        <p:nvSpPr>
          <p:cNvPr id="6" name="TextBox 5">
            <a:extLst>
              <a:ext uri="{FF2B5EF4-FFF2-40B4-BE49-F238E27FC236}">
                <a16:creationId xmlns:a16="http://schemas.microsoft.com/office/drawing/2014/main" id="{680D49CE-7A29-44DE-A748-F103C8B96F48}"/>
              </a:ext>
            </a:extLst>
          </p:cNvPr>
          <p:cNvSpPr txBox="1"/>
          <p:nvPr/>
        </p:nvSpPr>
        <p:spPr>
          <a:xfrm>
            <a:off x="7058025" y="1904407"/>
            <a:ext cx="513397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alibri" panose="020F0502020204030204"/>
                <a:ea typeface="+mn-ea"/>
                <a:cs typeface="+mn-cs"/>
              </a:rPr>
              <a:t>*Note the following selections: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Calibri" panose="020F0502020204030204"/>
                <a:ea typeface="+mn-ea"/>
                <a:cs typeface="+mn-cs"/>
              </a:rPr>
              <a:t>“Offender Using” = N – Not Applicable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Calibri" panose="020F0502020204030204"/>
                <a:ea typeface="+mn-ea"/>
                <a:cs typeface="+mn-cs"/>
              </a:rPr>
              <a:t>“Weapon Type” = 40 – Personal Weapons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Calibri" panose="020F0502020204030204"/>
                <a:ea typeface="+mn-ea"/>
                <a:cs typeface="+mn-cs"/>
              </a:rPr>
              <a:t>“Bias Motivation” = 88 – None</a:t>
            </a:r>
          </a:p>
        </p:txBody>
      </p:sp>
      <p:pic>
        <p:nvPicPr>
          <p:cNvPr id="7" name="Picture 6" descr="Shape, calendar, arrow&#10;&#10;Description automatically generated">
            <a:extLst>
              <a:ext uri="{FF2B5EF4-FFF2-40B4-BE49-F238E27FC236}">
                <a16:creationId xmlns:a16="http://schemas.microsoft.com/office/drawing/2014/main" id="{91935DC4-03C7-4D6B-9A5F-11704A7012E7}"/>
              </a:ext>
            </a:extLst>
          </p:cNvPr>
          <p:cNvPicPr>
            <a:picLocks noChangeAspect="1"/>
          </p:cNvPicPr>
          <p:nvPr/>
        </p:nvPicPr>
        <p:blipFill>
          <a:blip r:embed="rId3"/>
          <a:stretch>
            <a:fillRect/>
          </a:stretch>
        </p:blipFill>
        <p:spPr>
          <a:xfrm>
            <a:off x="11282082" y="5920298"/>
            <a:ext cx="909286" cy="937701"/>
          </a:xfrm>
          <a:prstGeom prst="rect">
            <a:avLst/>
          </a:prstGeom>
        </p:spPr>
      </p:pic>
    </p:spTree>
    <p:extLst>
      <p:ext uri="{BB962C8B-B14F-4D97-AF65-F5344CB8AC3E}">
        <p14:creationId xmlns:p14="http://schemas.microsoft.com/office/powerpoint/2010/main" val="33328254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F708A-7600-486C-B728-DAAAF95821C8}"/>
              </a:ext>
            </a:extLst>
          </p:cNvPr>
          <p:cNvSpPr>
            <a:spLocks noGrp="1"/>
          </p:cNvSpPr>
          <p:nvPr>
            <p:ph type="title"/>
          </p:nvPr>
        </p:nvSpPr>
        <p:spPr>
          <a:xfrm>
            <a:off x="282805" y="48888"/>
            <a:ext cx="11544692" cy="735571"/>
          </a:xfrm>
        </p:spPr>
        <p:txBody>
          <a:bodyPr>
            <a:normAutofit/>
          </a:bodyPr>
          <a:lstStyle/>
          <a:p>
            <a:r>
              <a:rPr lang="en-US" dirty="0"/>
              <a:t>Rms Certification Requirement</a:t>
            </a:r>
          </a:p>
        </p:txBody>
      </p:sp>
      <p:sp>
        <p:nvSpPr>
          <p:cNvPr id="3" name="Content Placeholder 2">
            <a:extLst>
              <a:ext uri="{FF2B5EF4-FFF2-40B4-BE49-F238E27FC236}">
                <a16:creationId xmlns:a16="http://schemas.microsoft.com/office/drawing/2014/main" id="{DDDEF290-8CF4-4DE4-A899-55F8ACE324A0}"/>
              </a:ext>
            </a:extLst>
          </p:cNvPr>
          <p:cNvSpPr>
            <a:spLocks noGrp="1"/>
          </p:cNvSpPr>
          <p:nvPr>
            <p:ph idx="1"/>
          </p:nvPr>
        </p:nvSpPr>
        <p:spPr>
          <a:xfrm>
            <a:off x="782855" y="1052803"/>
            <a:ext cx="10626290" cy="5265019"/>
          </a:xfrm>
        </p:spPr>
        <p:txBody>
          <a:bodyPr>
            <a:normAutofit fontScale="92500" lnSpcReduction="10000"/>
          </a:bodyPr>
          <a:lstStyle/>
          <a:p>
            <a:r>
              <a:rPr lang="en-US" sz="2400" dirty="0">
                <a:effectLst/>
                <a:latin typeface="Times New Roman" panose="02020603050405020304" pitchFamily="18" charset="0"/>
                <a:ea typeface="Calibri" panose="020F0502020204030204" pitchFamily="34" charset="0"/>
              </a:rPr>
              <a:t>Agencies using RMS </a:t>
            </a:r>
            <a:r>
              <a:rPr lang="en-US" sz="2400" dirty="0">
                <a:latin typeface="Times New Roman" panose="02020603050405020304" pitchFamily="18" charset="0"/>
                <a:ea typeface="Calibri" panose="020F0502020204030204" pitchFamily="34" charset="0"/>
              </a:rPr>
              <a:t>Providers</a:t>
            </a:r>
            <a:r>
              <a:rPr lang="en-US" sz="2400" dirty="0">
                <a:effectLst/>
                <a:latin typeface="Times New Roman" panose="02020603050405020304" pitchFamily="18" charset="0"/>
                <a:ea typeface="Calibri" panose="020F0502020204030204" pitchFamily="34" charset="0"/>
              </a:rPr>
              <a:t> to complete their UCR submissions, must complete and maintain training through their </a:t>
            </a:r>
            <a:r>
              <a:rPr lang="en-US" sz="2400" dirty="0">
                <a:latin typeface="Times New Roman" panose="02020603050405020304" pitchFamily="18" charset="0"/>
                <a:ea typeface="Calibri" panose="020F0502020204030204" pitchFamily="34" charset="0"/>
              </a:rPr>
              <a:t>p</a:t>
            </a:r>
            <a:r>
              <a:rPr lang="en-US" sz="2400" dirty="0">
                <a:effectLst/>
                <a:latin typeface="Times New Roman" panose="02020603050405020304" pitchFamily="18" charset="0"/>
                <a:ea typeface="Calibri" panose="020F0502020204030204" pitchFamily="34" charset="0"/>
              </a:rPr>
              <a:t>rovider. </a:t>
            </a:r>
          </a:p>
          <a:p>
            <a:pPr lvl="2"/>
            <a:r>
              <a:rPr lang="en-US" sz="2100" dirty="0">
                <a:latin typeface="+mj-lt"/>
              </a:rPr>
              <a:t>Once the agency’s RMS is set up for NIBRS purposes, LEA will upload 3 months of data into the test website.</a:t>
            </a:r>
          </a:p>
          <a:p>
            <a:pPr lvl="2"/>
            <a:r>
              <a:rPr lang="en-US" sz="2000" dirty="0">
                <a:latin typeface="+mj-lt"/>
                <a:ea typeface="Calibri" panose="020F0502020204030204" pitchFamily="34" charset="0"/>
              </a:rPr>
              <a:t>Ensure the RMS and State program “speak” correctly to ensure errors are at a minimum.</a:t>
            </a:r>
          </a:p>
          <a:p>
            <a:pPr lvl="2">
              <a:lnSpc>
                <a:spcPct val="90000"/>
              </a:lnSpc>
            </a:pPr>
            <a:r>
              <a:rPr lang="en-US" sz="2000" dirty="0">
                <a:latin typeface="+mj-lt"/>
              </a:rPr>
              <a:t>Upload .xml file to “Crime Insight” production website if LEA chooses to use RMS.</a:t>
            </a:r>
          </a:p>
          <a:p>
            <a:pPr marL="914400" lvl="2" indent="0">
              <a:lnSpc>
                <a:spcPct val="90000"/>
              </a:lnSpc>
              <a:buNone/>
            </a:pPr>
            <a:endParaRPr lang="en-US" sz="2000" dirty="0"/>
          </a:p>
          <a:p>
            <a:r>
              <a:rPr lang="en-US" dirty="0"/>
              <a:t>Requirements for RMS to meet Certification:</a:t>
            </a:r>
          </a:p>
          <a:p>
            <a:pPr lvl="1"/>
            <a:r>
              <a:rPr lang="en-US" dirty="0"/>
              <a:t>System Appropriateness</a:t>
            </a:r>
          </a:p>
          <a:p>
            <a:pPr lvl="1"/>
            <a:r>
              <a:rPr lang="en-US" dirty="0"/>
              <a:t>Update Capability and Responsiveness</a:t>
            </a:r>
          </a:p>
          <a:p>
            <a:pPr lvl="1"/>
            <a:r>
              <a:rPr lang="en-US" dirty="0"/>
              <a:t>Error Rate</a:t>
            </a:r>
          </a:p>
          <a:p>
            <a:pPr lvl="1"/>
            <a:r>
              <a:rPr lang="en-US" dirty="0"/>
              <a:t>Statistical Reasonableness</a:t>
            </a:r>
          </a:p>
          <a:p>
            <a:pPr lvl="1"/>
            <a:r>
              <a:rPr lang="en-US" dirty="0"/>
              <a:t>Timeliness</a:t>
            </a:r>
          </a:p>
          <a:p>
            <a:endParaRPr lang="en-US" sz="2400" dirty="0">
              <a:latin typeface="Times New Roman" panose="02020603050405020304" pitchFamily="18" charset="0"/>
              <a:ea typeface="Calibri" panose="020F0502020204030204" pitchFamily="34" charset="0"/>
            </a:endParaRPr>
          </a:p>
          <a:p>
            <a:pPr lvl="1"/>
            <a:endParaRPr lang="en-US" sz="2200" dirty="0">
              <a:latin typeface="Times New Roman" panose="02020603050405020304" pitchFamily="18" charset="0"/>
              <a:ea typeface="Calibri" panose="020F0502020204030204" pitchFamily="34" charset="0"/>
            </a:endParaRPr>
          </a:p>
          <a:p>
            <a:pPr marL="0" indent="0">
              <a:buNone/>
            </a:pPr>
            <a:endParaRPr lang="en-US" sz="2400" dirty="0">
              <a:effectLst/>
              <a:latin typeface="Times New Roman" panose="02020603050405020304" pitchFamily="18" charset="0"/>
              <a:ea typeface="Calibri" panose="020F0502020204030204" pitchFamily="34" charset="0"/>
            </a:endParaRPr>
          </a:p>
          <a:p>
            <a:endParaRPr lang="en-US" sz="2400" dirty="0">
              <a:latin typeface="Times New Roman" panose="02020603050405020304" pitchFamily="18" charset="0"/>
              <a:ea typeface="Calibri" panose="020F0502020204030204" pitchFamily="34" charset="0"/>
            </a:endParaRPr>
          </a:p>
          <a:p>
            <a:pPr marL="0" indent="0">
              <a:buNone/>
            </a:pPr>
            <a:endParaRPr lang="en-US" dirty="0"/>
          </a:p>
        </p:txBody>
      </p:sp>
      <p:pic>
        <p:nvPicPr>
          <p:cNvPr id="4" name="Picture 3" descr="Shape, calendar, arrow&#10;&#10;Description automatically generated">
            <a:extLst>
              <a:ext uri="{FF2B5EF4-FFF2-40B4-BE49-F238E27FC236}">
                <a16:creationId xmlns:a16="http://schemas.microsoft.com/office/drawing/2014/main" id="{09AAF40B-3801-4E09-AD51-FA1D5E093A15}"/>
              </a:ext>
            </a:extLst>
          </p:cNvPr>
          <p:cNvPicPr>
            <a:picLocks noChangeAspect="1"/>
          </p:cNvPicPr>
          <p:nvPr/>
        </p:nvPicPr>
        <p:blipFill>
          <a:blip r:embed="rId2"/>
          <a:stretch>
            <a:fillRect/>
          </a:stretch>
        </p:blipFill>
        <p:spPr>
          <a:xfrm>
            <a:off x="11282082" y="5920298"/>
            <a:ext cx="909286" cy="937701"/>
          </a:xfrm>
          <a:prstGeom prst="rect">
            <a:avLst/>
          </a:prstGeom>
        </p:spPr>
      </p:pic>
      <p:sp>
        <p:nvSpPr>
          <p:cNvPr id="5" name="TextBox 4">
            <a:extLst>
              <a:ext uri="{FF2B5EF4-FFF2-40B4-BE49-F238E27FC236}">
                <a16:creationId xmlns:a16="http://schemas.microsoft.com/office/drawing/2014/main" id="{841C3ACF-522B-47CA-938F-D6357D68F18A}"/>
              </a:ext>
            </a:extLst>
          </p:cNvPr>
          <p:cNvSpPr txBox="1"/>
          <p:nvPr/>
        </p:nvSpPr>
        <p:spPr>
          <a:xfrm>
            <a:off x="0" y="0"/>
            <a:ext cx="635267" cy="253916"/>
          </a:xfrm>
          <a:prstGeom prst="rect">
            <a:avLst/>
          </a:prstGeom>
          <a:noFill/>
        </p:spPr>
        <p:txBody>
          <a:bodyPr wrap="square">
            <a:spAutoFit/>
          </a:bodyPr>
          <a:lstStyle/>
          <a:p>
            <a:r>
              <a:rPr lang="en-US" sz="1050" dirty="0"/>
              <a:t>Admin</a:t>
            </a:r>
          </a:p>
        </p:txBody>
      </p:sp>
    </p:spTree>
    <p:extLst>
      <p:ext uri="{BB962C8B-B14F-4D97-AF65-F5344CB8AC3E}">
        <p14:creationId xmlns:p14="http://schemas.microsoft.com/office/powerpoint/2010/main" val="24911318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B6856-B3A9-4D62-9479-3EC5613BF213}"/>
              </a:ext>
            </a:extLst>
          </p:cNvPr>
          <p:cNvSpPr>
            <a:spLocks noGrp="1"/>
          </p:cNvSpPr>
          <p:nvPr>
            <p:ph type="title"/>
          </p:nvPr>
        </p:nvSpPr>
        <p:spPr>
          <a:xfrm>
            <a:off x="1450392" y="0"/>
            <a:ext cx="9291215" cy="665977"/>
          </a:xfrm>
        </p:spPr>
        <p:txBody>
          <a:bodyPr/>
          <a:lstStyle/>
          <a:p>
            <a:pPr algn="ctr"/>
            <a:r>
              <a:rPr lang="en-US" dirty="0"/>
              <a:t>Property Section</a:t>
            </a:r>
          </a:p>
        </p:txBody>
      </p:sp>
      <p:pic>
        <p:nvPicPr>
          <p:cNvPr id="5" name="Content Placeholder 4" descr="Graphical user interface, application&#10;&#10;Description automatically generated">
            <a:extLst>
              <a:ext uri="{FF2B5EF4-FFF2-40B4-BE49-F238E27FC236}">
                <a16:creationId xmlns:a16="http://schemas.microsoft.com/office/drawing/2014/main" id="{9D9BD079-33EA-430A-B5F0-EC40E9A745E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404594"/>
            <a:ext cx="12192000" cy="2260424"/>
          </a:xfrm>
        </p:spPr>
      </p:pic>
      <p:sp>
        <p:nvSpPr>
          <p:cNvPr id="6" name="TextBox 5">
            <a:extLst>
              <a:ext uri="{FF2B5EF4-FFF2-40B4-BE49-F238E27FC236}">
                <a16:creationId xmlns:a16="http://schemas.microsoft.com/office/drawing/2014/main" id="{477D9A62-84DA-4526-B6BA-4E1FAB8B926A}"/>
              </a:ext>
            </a:extLst>
          </p:cNvPr>
          <p:cNvSpPr txBox="1"/>
          <p:nvPr/>
        </p:nvSpPr>
        <p:spPr>
          <a:xfrm>
            <a:off x="737118" y="3937518"/>
            <a:ext cx="10515600" cy="52322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effectLst/>
                <a:uLnTx/>
                <a:uFillTx/>
                <a:latin typeface="Calibri" panose="020F0502020204030204"/>
                <a:ea typeface="+mn-ea"/>
                <a:cs typeface="+mn-cs"/>
              </a:rPr>
              <a:t>This section is left empty since there is no property to report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7" name="Picture 6" descr="Shape, calendar, arrow&#10;&#10;Description automatically generated">
            <a:extLst>
              <a:ext uri="{FF2B5EF4-FFF2-40B4-BE49-F238E27FC236}">
                <a16:creationId xmlns:a16="http://schemas.microsoft.com/office/drawing/2014/main" id="{21E6CC34-F505-472B-854E-3C5AE7CFD5E7}"/>
              </a:ext>
            </a:extLst>
          </p:cNvPr>
          <p:cNvPicPr>
            <a:picLocks noChangeAspect="1"/>
          </p:cNvPicPr>
          <p:nvPr/>
        </p:nvPicPr>
        <p:blipFill>
          <a:blip r:embed="rId3"/>
          <a:stretch>
            <a:fillRect/>
          </a:stretch>
        </p:blipFill>
        <p:spPr>
          <a:xfrm>
            <a:off x="11282082" y="5920298"/>
            <a:ext cx="909286" cy="937701"/>
          </a:xfrm>
          <a:prstGeom prst="rect">
            <a:avLst/>
          </a:prstGeom>
        </p:spPr>
      </p:pic>
    </p:spTree>
    <p:extLst>
      <p:ext uri="{BB962C8B-B14F-4D97-AF65-F5344CB8AC3E}">
        <p14:creationId xmlns:p14="http://schemas.microsoft.com/office/powerpoint/2010/main" val="399408552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9BD56-7295-4EBB-9BD2-5F300AE7726F}"/>
              </a:ext>
            </a:extLst>
          </p:cNvPr>
          <p:cNvSpPr>
            <a:spLocks noGrp="1"/>
          </p:cNvSpPr>
          <p:nvPr>
            <p:ph type="title"/>
          </p:nvPr>
        </p:nvSpPr>
        <p:spPr>
          <a:xfrm>
            <a:off x="1457652" y="0"/>
            <a:ext cx="9291215" cy="665977"/>
          </a:xfrm>
        </p:spPr>
        <p:txBody>
          <a:bodyPr/>
          <a:lstStyle/>
          <a:p>
            <a:pPr algn="ctr"/>
            <a:r>
              <a:rPr lang="en-US" dirty="0"/>
              <a:t>Offender Section</a:t>
            </a:r>
          </a:p>
        </p:txBody>
      </p:sp>
      <p:pic>
        <p:nvPicPr>
          <p:cNvPr id="5" name="Content Placeholder 4" descr="Graphical user interface, text, application, email&#10;&#10;Description automatically generated">
            <a:extLst>
              <a:ext uri="{FF2B5EF4-FFF2-40B4-BE49-F238E27FC236}">
                <a16:creationId xmlns:a16="http://schemas.microsoft.com/office/drawing/2014/main" id="{6B5113DB-C52E-4672-A341-B5C474A2DEB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959109"/>
            <a:ext cx="12191368" cy="5113395"/>
          </a:xfrm>
        </p:spPr>
      </p:pic>
      <p:pic>
        <p:nvPicPr>
          <p:cNvPr id="4" name="Picture 3" descr="Shape, calendar, arrow&#10;&#10;Description automatically generated">
            <a:extLst>
              <a:ext uri="{FF2B5EF4-FFF2-40B4-BE49-F238E27FC236}">
                <a16:creationId xmlns:a16="http://schemas.microsoft.com/office/drawing/2014/main" id="{3D70C8F8-79DA-4262-96F4-0AD144FA4D18}"/>
              </a:ext>
            </a:extLst>
          </p:cNvPr>
          <p:cNvPicPr>
            <a:picLocks noChangeAspect="1"/>
          </p:cNvPicPr>
          <p:nvPr/>
        </p:nvPicPr>
        <p:blipFill>
          <a:blip r:embed="rId3"/>
          <a:stretch>
            <a:fillRect/>
          </a:stretch>
        </p:blipFill>
        <p:spPr>
          <a:xfrm>
            <a:off x="11282082" y="5920298"/>
            <a:ext cx="909286" cy="937701"/>
          </a:xfrm>
          <a:prstGeom prst="rect">
            <a:avLst/>
          </a:prstGeom>
        </p:spPr>
      </p:pic>
    </p:spTree>
    <p:extLst>
      <p:ext uri="{BB962C8B-B14F-4D97-AF65-F5344CB8AC3E}">
        <p14:creationId xmlns:p14="http://schemas.microsoft.com/office/powerpoint/2010/main" val="342893515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0FBFA-CA9B-4D41-AA70-8438C6814AD3}"/>
              </a:ext>
            </a:extLst>
          </p:cNvPr>
          <p:cNvSpPr>
            <a:spLocks noGrp="1"/>
          </p:cNvSpPr>
          <p:nvPr>
            <p:ph type="title"/>
          </p:nvPr>
        </p:nvSpPr>
        <p:spPr>
          <a:xfrm>
            <a:off x="1450392" y="6362"/>
            <a:ext cx="9291215" cy="547913"/>
          </a:xfrm>
        </p:spPr>
        <p:txBody>
          <a:bodyPr/>
          <a:lstStyle/>
          <a:p>
            <a:pPr algn="ctr"/>
            <a:r>
              <a:rPr lang="en-US" dirty="0"/>
              <a:t>Victim Section</a:t>
            </a:r>
          </a:p>
        </p:txBody>
      </p:sp>
      <p:pic>
        <p:nvPicPr>
          <p:cNvPr id="5" name="Content Placeholder 4" descr="A screenshot of a computer&#10;&#10;Description automatically generated">
            <a:extLst>
              <a:ext uri="{FF2B5EF4-FFF2-40B4-BE49-F238E27FC236}">
                <a16:creationId xmlns:a16="http://schemas.microsoft.com/office/drawing/2014/main" id="{21386A5E-088F-44A9-B834-4854FBB3FFD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1711" y="554274"/>
            <a:ext cx="12273712" cy="4715309"/>
          </a:xfrm>
        </p:spPr>
      </p:pic>
      <p:sp>
        <p:nvSpPr>
          <p:cNvPr id="6" name="TextBox 5">
            <a:extLst>
              <a:ext uri="{FF2B5EF4-FFF2-40B4-BE49-F238E27FC236}">
                <a16:creationId xmlns:a16="http://schemas.microsoft.com/office/drawing/2014/main" id="{0EA2FFB6-0B05-4BE4-82E5-17CBC9193743}"/>
              </a:ext>
            </a:extLst>
          </p:cNvPr>
          <p:cNvSpPr txBox="1"/>
          <p:nvPr/>
        </p:nvSpPr>
        <p:spPr>
          <a:xfrm>
            <a:off x="1856975" y="4996968"/>
            <a:ext cx="8817429" cy="9233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Calibri" panose="020F0502020204030204"/>
                <a:ea typeface="+mn-ea"/>
                <a:cs typeface="+mn-cs"/>
              </a:rPr>
              <a:t>The victim was connected to the 13A and we stated that “Apparent Broken Bones” and “Severe Lacerations” were the injuries that occurred during the incident.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Calibri" panose="020F0502020204030204"/>
                <a:ea typeface="+mn-ea"/>
                <a:cs typeface="+mn-cs"/>
              </a:rPr>
              <a:t>The “Aggravated Assault/Homicide Circumstance” was 01-Argument</a:t>
            </a:r>
          </a:p>
        </p:txBody>
      </p:sp>
      <p:pic>
        <p:nvPicPr>
          <p:cNvPr id="7" name="Picture 6" descr="Shape, calendar, arrow&#10;&#10;Description automatically generated">
            <a:extLst>
              <a:ext uri="{FF2B5EF4-FFF2-40B4-BE49-F238E27FC236}">
                <a16:creationId xmlns:a16="http://schemas.microsoft.com/office/drawing/2014/main" id="{00A8FA2C-3BD5-49CB-9075-59219E6D9DD8}"/>
              </a:ext>
            </a:extLst>
          </p:cNvPr>
          <p:cNvPicPr>
            <a:picLocks noChangeAspect="1"/>
          </p:cNvPicPr>
          <p:nvPr/>
        </p:nvPicPr>
        <p:blipFill>
          <a:blip r:embed="rId3"/>
          <a:stretch>
            <a:fillRect/>
          </a:stretch>
        </p:blipFill>
        <p:spPr>
          <a:xfrm>
            <a:off x="11282082" y="5920298"/>
            <a:ext cx="909286" cy="937701"/>
          </a:xfrm>
          <a:prstGeom prst="rect">
            <a:avLst/>
          </a:prstGeom>
        </p:spPr>
      </p:pic>
    </p:spTree>
    <p:extLst>
      <p:ext uri="{BB962C8B-B14F-4D97-AF65-F5344CB8AC3E}">
        <p14:creationId xmlns:p14="http://schemas.microsoft.com/office/powerpoint/2010/main" val="374231222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9C156-5445-4F47-B48F-96FABFE417A2}"/>
              </a:ext>
            </a:extLst>
          </p:cNvPr>
          <p:cNvSpPr>
            <a:spLocks noGrp="1"/>
          </p:cNvSpPr>
          <p:nvPr>
            <p:ph type="title"/>
          </p:nvPr>
        </p:nvSpPr>
        <p:spPr>
          <a:xfrm>
            <a:off x="1450392" y="0"/>
            <a:ext cx="9291215" cy="603315"/>
          </a:xfrm>
        </p:spPr>
        <p:txBody>
          <a:bodyPr/>
          <a:lstStyle/>
          <a:p>
            <a:pPr algn="ctr"/>
            <a:r>
              <a:rPr lang="en-US" dirty="0"/>
              <a:t>Arrestee Section</a:t>
            </a:r>
          </a:p>
        </p:txBody>
      </p:sp>
      <p:pic>
        <p:nvPicPr>
          <p:cNvPr id="5" name="Content Placeholder 4" descr="A screenshot of a computer&#10;&#10;Description automatically generated">
            <a:extLst>
              <a:ext uri="{FF2B5EF4-FFF2-40B4-BE49-F238E27FC236}">
                <a16:creationId xmlns:a16="http://schemas.microsoft.com/office/drawing/2014/main" id="{62DF40D5-2A9B-4C7A-B8A2-5BC4D12CFD9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735291"/>
            <a:ext cx="12248847" cy="5185007"/>
          </a:xfrm>
        </p:spPr>
      </p:pic>
      <p:pic>
        <p:nvPicPr>
          <p:cNvPr id="4" name="Picture 3" descr="Shape, calendar, arrow&#10;&#10;Description automatically generated">
            <a:extLst>
              <a:ext uri="{FF2B5EF4-FFF2-40B4-BE49-F238E27FC236}">
                <a16:creationId xmlns:a16="http://schemas.microsoft.com/office/drawing/2014/main" id="{F2ECAFEA-AB34-4627-9D7C-36E7BE024D91}"/>
              </a:ext>
            </a:extLst>
          </p:cNvPr>
          <p:cNvPicPr>
            <a:picLocks noChangeAspect="1"/>
          </p:cNvPicPr>
          <p:nvPr/>
        </p:nvPicPr>
        <p:blipFill>
          <a:blip r:embed="rId3"/>
          <a:stretch>
            <a:fillRect/>
          </a:stretch>
        </p:blipFill>
        <p:spPr>
          <a:xfrm>
            <a:off x="11282082" y="5920298"/>
            <a:ext cx="909286" cy="937701"/>
          </a:xfrm>
          <a:prstGeom prst="rect">
            <a:avLst/>
          </a:prstGeom>
        </p:spPr>
      </p:pic>
    </p:spTree>
    <p:extLst>
      <p:ext uri="{BB962C8B-B14F-4D97-AF65-F5344CB8AC3E}">
        <p14:creationId xmlns:p14="http://schemas.microsoft.com/office/powerpoint/2010/main" val="292468000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2EF27-32F2-4864-B15B-C6F62955987A}"/>
              </a:ext>
            </a:extLst>
          </p:cNvPr>
          <p:cNvSpPr>
            <a:spLocks noGrp="1"/>
          </p:cNvSpPr>
          <p:nvPr>
            <p:ph type="title"/>
          </p:nvPr>
        </p:nvSpPr>
        <p:spPr>
          <a:xfrm>
            <a:off x="1450392" y="76200"/>
            <a:ext cx="9291215" cy="720279"/>
          </a:xfrm>
        </p:spPr>
        <p:txBody>
          <a:bodyPr/>
          <a:lstStyle/>
          <a:p>
            <a:pPr algn="ctr"/>
            <a:r>
              <a:rPr lang="en-US" dirty="0"/>
              <a:t>Recap</a:t>
            </a:r>
          </a:p>
        </p:txBody>
      </p:sp>
      <p:sp>
        <p:nvSpPr>
          <p:cNvPr id="3" name="Content Placeholder 2">
            <a:extLst>
              <a:ext uri="{FF2B5EF4-FFF2-40B4-BE49-F238E27FC236}">
                <a16:creationId xmlns:a16="http://schemas.microsoft.com/office/drawing/2014/main" id="{49C48846-ECE1-4533-AD6D-336F48235A9C}"/>
              </a:ext>
            </a:extLst>
          </p:cNvPr>
          <p:cNvSpPr>
            <a:spLocks noGrp="1"/>
          </p:cNvSpPr>
          <p:nvPr>
            <p:ph idx="1"/>
          </p:nvPr>
        </p:nvSpPr>
        <p:spPr>
          <a:xfrm>
            <a:off x="1451579" y="1733550"/>
            <a:ext cx="10140346" cy="3732795"/>
          </a:xfrm>
        </p:spPr>
        <p:txBody>
          <a:bodyPr/>
          <a:lstStyle/>
          <a:p>
            <a:r>
              <a:rPr lang="en-US" dirty="0"/>
              <a:t>Determine the offense(s) based off the report(s).</a:t>
            </a:r>
          </a:p>
          <a:p>
            <a:r>
              <a:rPr lang="en-US" dirty="0"/>
              <a:t>Keep in mind that selections should be backed up by documentation showing why the selections were made.</a:t>
            </a:r>
          </a:p>
          <a:p>
            <a:r>
              <a:rPr lang="en-US" dirty="0"/>
              <a:t>Make sure that the incidents are uploaded to </a:t>
            </a:r>
            <a:r>
              <a:rPr lang="en-US" dirty="0">
                <a:hlinkClick r:id="rId2"/>
              </a:rPr>
              <a:t>https://nevadacrimestats.nv.gov/</a:t>
            </a:r>
            <a:r>
              <a:rPr lang="en-US" dirty="0"/>
              <a:t> so that the state can send them to the FBI.</a:t>
            </a:r>
          </a:p>
          <a:p>
            <a:r>
              <a:rPr lang="en-US" dirty="0"/>
              <a:t>Adjustments can be uploaded at any time if needed.</a:t>
            </a:r>
          </a:p>
          <a:p>
            <a:endParaRPr lang="en-US" dirty="0"/>
          </a:p>
        </p:txBody>
      </p:sp>
      <p:pic>
        <p:nvPicPr>
          <p:cNvPr id="4" name="Picture 3" descr="Shape, calendar, arrow&#10;&#10;Description automatically generated">
            <a:extLst>
              <a:ext uri="{FF2B5EF4-FFF2-40B4-BE49-F238E27FC236}">
                <a16:creationId xmlns:a16="http://schemas.microsoft.com/office/drawing/2014/main" id="{58254666-C4D9-4DE4-82A6-6E43612FE36F}"/>
              </a:ext>
            </a:extLst>
          </p:cNvPr>
          <p:cNvPicPr>
            <a:picLocks noChangeAspect="1"/>
          </p:cNvPicPr>
          <p:nvPr/>
        </p:nvPicPr>
        <p:blipFill>
          <a:blip r:embed="rId3"/>
          <a:stretch>
            <a:fillRect/>
          </a:stretch>
        </p:blipFill>
        <p:spPr>
          <a:xfrm>
            <a:off x="11282082" y="5920298"/>
            <a:ext cx="909286" cy="937701"/>
          </a:xfrm>
          <a:prstGeom prst="rect">
            <a:avLst/>
          </a:prstGeom>
        </p:spPr>
      </p:pic>
    </p:spTree>
    <p:extLst>
      <p:ext uri="{BB962C8B-B14F-4D97-AF65-F5344CB8AC3E}">
        <p14:creationId xmlns:p14="http://schemas.microsoft.com/office/powerpoint/2010/main" val="99291845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C6257-1FDB-48C9-AD71-0744083956F5}"/>
              </a:ext>
            </a:extLst>
          </p:cNvPr>
          <p:cNvSpPr>
            <a:spLocks noGrp="1"/>
          </p:cNvSpPr>
          <p:nvPr>
            <p:ph type="title"/>
          </p:nvPr>
        </p:nvSpPr>
        <p:spPr>
          <a:xfrm>
            <a:off x="1450391" y="3011042"/>
            <a:ext cx="9291215" cy="1049235"/>
          </a:xfrm>
        </p:spPr>
        <p:txBody>
          <a:bodyPr/>
          <a:lstStyle/>
          <a:p>
            <a:pPr algn="ctr"/>
            <a:r>
              <a:rPr lang="en-US" dirty="0"/>
              <a:t>It’s ok to ask them!</a:t>
            </a:r>
          </a:p>
        </p:txBody>
      </p:sp>
      <p:pic>
        <p:nvPicPr>
          <p:cNvPr id="4" name="Picture 3" descr="Shape, calendar, arrow&#10;&#10;Description automatically generated">
            <a:extLst>
              <a:ext uri="{FF2B5EF4-FFF2-40B4-BE49-F238E27FC236}">
                <a16:creationId xmlns:a16="http://schemas.microsoft.com/office/drawing/2014/main" id="{FE892F62-408B-4633-9C6A-345208B506E1}"/>
              </a:ext>
            </a:extLst>
          </p:cNvPr>
          <p:cNvPicPr>
            <a:picLocks noChangeAspect="1"/>
          </p:cNvPicPr>
          <p:nvPr/>
        </p:nvPicPr>
        <p:blipFill>
          <a:blip r:embed="rId2"/>
          <a:stretch>
            <a:fillRect/>
          </a:stretch>
        </p:blipFill>
        <p:spPr>
          <a:xfrm>
            <a:off x="11282082" y="5920298"/>
            <a:ext cx="909286" cy="937701"/>
          </a:xfrm>
          <a:prstGeom prst="rect">
            <a:avLst/>
          </a:prstGeom>
        </p:spPr>
      </p:pic>
      <p:pic>
        <p:nvPicPr>
          <p:cNvPr id="9" name="Picture 8">
            <a:extLst>
              <a:ext uri="{FF2B5EF4-FFF2-40B4-BE49-F238E27FC236}">
                <a16:creationId xmlns:a16="http://schemas.microsoft.com/office/drawing/2014/main" id="{EF4ACFF1-257F-4F7D-8E79-A5CCDED76FCA}"/>
              </a:ext>
            </a:extLst>
          </p:cNvPr>
          <p:cNvPicPr>
            <a:picLocks noChangeAspect="1"/>
          </p:cNvPicPr>
          <p:nvPr/>
        </p:nvPicPr>
        <p:blipFill>
          <a:blip r:embed="rId3"/>
          <a:stretch>
            <a:fillRect/>
          </a:stretch>
        </p:blipFill>
        <p:spPr>
          <a:xfrm>
            <a:off x="2673951" y="463104"/>
            <a:ext cx="6844096" cy="2547938"/>
          </a:xfrm>
          <a:prstGeom prst="rect">
            <a:avLst/>
          </a:prstGeom>
        </p:spPr>
      </p:pic>
    </p:spTree>
    <p:extLst>
      <p:ext uri="{BB962C8B-B14F-4D97-AF65-F5344CB8AC3E}">
        <p14:creationId xmlns:p14="http://schemas.microsoft.com/office/powerpoint/2010/main" val="163764830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0 Fast Facts About Arson Charges in South Carolina - The Woods Law Firm">
            <a:extLst>
              <a:ext uri="{FF2B5EF4-FFF2-40B4-BE49-F238E27FC236}">
                <a16:creationId xmlns:a16="http://schemas.microsoft.com/office/drawing/2014/main" id="{859D40F1-6BA0-4781-BCDA-FFD180A0A3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706" b="770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E919FED-46EF-4F4E-8FB8-632C4176B7D1}"/>
              </a:ext>
            </a:extLst>
          </p:cNvPr>
          <p:cNvSpPr>
            <a:spLocks noGrp="1"/>
          </p:cNvSpPr>
          <p:nvPr>
            <p:ph type="title"/>
          </p:nvPr>
        </p:nvSpPr>
        <p:spPr>
          <a:xfrm>
            <a:off x="1581912" y="1874520"/>
            <a:ext cx="3447288" cy="1792224"/>
          </a:xfrm>
        </p:spPr>
        <p:txBody>
          <a:bodyPr vert="horz" lIns="91440" tIns="45720" rIns="91440" bIns="45720" rtlCol="0" anchor="b">
            <a:normAutofit/>
          </a:bodyPr>
          <a:lstStyle/>
          <a:p>
            <a:pPr defTabSz="914400"/>
            <a:r>
              <a:rPr lang="en-US" sz="4400" b="1" kern="1200" spc="-150">
                <a:solidFill>
                  <a:schemeClr val="bg1"/>
                </a:solidFill>
                <a:latin typeface="+mj-lt"/>
                <a:ea typeface="+mj-ea"/>
                <a:cs typeface="+mj-cs"/>
              </a:rPr>
              <a:t>ARSON EXAMPLE</a:t>
            </a:r>
          </a:p>
        </p:txBody>
      </p:sp>
      <p:pic>
        <p:nvPicPr>
          <p:cNvPr id="7" name="Picture 6" descr="Shape, calendar, arrow&#10;&#10;Description automatically generated">
            <a:extLst>
              <a:ext uri="{FF2B5EF4-FFF2-40B4-BE49-F238E27FC236}">
                <a16:creationId xmlns:a16="http://schemas.microsoft.com/office/drawing/2014/main" id="{116414B8-0EAE-465C-A926-0B0E84121E66}"/>
              </a:ext>
            </a:extLst>
          </p:cNvPr>
          <p:cNvPicPr>
            <a:picLocks noChangeAspect="1"/>
          </p:cNvPicPr>
          <p:nvPr/>
        </p:nvPicPr>
        <p:blipFill>
          <a:blip r:embed="rId4"/>
          <a:stretch>
            <a:fillRect/>
          </a:stretch>
        </p:blipFill>
        <p:spPr>
          <a:xfrm>
            <a:off x="11282082" y="5920298"/>
            <a:ext cx="909286" cy="937701"/>
          </a:xfrm>
          <a:prstGeom prst="rect">
            <a:avLst/>
          </a:prstGeom>
        </p:spPr>
      </p:pic>
    </p:spTree>
    <p:extLst>
      <p:ext uri="{BB962C8B-B14F-4D97-AF65-F5344CB8AC3E}">
        <p14:creationId xmlns:p14="http://schemas.microsoft.com/office/powerpoint/2010/main" val="4599392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endParaRPr lang="en-US" dirty="0"/>
          </a:p>
          <a:p>
            <a:endParaRPr lang="en-US" dirty="0"/>
          </a:p>
          <a:p>
            <a:endParaRPr lang="en-US" dirty="0"/>
          </a:p>
          <a:p>
            <a:endParaRPr lang="en-US" dirty="0"/>
          </a:p>
          <a:p>
            <a:pPr marL="0" indent="0">
              <a:buNone/>
            </a:pPr>
            <a:endParaRPr lang="en-US" dirty="0"/>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32" y="0"/>
            <a:ext cx="12074768" cy="5609936"/>
          </a:xfrm>
          <a:prstGeom prst="rect">
            <a:avLst/>
          </a:prstGeom>
        </p:spPr>
      </p:pic>
      <p:sp>
        <p:nvSpPr>
          <p:cNvPr id="2" name="TextBox 1"/>
          <p:cNvSpPr txBox="1"/>
          <p:nvPr/>
        </p:nvSpPr>
        <p:spPr>
          <a:xfrm>
            <a:off x="4486275" y="4227174"/>
            <a:ext cx="5952422" cy="2246769"/>
          </a:xfrm>
          <a:prstGeom prst="rect">
            <a:avLst/>
          </a:prstGeom>
          <a:noFill/>
        </p:spPr>
        <p:txBody>
          <a:bodyPr wrap="square" rtlCol="0">
            <a:spAutoFit/>
          </a:bodyPr>
          <a:lstStyle/>
          <a:p>
            <a:pPr marL="285750" indent="-285750" defTabSz="914400">
              <a:buFont typeface="Arial" pitchFamily="34" charset="0"/>
              <a:buChar char="•"/>
            </a:pPr>
            <a:r>
              <a:rPr lang="en-US" sz="2000" dirty="0">
                <a:latin typeface="Calibri" panose="020F0502020204030204"/>
              </a:rPr>
              <a:t>Required fields are indicated by red stars. </a:t>
            </a:r>
          </a:p>
          <a:p>
            <a:pPr marL="742950" lvl="1" indent="-285750" defTabSz="914400">
              <a:buFont typeface="Arial" pitchFamily="34" charset="0"/>
              <a:buChar char="•"/>
            </a:pPr>
            <a:r>
              <a:rPr lang="en-US" sz="2000" dirty="0">
                <a:latin typeface="Calibri" panose="020F0502020204030204"/>
              </a:rPr>
              <a:t>Appropriate selections must be made before going to the next section.</a:t>
            </a:r>
          </a:p>
          <a:p>
            <a:pPr lvl="1" defTabSz="914400"/>
            <a:endParaRPr lang="en-US" sz="2000" dirty="0">
              <a:latin typeface="Calibri" panose="020F0502020204030204"/>
            </a:endParaRPr>
          </a:p>
          <a:p>
            <a:pPr marL="285750" indent="-285750" defTabSz="914400">
              <a:buFont typeface="Arial" pitchFamily="34" charset="0"/>
              <a:buChar char="•"/>
            </a:pPr>
            <a:r>
              <a:rPr lang="en-US" sz="2000" dirty="0">
                <a:latin typeface="Calibri" panose="020F0502020204030204"/>
              </a:rPr>
              <a:t>The  arrow shows the incident number.</a:t>
            </a:r>
          </a:p>
          <a:p>
            <a:pPr marL="742950" lvl="1" indent="-285750" defTabSz="914400">
              <a:buFont typeface="Arial" pitchFamily="34" charset="0"/>
              <a:buChar char="•"/>
            </a:pPr>
            <a:r>
              <a:rPr lang="en-US" sz="2000" dirty="0">
                <a:latin typeface="Calibri" panose="020F0502020204030204"/>
              </a:rPr>
              <a:t>The incident number allows the incident to be tracked.</a:t>
            </a:r>
          </a:p>
        </p:txBody>
      </p:sp>
      <p:sp>
        <p:nvSpPr>
          <p:cNvPr id="3" name="Up Arrow 2"/>
          <p:cNvSpPr/>
          <p:nvPr/>
        </p:nvSpPr>
        <p:spPr>
          <a:xfrm>
            <a:off x="11846169" y="281354"/>
            <a:ext cx="228600" cy="457200"/>
          </a:xfrm>
          <a:prstGeom prst="upArrow">
            <a:avLst/>
          </a:prstGeom>
          <a:solidFill>
            <a:schemeClr val="accent6"/>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400"/>
            <a:endParaRPr lang="en-US">
              <a:solidFill>
                <a:prstClr val="white"/>
              </a:solidFill>
              <a:latin typeface="Calibri" panose="020F0502020204030204"/>
            </a:endParaRPr>
          </a:p>
        </p:txBody>
      </p:sp>
      <p:pic>
        <p:nvPicPr>
          <p:cNvPr id="7" name="Picture 6" descr="Shape, calendar, arrow&#10;&#10;Description automatically generated">
            <a:extLst>
              <a:ext uri="{FF2B5EF4-FFF2-40B4-BE49-F238E27FC236}">
                <a16:creationId xmlns:a16="http://schemas.microsoft.com/office/drawing/2014/main" id="{A0AF3CD0-C479-444A-B4C3-3676F20ECD24}"/>
              </a:ext>
            </a:extLst>
          </p:cNvPr>
          <p:cNvPicPr>
            <a:picLocks noChangeAspect="1"/>
          </p:cNvPicPr>
          <p:nvPr/>
        </p:nvPicPr>
        <p:blipFill>
          <a:blip r:embed="rId3"/>
          <a:stretch>
            <a:fillRect/>
          </a:stretch>
        </p:blipFill>
        <p:spPr>
          <a:xfrm>
            <a:off x="11282082" y="5920298"/>
            <a:ext cx="909286" cy="937701"/>
          </a:xfrm>
          <a:prstGeom prst="rect">
            <a:avLst/>
          </a:prstGeom>
        </p:spPr>
      </p:pic>
    </p:spTree>
    <p:extLst>
      <p:ext uri="{BB962C8B-B14F-4D97-AF65-F5344CB8AC3E}">
        <p14:creationId xmlns:p14="http://schemas.microsoft.com/office/powerpoint/2010/main" val="318256259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12254584" cy="5019675"/>
          </a:xfrm>
        </p:spPr>
      </p:pic>
      <p:sp>
        <p:nvSpPr>
          <p:cNvPr id="3" name="TextBox 2"/>
          <p:cNvSpPr txBox="1"/>
          <p:nvPr/>
        </p:nvSpPr>
        <p:spPr>
          <a:xfrm>
            <a:off x="2990848" y="3960198"/>
            <a:ext cx="7548196" cy="1754326"/>
          </a:xfrm>
          <a:prstGeom prst="rect">
            <a:avLst/>
          </a:prstGeom>
          <a:noFill/>
        </p:spPr>
        <p:txBody>
          <a:bodyPr wrap="square" rtlCol="0">
            <a:spAutoFit/>
          </a:bodyPr>
          <a:lstStyle/>
          <a:p>
            <a:pPr marL="285750" indent="-285750" defTabSz="914400">
              <a:buFont typeface="Arial" pitchFamily="34" charset="0"/>
              <a:buChar char="•"/>
            </a:pPr>
            <a:r>
              <a:rPr lang="en-US" dirty="0">
                <a:latin typeface="Calibri" panose="020F0502020204030204"/>
              </a:rPr>
              <a:t>A valid NOC must be entered into the “Nevada Offense Code” field.</a:t>
            </a:r>
          </a:p>
          <a:p>
            <a:pPr marL="285750" indent="-285750" defTabSz="914400">
              <a:buFont typeface="Arial" pitchFamily="34" charset="0"/>
              <a:buChar char="•"/>
            </a:pPr>
            <a:r>
              <a:rPr lang="en-US" dirty="0">
                <a:latin typeface="Calibri" panose="020F0502020204030204"/>
              </a:rPr>
              <a:t>The NOC spreadsheet has a list of all the current NOCs.</a:t>
            </a:r>
          </a:p>
          <a:p>
            <a:pPr marL="285750" indent="-285750" defTabSz="914400">
              <a:buFont typeface="Arial" pitchFamily="34" charset="0"/>
              <a:buChar char="•"/>
            </a:pPr>
            <a:r>
              <a:rPr lang="en-US" dirty="0">
                <a:latin typeface="Calibri" panose="020F0502020204030204"/>
              </a:rPr>
              <a:t>An error will appear if an invalid NOC is entered.</a:t>
            </a:r>
          </a:p>
          <a:p>
            <a:pPr marL="285750" indent="-285750" defTabSz="914400">
              <a:buFont typeface="Arial" pitchFamily="34" charset="0"/>
              <a:buChar char="•"/>
            </a:pPr>
            <a:r>
              <a:rPr lang="en-US" dirty="0">
                <a:latin typeface="Calibri" panose="020F0502020204030204"/>
              </a:rPr>
              <a:t>Based off the NOC that is entered an offense code will need be selected.</a:t>
            </a:r>
          </a:p>
          <a:p>
            <a:pPr marL="742950" lvl="1" indent="-285750" defTabSz="914400">
              <a:buFont typeface="Arial" pitchFamily="34" charset="0"/>
              <a:buChar char="•"/>
            </a:pPr>
            <a:r>
              <a:rPr lang="en-US" dirty="0">
                <a:latin typeface="Calibri" panose="020F0502020204030204"/>
              </a:rPr>
              <a:t>Example shows that NOC 50414 is an arson offense.</a:t>
            </a:r>
          </a:p>
          <a:p>
            <a:pPr lvl="1" defTabSz="914400"/>
            <a:endParaRPr lang="en-US" dirty="0">
              <a:solidFill>
                <a:prstClr val="black"/>
              </a:solidFill>
              <a:latin typeface="Calibri" panose="020F0502020204030204"/>
            </a:endParaRPr>
          </a:p>
        </p:txBody>
      </p:sp>
      <p:sp>
        <p:nvSpPr>
          <p:cNvPr id="5" name="TextBox 4"/>
          <p:cNvSpPr txBox="1"/>
          <p:nvPr/>
        </p:nvSpPr>
        <p:spPr>
          <a:xfrm>
            <a:off x="2990848" y="5416185"/>
            <a:ext cx="7548197" cy="1200329"/>
          </a:xfrm>
          <a:prstGeom prst="rect">
            <a:avLst/>
          </a:prstGeom>
          <a:noFill/>
        </p:spPr>
        <p:txBody>
          <a:bodyPr wrap="square" rtlCol="0">
            <a:spAutoFit/>
          </a:bodyPr>
          <a:lstStyle/>
          <a:p>
            <a:pPr marL="285750" indent="-285750" defTabSz="914400">
              <a:buFont typeface="Arial" pitchFamily="34" charset="0"/>
              <a:buChar char="•"/>
            </a:pPr>
            <a:r>
              <a:rPr lang="en-US" dirty="0">
                <a:latin typeface="Calibri" panose="020F0502020204030204"/>
              </a:rPr>
              <a:t>C-Completed will lead to reporting the burned property.</a:t>
            </a:r>
          </a:p>
          <a:p>
            <a:pPr marL="285750" indent="-285750" defTabSz="914400">
              <a:buFont typeface="Arial" pitchFamily="34" charset="0"/>
              <a:buChar char="•"/>
            </a:pPr>
            <a:r>
              <a:rPr lang="en-US" dirty="0">
                <a:latin typeface="Calibri" panose="020F0502020204030204"/>
              </a:rPr>
              <a:t>A-Attempted will lead to nothing being reported in the property section.</a:t>
            </a:r>
          </a:p>
          <a:p>
            <a:pPr marL="285750" indent="-285750" defTabSz="914400">
              <a:buFont typeface="Arial" pitchFamily="34" charset="0"/>
              <a:buChar char="•"/>
            </a:pPr>
            <a:r>
              <a:rPr lang="en-US" dirty="0">
                <a:latin typeface="Calibri" panose="020F0502020204030204"/>
              </a:rPr>
              <a:t>“Offender Using” &amp; “Bias Motivation” have a list of options. </a:t>
            </a:r>
          </a:p>
          <a:p>
            <a:pPr marL="742950" lvl="1" indent="-285750" defTabSz="914400">
              <a:buFont typeface="Arial" pitchFamily="34" charset="0"/>
              <a:buChar char="•"/>
            </a:pPr>
            <a:r>
              <a:rPr lang="en-US" dirty="0">
                <a:latin typeface="Calibri" panose="020F0502020204030204"/>
              </a:rPr>
              <a:t>“None” was selected for each in this example.</a:t>
            </a:r>
          </a:p>
        </p:txBody>
      </p:sp>
      <p:pic>
        <p:nvPicPr>
          <p:cNvPr id="6" name="Picture 5" descr="Shape, calendar, arrow&#10;&#10;Description automatically generated">
            <a:extLst>
              <a:ext uri="{FF2B5EF4-FFF2-40B4-BE49-F238E27FC236}">
                <a16:creationId xmlns:a16="http://schemas.microsoft.com/office/drawing/2014/main" id="{BC485CE9-4CD6-4431-B931-9804412E4265}"/>
              </a:ext>
            </a:extLst>
          </p:cNvPr>
          <p:cNvPicPr>
            <a:picLocks noChangeAspect="1"/>
          </p:cNvPicPr>
          <p:nvPr/>
        </p:nvPicPr>
        <p:blipFill>
          <a:blip r:embed="rId3"/>
          <a:stretch>
            <a:fillRect/>
          </a:stretch>
        </p:blipFill>
        <p:spPr>
          <a:xfrm>
            <a:off x="11282082" y="5920298"/>
            <a:ext cx="909286" cy="937701"/>
          </a:xfrm>
          <a:prstGeom prst="rect">
            <a:avLst/>
          </a:prstGeom>
        </p:spPr>
      </p:pic>
    </p:spTree>
    <p:extLst>
      <p:ext uri="{BB962C8B-B14F-4D97-AF65-F5344CB8AC3E}">
        <p14:creationId xmlns:p14="http://schemas.microsoft.com/office/powerpoint/2010/main" val="221144921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76201"/>
            <a:ext cx="12077700" cy="6301834"/>
          </a:xfrm>
        </p:spPr>
      </p:pic>
      <p:sp>
        <p:nvSpPr>
          <p:cNvPr id="3" name="TextBox 2"/>
          <p:cNvSpPr txBox="1"/>
          <p:nvPr/>
        </p:nvSpPr>
        <p:spPr>
          <a:xfrm>
            <a:off x="4105276" y="3227118"/>
            <a:ext cx="7726700" cy="2554545"/>
          </a:xfrm>
          <a:prstGeom prst="rect">
            <a:avLst/>
          </a:prstGeom>
          <a:noFill/>
        </p:spPr>
        <p:txBody>
          <a:bodyPr wrap="square" rtlCol="0">
            <a:spAutoFit/>
          </a:bodyPr>
          <a:lstStyle/>
          <a:p>
            <a:pPr marL="285750" indent="-285750" defTabSz="914400">
              <a:buFont typeface="Arial" pitchFamily="34" charset="0"/>
              <a:buChar char="•"/>
            </a:pPr>
            <a:r>
              <a:rPr lang="en-US" sz="2000" dirty="0">
                <a:latin typeface="Calibri" panose="020F0502020204030204"/>
              </a:rPr>
              <a:t>The “Properties” section indicates the property that was burned. </a:t>
            </a:r>
          </a:p>
          <a:p>
            <a:pPr marL="742950" lvl="1" indent="-285750" defTabSz="914400">
              <a:buFont typeface="Arial" pitchFamily="34" charset="0"/>
              <a:buChar char="•"/>
            </a:pPr>
            <a:r>
              <a:rPr lang="en-US" sz="2000" dirty="0">
                <a:latin typeface="Calibri" panose="020F0502020204030204"/>
              </a:rPr>
              <a:t>Example shows $1000 in crops was burned.</a:t>
            </a:r>
          </a:p>
          <a:p>
            <a:pPr marL="285750" indent="-285750" defTabSz="914400">
              <a:buFont typeface="Arial" pitchFamily="34" charset="0"/>
              <a:buChar char="•"/>
            </a:pPr>
            <a:r>
              <a:rPr lang="en-US" sz="2000" dirty="0">
                <a:latin typeface="Calibri" panose="020F0502020204030204"/>
              </a:rPr>
              <a:t>$1 is entered if the amount is unknown.</a:t>
            </a:r>
          </a:p>
          <a:p>
            <a:pPr marL="285750" indent="-285750" defTabSz="914400">
              <a:buFont typeface="Arial" pitchFamily="34" charset="0"/>
              <a:buChar char="•"/>
            </a:pPr>
            <a:r>
              <a:rPr lang="en-US" sz="2000" dirty="0">
                <a:latin typeface="Calibri" panose="020F0502020204030204"/>
              </a:rPr>
              <a:t>A maximum of 10 property descriptions can be added to an incident. </a:t>
            </a:r>
          </a:p>
          <a:p>
            <a:pPr marL="742950" lvl="1" indent="-285750" defTabSz="914400">
              <a:buFont typeface="Arial" pitchFamily="34" charset="0"/>
              <a:buChar char="•"/>
            </a:pPr>
            <a:r>
              <a:rPr lang="en-US" sz="2000" dirty="0">
                <a:latin typeface="Calibri" panose="020F0502020204030204"/>
              </a:rPr>
              <a:t>Click on “Add Description” to add more descriptions</a:t>
            </a:r>
          </a:p>
          <a:p>
            <a:pPr marL="742950" lvl="1" indent="-285750" defTabSz="914400">
              <a:buFont typeface="Arial" pitchFamily="34" charset="0"/>
              <a:buChar char="•"/>
            </a:pPr>
            <a:r>
              <a:rPr lang="en-US" sz="2000" dirty="0">
                <a:latin typeface="Calibri" panose="020F0502020204030204"/>
              </a:rPr>
              <a:t>If there is more than 10 descriptions the top 9 values are selected first, and then all the remaining descriptions will be added in the “other” category the 10</a:t>
            </a:r>
            <a:r>
              <a:rPr lang="en-US" sz="2000" baseline="30000" dirty="0">
                <a:latin typeface="Calibri" panose="020F0502020204030204"/>
              </a:rPr>
              <a:t>th</a:t>
            </a:r>
            <a:r>
              <a:rPr lang="en-US" sz="2000" dirty="0">
                <a:latin typeface="Calibri" panose="020F0502020204030204"/>
              </a:rPr>
              <a:t> description type</a:t>
            </a:r>
            <a:r>
              <a:rPr lang="en-US" dirty="0">
                <a:latin typeface="Calibri" panose="020F0502020204030204"/>
              </a:rPr>
              <a:t>.</a:t>
            </a:r>
          </a:p>
        </p:txBody>
      </p:sp>
      <p:sp>
        <p:nvSpPr>
          <p:cNvPr id="5" name="Left Arrow 4"/>
          <p:cNvSpPr/>
          <p:nvPr/>
        </p:nvSpPr>
        <p:spPr>
          <a:xfrm>
            <a:off x="2438400" y="3657600"/>
            <a:ext cx="685800" cy="228600"/>
          </a:xfrm>
          <a:prstGeom prst="leftArrow">
            <a:avLst/>
          </a:prstGeom>
          <a:solidFill>
            <a:schemeClr val="accent6"/>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400"/>
            <a:endParaRPr lang="en-US">
              <a:solidFill>
                <a:prstClr val="white"/>
              </a:solidFill>
              <a:latin typeface="Calibri" panose="020F0502020204030204"/>
            </a:endParaRPr>
          </a:p>
        </p:txBody>
      </p:sp>
      <p:pic>
        <p:nvPicPr>
          <p:cNvPr id="6" name="Picture 5" descr="Shape, calendar, arrow&#10;&#10;Description automatically generated">
            <a:extLst>
              <a:ext uri="{FF2B5EF4-FFF2-40B4-BE49-F238E27FC236}">
                <a16:creationId xmlns:a16="http://schemas.microsoft.com/office/drawing/2014/main" id="{F7928394-B555-41A4-AB57-32162818F543}"/>
              </a:ext>
            </a:extLst>
          </p:cNvPr>
          <p:cNvPicPr>
            <a:picLocks noChangeAspect="1"/>
          </p:cNvPicPr>
          <p:nvPr/>
        </p:nvPicPr>
        <p:blipFill>
          <a:blip r:embed="rId3"/>
          <a:stretch>
            <a:fillRect/>
          </a:stretch>
        </p:blipFill>
        <p:spPr>
          <a:xfrm>
            <a:off x="11282082" y="5920298"/>
            <a:ext cx="909286" cy="937701"/>
          </a:xfrm>
          <a:prstGeom prst="rect">
            <a:avLst/>
          </a:prstGeom>
        </p:spPr>
      </p:pic>
    </p:spTree>
    <p:extLst>
      <p:ext uri="{BB962C8B-B14F-4D97-AF65-F5344CB8AC3E}">
        <p14:creationId xmlns:p14="http://schemas.microsoft.com/office/powerpoint/2010/main" val="6379438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4A696-FA9E-4A0C-B4B0-3C745141CCF7}"/>
              </a:ext>
            </a:extLst>
          </p:cNvPr>
          <p:cNvSpPr>
            <a:spLocks noGrp="1"/>
          </p:cNvSpPr>
          <p:nvPr>
            <p:ph type="title"/>
          </p:nvPr>
        </p:nvSpPr>
        <p:spPr>
          <a:xfrm>
            <a:off x="649264" y="160256"/>
            <a:ext cx="10092344" cy="571709"/>
          </a:xfrm>
        </p:spPr>
        <p:txBody>
          <a:bodyPr anchor="ctr">
            <a:normAutofit/>
          </a:bodyPr>
          <a:lstStyle/>
          <a:p>
            <a:pPr algn="ctr"/>
            <a:r>
              <a:rPr lang="en-US" dirty="0"/>
              <a:t>Rms Certification Requirement (cont.)</a:t>
            </a:r>
          </a:p>
        </p:txBody>
      </p:sp>
      <p:sp>
        <p:nvSpPr>
          <p:cNvPr id="7" name="Content Placeholder 2">
            <a:extLst>
              <a:ext uri="{FF2B5EF4-FFF2-40B4-BE49-F238E27FC236}">
                <a16:creationId xmlns:a16="http://schemas.microsoft.com/office/drawing/2014/main" id="{4B3D9C14-88A9-4F59-9010-42F3B3FF1FEA}"/>
              </a:ext>
            </a:extLst>
          </p:cNvPr>
          <p:cNvSpPr>
            <a:spLocks noGrp="1"/>
          </p:cNvSpPr>
          <p:nvPr>
            <p:ph idx="1"/>
          </p:nvPr>
        </p:nvSpPr>
        <p:spPr>
          <a:xfrm>
            <a:off x="649263" y="1029903"/>
            <a:ext cx="10092345" cy="3531667"/>
          </a:xfrm>
        </p:spPr>
        <p:txBody>
          <a:bodyPr anchor="ctr">
            <a:normAutofit/>
          </a:bodyPr>
          <a:lstStyle/>
          <a:p>
            <a:r>
              <a:rPr lang="en-US" sz="2200" dirty="0"/>
              <a:t>Certification is required one time in the State of Nevada</a:t>
            </a:r>
            <a:endParaRPr lang="en-US" sz="2200" b="1" dirty="0">
              <a:ea typeface="Calibri" panose="020F0502020204030204" pitchFamily="34" charset="0"/>
            </a:endParaRPr>
          </a:p>
          <a:p>
            <a:r>
              <a:rPr lang="en-US" sz="2400" dirty="0">
                <a:latin typeface="Times New Roman" panose="02020603050405020304" pitchFamily="18" charset="0"/>
                <a:ea typeface="Calibri" panose="020F0502020204030204" pitchFamily="34" charset="0"/>
              </a:rPr>
              <a:t>Change of RMS requires recertification</a:t>
            </a:r>
          </a:p>
          <a:p>
            <a:pPr lvl="1"/>
            <a:r>
              <a:rPr lang="en-US" sz="2000" dirty="0"/>
              <a:t>Changing from Spillman to Tiburon </a:t>
            </a:r>
          </a:p>
          <a:p>
            <a:pPr marL="457200" lvl="1" indent="0">
              <a:buNone/>
            </a:pPr>
            <a:endParaRPr lang="en-US" dirty="0"/>
          </a:p>
          <a:p>
            <a:r>
              <a:rPr lang="en-US" sz="2200" dirty="0"/>
              <a:t>LEA agencies may choose to enter or update cases directly into the Crime Insight production website. </a:t>
            </a:r>
          </a:p>
        </p:txBody>
      </p:sp>
      <p:pic>
        <p:nvPicPr>
          <p:cNvPr id="4" name="Picture 3" descr="Shape, calendar, arrow&#10;&#10;Description automatically generated">
            <a:extLst>
              <a:ext uri="{FF2B5EF4-FFF2-40B4-BE49-F238E27FC236}">
                <a16:creationId xmlns:a16="http://schemas.microsoft.com/office/drawing/2014/main" id="{535F6F14-D8A1-46CD-8108-25F2E553E2C6}"/>
              </a:ext>
            </a:extLst>
          </p:cNvPr>
          <p:cNvPicPr>
            <a:picLocks noChangeAspect="1"/>
          </p:cNvPicPr>
          <p:nvPr/>
        </p:nvPicPr>
        <p:blipFill>
          <a:blip r:embed="rId2"/>
          <a:stretch>
            <a:fillRect/>
          </a:stretch>
        </p:blipFill>
        <p:spPr>
          <a:xfrm>
            <a:off x="11282082" y="5920298"/>
            <a:ext cx="909286" cy="937701"/>
          </a:xfrm>
          <a:prstGeom prst="rect">
            <a:avLst/>
          </a:prstGeom>
        </p:spPr>
      </p:pic>
      <p:sp>
        <p:nvSpPr>
          <p:cNvPr id="5" name="TextBox 4">
            <a:extLst>
              <a:ext uri="{FF2B5EF4-FFF2-40B4-BE49-F238E27FC236}">
                <a16:creationId xmlns:a16="http://schemas.microsoft.com/office/drawing/2014/main" id="{31F11A91-F35C-4F21-AF22-B9B7EAA445A1}"/>
              </a:ext>
            </a:extLst>
          </p:cNvPr>
          <p:cNvSpPr txBox="1"/>
          <p:nvPr/>
        </p:nvSpPr>
        <p:spPr>
          <a:xfrm>
            <a:off x="0" y="0"/>
            <a:ext cx="635267" cy="253916"/>
          </a:xfrm>
          <a:prstGeom prst="rect">
            <a:avLst/>
          </a:prstGeom>
          <a:noFill/>
        </p:spPr>
        <p:txBody>
          <a:bodyPr wrap="square">
            <a:spAutoFit/>
          </a:bodyPr>
          <a:lstStyle/>
          <a:p>
            <a:r>
              <a:rPr lang="en-US" sz="1050" dirty="0"/>
              <a:t>Admin</a:t>
            </a:r>
          </a:p>
        </p:txBody>
      </p:sp>
    </p:spTree>
    <p:extLst>
      <p:ext uri="{BB962C8B-B14F-4D97-AF65-F5344CB8AC3E}">
        <p14:creationId xmlns:p14="http://schemas.microsoft.com/office/powerpoint/2010/main" val="169783945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close-up of a crown&#10;&#10;Description automatically generated with low confidence">
            <a:extLst>
              <a:ext uri="{FF2B5EF4-FFF2-40B4-BE49-F238E27FC236}">
                <a16:creationId xmlns:a16="http://schemas.microsoft.com/office/drawing/2014/main" id="{BCC02669-454E-4972-9698-122531FF28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244" y="2479028"/>
            <a:ext cx="1766607" cy="1655290"/>
          </a:xfrm>
          <a:prstGeom prst="rect">
            <a:avLst/>
          </a:prstGeom>
        </p:spPr>
      </p:pic>
      <p:sp>
        <p:nvSpPr>
          <p:cNvPr id="4" name="Title 3">
            <a:extLst>
              <a:ext uri="{FF2B5EF4-FFF2-40B4-BE49-F238E27FC236}">
                <a16:creationId xmlns:a16="http://schemas.microsoft.com/office/drawing/2014/main" id="{E5B11A88-00CA-4E84-A40D-980442AE923A}"/>
              </a:ext>
            </a:extLst>
          </p:cNvPr>
          <p:cNvSpPr>
            <a:spLocks noGrp="1"/>
          </p:cNvSpPr>
          <p:nvPr>
            <p:ph type="ctrTitle"/>
          </p:nvPr>
        </p:nvSpPr>
        <p:spPr>
          <a:xfrm>
            <a:off x="4570140" y="2246810"/>
            <a:ext cx="3126061" cy="2990663"/>
          </a:xfrm>
        </p:spPr>
        <p:txBody>
          <a:bodyPr>
            <a:normAutofit fontScale="90000"/>
          </a:bodyPr>
          <a:lstStyle/>
          <a:p>
            <a:pPr algn="l"/>
            <a:r>
              <a:rPr lang="en-US" sz="4200" b="1" dirty="0"/>
              <a:t>Guess the Value and Category</a:t>
            </a:r>
          </a:p>
        </p:txBody>
      </p:sp>
      <p:pic>
        <p:nvPicPr>
          <p:cNvPr id="23" name="Picture 22">
            <a:extLst>
              <a:ext uri="{FF2B5EF4-FFF2-40B4-BE49-F238E27FC236}">
                <a16:creationId xmlns:a16="http://schemas.microsoft.com/office/drawing/2014/main" id="{491654A6-26BB-48D9-8B36-C618B63788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0637" y="153371"/>
            <a:ext cx="2636088" cy="2200716"/>
          </a:xfrm>
          <a:prstGeom prst="rect">
            <a:avLst/>
          </a:prstGeom>
        </p:spPr>
      </p:pic>
      <p:pic>
        <p:nvPicPr>
          <p:cNvPr id="26" name="Picture 25" descr="A brown leather couch&#10;&#10;Description automatically generated with low confidence">
            <a:extLst>
              <a:ext uri="{FF2B5EF4-FFF2-40B4-BE49-F238E27FC236}">
                <a16:creationId xmlns:a16="http://schemas.microsoft.com/office/drawing/2014/main" id="{53C46013-EF3A-4385-BC45-F04C350A20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6950" y="38061"/>
            <a:ext cx="3818097" cy="2208749"/>
          </a:xfrm>
          <a:prstGeom prst="rect">
            <a:avLst/>
          </a:prstGeom>
        </p:spPr>
      </p:pic>
      <p:pic>
        <p:nvPicPr>
          <p:cNvPr id="28" name="Picture 27" descr="A red and black bicycle&#10;&#10;Description automatically generated with medium confidence">
            <a:extLst>
              <a:ext uri="{FF2B5EF4-FFF2-40B4-BE49-F238E27FC236}">
                <a16:creationId xmlns:a16="http://schemas.microsoft.com/office/drawing/2014/main" id="{3117C8CB-8866-4B90-85C5-E28B1C2F18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0317" y="153371"/>
            <a:ext cx="2636087" cy="2161500"/>
          </a:xfrm>
          <a:prstGeom prst="rect">
            <a:avLst/>
          </a:prstGeom>
        </p:spPr>
      </p:pic>
      <p:pic>
        <p:nvPicPr>
          <p:cNvPr id="34" name="Picture 33" descr="A black and yellow shirt&#10;&#10;Description automatically generated with low confidence">
            <a:extLst>
              <a:ext uri="{FF2B5EF4-FFF2-40B4-BE49-F238E27FC236}">
                <a16:creationId xmlns:a16="http://schemas.microsoft.com/office/drawing/2014/main" id="{80C9EA92-66EB-4151-AF24-5DCD8AD46C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73059" y="2614598"/>
            <a:ext cx="2855156" cy="3434295"/>
          </a:xfrm>
          <a:prstGeom prst="rect">
            <a:avLst/>
          </a:prstGeom>
        </p:spPr>
      </p:pic>
      <p:pic>
        <p:nvPicPr>
          <p:cNvPr id="38" name="Picture 37" descr="A black video game controller&#10;&#10;Description automatically generated">
            <a:extLst>
              <a:ext uri="{FF2B5EF4-FFF2-40B4-BE49-F238E27FC236}">
                <a16:creationId xmlns:a16="http://schemas.microsoft.com/office/drawing/2014/main" id="{5CECBDEA-363C-4D8D-9054-B54BF3BA13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8689" y="3899315"/>
            <a:ext cx="2419776" cy="2149578"/>
          </a:xfrm>
          <a:prstGeom prst="rect">
            <a:avLst/>
          </a:prstGeom>
        </p:spPr>
      </p:pic>
      <p:pic>
        <p:nvPicPr>
          <p:cNvPr id="15" name="Picture 14" descr="Shape, calendar, arrow&#10;&#10;Description automatically generated">
            <a:extLst>
              <a:ext uri="{FF2B5EF4-FFF2-40B4-BE49-F238E27FC236}">
                <a16:creationId xmlns:a16="http://schemas.microsoft.com/office/drawing/2014/main" id="{6983BEC6-6CE1-44D6-BD98-DF4DCB5CBFE5}"/>
              </a:ext>
            </a:extLst>
          </p:cNvPr>
          <p:cNvPicPr>
            <a:picLocks noChangeAspect="1"/>
          </p:cNvPicPr>
          <p:nvPr/>
        </p:nvPicPr>
        <p:blipFill>
          <a:blip r:embed="rId8"/>
          <a:stretch>
            <a:fillRect/>
          </a:stretch>
        </p:blipFill>
        <p:spPr>
          <a:xfrm>
            <a:off x="11282082" y="5920298"/>
            <a:ext cx="909286" cy="937701"/>
          </a:xfrm>
          <a:prstGeom prst="rect">
            <a:avLst/>
          </a:prstGeom>
        </p:spPr>
      </p:pic>
    </p:spTree>
    <p:extLst>
      <p:ext uri="{BB962C8B-B14F-4D97-AF65-F5344CB8AC3E}">
        <p14:creationId xmlns:p14="http://schemas.microsoft.com/office/powerpoint/2010/main" val="102922553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B11A88-00CA-4E84-A40D-980442AE923A}"/>
              </a:ext>
            </a:extLst>
          </p:cNvPr>
          <p:cNvSpPr>
            <a:spLocks noGrp="1"/>
          </p:cNvSpPr>
          <p:nvPr>
            <p:ph type="ctrTitle"/>
          </p:nvPr>
        </p:nvSpPr>
        <p:spPr>
          <a:xfrm>
            <a:off x="4549155" y="2129225"/>
            <a:ext cx="3117061" cy="2599550"/>
          </a:xfrm>
        </p:spPr>
        <p:txBody>
          <a:bodyPr>
            <a:normAutofit fontScale="90000"/>
          </a:bodyPr>
          <a:lstStyle/>
          <a:p>
            <a:pPr algn="l"/>
            <a:r>
              <a:rPr lang="en-US" sz="4200" b="1" dirty="0"/>
              <a:t>Guess the Value&amp; Category</a:t>
            </a:r>
          </a:p>
        </p:txBody>
      </p:sp>
      <p:pic>
        <p:nvPicPr>
          <p:cNvPr id="15" name="Picture 14" descr="A black digital watch&#10;&#10;Description automatically generated with low confidence">
            <a:extLst>
              <a:ext uri="{FF2B5EF4-FFF2-40B4-BE49-F238E27FC236}">
                <a16:creationId xmlns:a16="http://schemas.microsoft.com/office/drawing/2014/main" id="{52ADB592-13D4-4CFF-8DC2-A2ED421935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829" y="185460"/>
            <a:ext cx="2192731" cy="1863821"/>
          </a:xfrm>
          <a:prstGeom prst="rect">
            <a:avLst/>
          </a:prstGeom>
        </p:spPr>
      </p:pic>
      <p:pic>
        <p:nvPicPr>
          <p:cNvPr id="16" name="Picture 15" descr="A picture containing text, tool, power saw&#10;&#10;Description automatically generated">
            <a:extLst>
              <a:ext uri="{FF2B5EF4-FFF2-40B4-BE49-F238E27FC236}">
                <a16:creationId xmlns:a16="http://schemas.microsoft.com/office/drawing/2014/main" id="{746B3DC5-1183-4354-9522-5F1901F5EC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8300" y="185460"/>
            <a:ext cx="2607294" cy="2124943"/>
          </a:xfrm>
          <a:prstGeom prst="rect">
            <a:avLst/>
          </a:prstGeom>
        </p:spPr>
      </p:pic>
      <p:pic>
        <p:nvPicPr>
          <p:cNvPr id="17" name="Picture 16" descr="A green and black lawnmower&#10;&#10;Description automatically generated with low confidence">
            <a:extLst>
              <a:ext uri="{FF2B5EF4-FFF2-40B4-BE49-F238E27FC236}">
                <a16:creationId xmlns:a16="http://schemas.microsoft.com/office/drawing/2014/main" id="{BB044988-E0CD-4B18-9D0C-B79571E93B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6216" y="3493221"/>
            <a:ext cx="2923329" cy="2630995"/>
          </a:xfrm>
          <a:prstGeom prst="rect">
            <a:avLst/>
          </a:prstGeom>
        </p:spPr>
      </p:pic>
      <p:pic>
        <p:nvPicPr>
          <p:cNvPr id="18" name="Content Placeholder 8" descr="A black handbag with a strap&#10;&#10;Description automatically generated with low confidence">
            <a:extLst>
              <a:ext uri="{FF2B5EF4-FFF2-40B4-BE49-F238E27FC236}">
                <a16:creationId xmlns:a16="http://schemas.microsoft.com/office/drawing/2014/main" id="{96F4C1B2-7940-4317-94D1-66D32650DE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72300" y="2049281"/>
            <a:ext cx="2391586" cy="2599550"/>
          </a:xfrm>
          <a:prstGeom prst="rect">
            <a:avLst/>
          </a:prstGeom>
        </p:spPr>
      </p:pic>
      <p:pic>
        <p:nvPicPr>
          <p:cNvPr id="19" name="Picture 18">
            <a:extLst>
              <a:ext uri="{FF2B5EF4-FFF2-40B4-BE49-F238E27FC236}">
                <a16:creationId xmlns:a16="http://schemas.microsoft.com/office/drawing/2014/main" id="{8D95AB47-3872-452A-A2AE-D92D245A666E}"/>
              </a:ext>
            </a:extLst>
          </p:cNvPr>
          <p:cNvPicPr>
            <a:picLocks noChangeAspect="1"/>
          </p:cNvPicPr>
          <p:nvPr/>
        </p:nvPicPr>
        <p:blipFill rotWithShape="1">
          <a:blip r:embed="rId6">
            <a:extLst>
              <a:ext uri="{28A0092B-C50C-407E-A947-70E740481C1C}">
                <a14:useLocalDpi xmlns:a14="http://schemas.microsoft.com/office/drawing/2010/main" val="0"/>
              </a:ext>
            </a:extLst>
          </a:blip>
          <a:srcRect t="14897"/>
          <a:stretch/>
        </p:blipFill>
        <p:spPr>
          <a:xfrm>
            <a:off x="8573976" y="331152"/>
            <a:ext cx="3019195" cy="2625559"/>
          </a:xfrm>
          <a:prstGeom prst="rect">
            <a:avLst/>
          </a:prstGeom>
        </p:spPr>
      </p:pic>
      <p:pic>
        <p:nvPicPr>
          <p:cNvPr id="3" name="Picture 2" descr="A pair of sunglasses&#10;&#10;Description automatically generated with low confidence">
            <a:extLst>
              <a:ext uri="{FF2B5EF4-FFF2-40B4-BE49-F238E27FC236}">
                <a16:creationId xmlns:a16="http://schemas.microsoft.com/office/drawing/2014/main" id="{F5C394B3-3777-4678-BA24-3307CC001DE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0530" y="4525327"/>
            <a:ext cx="2189077" cy="1863821"/>
          </a:xfrm>
          <a:prstGeom prst="rect">
            <a:avLst/>
          </a:prstGeom>
        </p:spPr>
      </p:pic>
      <p:pic>
        <p:nvPicPr>
          <p:cNvPr id="20" name="Picture 19" descr="Shape, calendar, arrow&#10;&#10;Description automatically generated">
            <a:extLst>
              <a:ext uri="{FF2B5EF4-FFF2-40B4-BE49-F238E27FC236}">
                <a16:creationId xmlns:a16="http://schemas.microsoft.com/office/drawing/2014/main" id="{683895EA-C16C-449B-928C-A29318C15431}"/>
              </a:ext>
            </a:extLst>
          </p:cNvPr>
          <p:cNvPicPr>
            <a:picLocks noChangeAspect="1"/>
          </p:cNvPicPr>
          <p:nvPr/>
        </p:nvPicPr>
        <p:blipFill>
          <a:blip r:embed="rId8"/>
          <a:stretch>
            <a:fillRect/>
          </a:stretch>
        </p:blipFill>
        <p:spPr>
          <a:xfrm>
            <a:off x="11282082" y="5920298"/>
            <a:ext cx="909286" cy="937701"/>
          </a:xfrm>
          <a:prstGeom prst="rect">
            <a:avLst/>
          </a:prstGeom>
        </p:spPr>
      </p:pic>
    </p:spTree>
    <p:extLst>
      <p:ext uri="{BB962C8B-B14F-4D97-AF65-F5344CB8AC3E}">
        <p14:creationId xmlns:p14="http://schemas.microsoft.com/office/powerpoint/2010/main" val="385372215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81D07-2A49-4520-8221-9C5277C6AD1F}"/>
              </a:ext>
            </a:extLst>
          </p:cNvPr>
          <p:cNvSpPr>
            <a:spLocks noGrp="1"/>
          </p:cNvSpPr>
          <p:nvPr>
            <p:ph type="title"/>
          </p:nvPr>
        </p:nvSpPr>
        <p:spPr>
          <a:xfrm>
            <a:off x="1165876" y="-14421"/>
            <a:ext cx="9404723" cy="706473"/>
          </a:xfrm>
        </p:spPr>
        <p:txBody>
          <a:bodyPr/>
          <a:lstStyle/>
          <a:p>
            <a:pPr algn="ctr"/>
            <a:r>
              <a:rPr lang="en-US" b="1" dirty="0"/>
              <a:t>Values</a:t>
            </a:r>
          </a:p>
        </p:txBody>
      </p:sp>
      <p:sp>
        <p:nvSpPr>
          <p:cNvPr id="3" name="Content Placeholder 2">
            <a:extLst>
              <a:ext uri="{FF2B5EF4-FFF2-40B4-BE49-F238E27FC236}">
                <a16:creationId xmlns:a16="http://schemas.microsoft.com/office/drawing/2014/main" id="{5623F41C-67AF-4CF2-8990-E5E5D855406D}"/>
              </a:ext>
            </a:extLst>
          </p:cNvPr>
          <p:cNvSpPr>
            <a:spLocks noGrp="1"/>
          </p:cNvSpPr>
          <p:nvPr>
            <p:ph idx="1"/>
          </p:nvPr>
        </p:nvSpPr>
        <p:spPr>
          <a:xfrm>
            <a:off x="142099" y="103247"/>
            <a:ext cx="7035561" cy="6172200"/>
          </a:xfrm>
        </p:spPr>
        <p:txBody>
          <a:bodyPr>
            <a:normAutofit fontScale="25000" lnSpcReduction="20000"/>
          </a:bodyPr>
          <a:lstStyle/>
          <a:p>
            <a:pPr marL="0" indent="0">
              <a:buNone/>
            </a:pPr>
            <a:r>
              <a:rPr lang="en-US" sz="7200" dirty="0"/>
              <a:t>1. Camera ($2500)</a:t>
            </a:r>
          </a:p>
          <a:p>
            <a:pPr lvl="1"/>
            <a:r>
              <a:rPr lang="en-US" sz="7200" dirty="0"/>
              <a:t>74 = Photographic/Optical Equipment</a:t>
            </a:r>
          </a:p>
          <a:p>
            <a:pPr marL="457200" lvl="1" indent="0">
              <a:buNone/>
            </a:pPr>
            <a:endParaRPr lang="en-US" sz="7200" dirty="0"/>
          </a:p>
          <a:p>
            <a:pPr marL="0" indent="0">
              <a:buNone/>
            </a:pPr>
            <a:r>
              <a:rPr lang="en-US" sz="7200" dirty="0"/>
              <a:t>2. Ring Set ($1,200)</a:t>
            </a:r>
          </a:p>
          <a:p>
            <a:pPr lvl="1"/>
            <a:r>
              <a:rPr lang="en-US" sz="7200" dirty="0"/>
              <a:t>17 = Jewelry/Precious Metals/Gems</a:t>
            </a:r>
          </a:p>
          <a:p>
            <a:pPr marL="457200" lvl="1" indent="0">
              <a:buNone/>
            </a:pPr>
            <a:endParaRPr lang="en-US" sz="7200" dirty="0"/>
          </a:p>
          <a:p>
            <a:pPr marL="0" indent="0">
              <a:buNone/>
            </a:pPr>
            <a:r>
              <a:rPr lang="en-US" sz="7200" dirty="0"/>
              <a:t>3. Couch ($886)</a:t>
            </a:r>
          </a:p>
          <a:p>
            <a:pPr lvl="1"/>
            <a:r>
              <a:rPr lang="en-US" sz="7200" dirty="0"/>
              <a:t>16 = Household Goods</a:t>
            </a:r>
          </a:p>
          <a:p>
            <a:pPr marL="457200" lvl="1" indent="0">
              <a:buNone/>
            </a:pPr>
            <a:r>
              <a:rPr lang="en-US" sz="7200" dirty="0"/>
              <a:t>	</a:t>
            </a:r>
          </a:p>
          <a:p>
            <a:pPr marL="0" indent="0">
              <a:buNone/>
            </a:pPr>
            <a:r>
              <a:rPr lang="en-US" sz="7200" dirty="0"/>
              <a:t>4. Drill Combo ($333)</a:t>
            </a:r>
          </a:p>
          <a:p>
            <a:pPr lvl="1"/>
            <a:r>
              <a:rPr lang="en-US" sz="7200" dirty="0"/>
              <a:t>	36 = Tools</a:t>
            </a:r>
          </a:p>
          <a:p>
            <a:pPr marL="457200" lvl="1" indent="0">
              <a:buNone/>
            </a:pPr>
            <a:endParaRPr lang="en-US" sz="7200" dirty="0"/>
          </a:p>
          <a:p>
            <a:pPr marL="0" indent="0">
              <a:buNone/>
            </a:pPr>
            <a:r>
              <a:rPr lang="en-US" sz="7200" dirty="0"/>
              <a:t>5. Schwinn Cruiser ($320)	</a:t>
            </a:r>
          </a:p>
          <a:p>
            <a:pPr lvl="1"/>
            <a:r>
              <a:rPr lang="en-US" sz="7200" dirty="0"/>
              <a:t>04 = Bicycles</a:t>
            </a:r>
          </a:p>
          <a:p>
            <a:pPr marL="457200" lvl="1" indent="0">
              <a:buNone/>
            </a:pPr>
            <a:endParaRPr lang="en-US" sz="7200" dirty="0"/>
          </a:p>
          <a:p>
            <a:pPr marL="0" indent="0">
              <a:buNone/>
            </a:pPr>
            <a:r>
              <a:rPr lang="en-US" sz="7200" dirty="0"/>
              <a:t>6. Lawnmower ($265)</a:t>
            </a:r>
          </a:p>
          <a:p>
            <a:pPr lvl="1"/>
            <a:r>
              <a:rPr lang="en-US" sz="7200" dirty="0"/>
              <a:t>68 = Lawn/Yard/Garden Equipment</a:t>
            </a:r>
          </a:p>
          <a:p>
            <a:pPr marL="457200" lvl="1" indent="0">
              <a:buNone/>
            </a:pPr>
            <a:r>
              <a:rPr lang="en-US" sz="7200" dirty="0"/>
              <a:t>	</a:t>
            </a:r>
            <a:r>
              <a:rPr lang="en-US" sz="2800" dirty="0"/>
              <a:t>			</a:t>
            </a:r>
          </a:p>
          <a:p>
            <a:pPr lvl="1"/>
            <a:endParaRPr lang="en-US" dirty="0"/>
          </a:p>
          <a:p>
            <a:pPr marL="0" indent="0">
              <a:buNone/>
            </a:pPr>
            <a:r>
              <a:rPr lang="en-US" dirty="0"/>
              <a:t>		</a:t>
            </a:r>
          </a:p>
          <a:p>
            <a:pPr lvl="1"/>
            <a:endParaRPr lang="en-US" dirty="0"/>
          </a:p>
          <a:p>
            <a:pPr lvl="1"/>
            <a:endParaRPr lang="en-US" dirty="0"/>
          </a:p>
        </p:txBody>
      </p:sp>
      <p:pic>
        <p:nvPicPr>
          <p:cNvPr id="7" name="Picture 6" descr="A person in a garment holding a sword&#10;&#10;Description automatically generated with low confidence">
            <a:extLst>
              <a:ext uri="{FF2B5EF4-FFF2-40B4-BE49-F238E27FC236}">
                <a16:creationId xmlns:a16="http://schemas.microsoft.com/office/drawing/2014/main" id="{D8A87B1C-CAE6-4382-8D68-8746AAA528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6886" y="514969"/>
            <a:ext cx="3373395" cy="6172200"/>
          </a:xfrm>
          <a:prstGeom prst="rect">
            <a:avLst/>
          </a:prstGeom>
        </p:spPr>
      </p:pic>
      <p:pic>
        <p:nvPicPr>
          <p:cNvPr id="5" name="Picture 4" descr="Shape, calendar, arrow&#10;&#10;Description automatically generated">
            <a:extLst>
              <a:ext uri="{FF2B5EF4-FFF2-40B4-BE49-F238E27FC236}">
                <a16:creationId xmlns:a16="http://schemas.microsoft.com/office/drawing/2014/main" id="{2A81ED68-9E4D-45C3-8803-CEBE8F155A21}"/>
              </a:ext>
            </a:extLst>
          </p:cNvPr>
          <p:cNvPicPr>
            <a:picLocks noChangeAspect="1"/>
          </p:cNvPicPr>
          <p:nvPr/>
        </p:nvPicPr>
        <p:blipFill>
          <a:blip r:embed="rId3"/>
          <a:stretch>
            <a:fillRect/>
          </a:stretch>
        </p:blipFill>
        <p:spPr>
          <a:xfrm>
            <a:off x="11282082" y="5920298"/>
            <a:ext cx="909286" cy="937701"/>
          </a:xfrm>
          <a:prstGeom prst="rect">
            <a:avLst/>
          </a:prstGeom>
        </p:spPr>
      </p:pic>
    </p:spTree>
    <p:extLst>
      <p:ext uri="{BB962C8B-B14F-4D97-AF65-F5344CB8AC3E}">
        <p14:creationId xmlns:p14="http://schemas.microsoft.com/office/powerpoint/2010/main" val="1362106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5" end="1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6" end="1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617BB-5490-48C0-A8AB-70E390193235}"/>
              </a:ext>
            </a:extLst>
          </p:cNvPr>
          <p:cNvSpPr>
            <a:spLocks noGrp="1"/>
          </p:cNvSpPr>
          <p:nvPr>
            <p:ph type="title"/>
          </p:nvPr>
        </p:nvSpPr>
        <p:spPr>
          <a:xfrm>
            <a:off x="1008519" y="0"/>
            <a:ext cx="9291215" cy="713111"/>
          </a:xfrm>
        </p:spPr>
        <p:txBody>
          <a:bodyPr/>
          <a:lstStyle/>
          <a:p>
            <a:pPr algn="ctr"/>
            <a:r>
              <a:rPr lang="en-US" b="1" dirty="0"/>
              <a:t>Values</a:t>
            </a:r>
            <a:endParaRPr lang="en-US" dirty="0"/>
          </a:p>
        </p:txBody>
      </p:sp>
      <p:sp>
        <p:nvSpPr>
          <p:cNvPr id="3" name="Content Placeholder 2">
            <a:extLst>
              <a:ext uri="{FF2B5EF4-FFF2-40B4-BE49-F238E27FC236}">
                <a16:creationId xmlns:a16="http://schemas.microsoft.com/office/drawing/2014/main" id="{FE2426A1-9160-4F1C-A255-187EC07B1518}"/>
              </a:ext>
            </a:extLst>
          </p:cNvPr>
          <p:cNvSpPr>
            <a:spLocks noGrp="1"/>
          </p:cNvSpPr>
          <p:nvPr>
            <p:ph idx="1"/>
          </p:nvPr>
        </p:nvSpPr>
        <p:spPr>
          <a:xfrm>
            <a:off x="631597" y="755258"/>
            <a:ext cx="10111198" cy="5165040"/>
          </a:xfrm>
        </p:spPr>
        <p:txBody>
          <a:bodyPr>
            <a:normAutofit fontScale="92500" lnSpcReduction="20000"/>
          </a:bodyPr>
          <a:lstStyle/>
          <a:p>
            <a:pPr marL="0" indent="0">
              <a:buNone/>
            </a:pPr>
            <a:r>
              <a:rPr lang="en-US" sz="2200" dirty="0"/>
              <a:t>7. Xbox Elite Controller ($150)</a:t>
            </a:r>
          </a:p>
          <a:p>
            <a:pPr lvl="1"/>
            <a:r>
              <a:rPr lang="en-US" sz="2200" dirty="0"/>
              <a:t> 07 = Computer hardware/software</a:t>
            </a:r>
          </a:p>
          <a:p>
            <a:pPr marL="342900" lvl="1" indent="0">
              <a:buNone/>
            </a:pPr>
            <a:endParaRPr lang="en-US" sz="2200" dirty="0"/>
          </a:p>
          <a:p>
            <a:pPr marL="0" indent="0">
              <a:buNone/>
            </a:pPr>
            <a:r>
              <a:rPr lang="en-US" sz="2200" dirty="0"/>
              <a:t>8. Golden Knights Jersey ($125)</a:t>
            </a:r>
          </a:p>
          <a:p>
            <a:pPr lvl="1"/>
            <a:r>
              <a:rPr lang="en-US" sz="2200" dirty="0"/>
              <a:t> 06 = Clothes/Furs</a:t>
            </a:r>
          </a:p>
          <a:p>
            <a:pPr marL="342900" lvl="1" indent="0">
              <a:buNone/>
            </a:pPr>
            <a:endParaRPr lang="en-US" sz="2200" dirty="0"/>
          </a:p>
          <a:p>
            <a:pPr marL="0" indent="0">
              <a:buNone/>
            </a:pPr>
            <a:r>
              <a:rPr lang="en-US" sz="2200" dirty="0"/>
              <a:t>9. Purse ($105) + Fanny Pack ($11) </a:t>
            </a:r>
          </a:p>
          <a:p>
            <a:pPr lvl="1"/>
            <a:r>
              <a:rPr lang="en-US" sz="2200" dirty="0"/>
              <a:t>Combine these two since they fall under the 25 = Purses/Handbags/Wallets category.</a:t>
            </a:r>
          </a:p>
          <a:p>
            <a:pPr marL="342900" lvl="1" indent="0">
              <a:buNone/>
            </a:pPr>
            <a:endParaRPr lang="en-US" sz="2200" dirty="0"/>
          </a:p>
          <a:p>
            <a:pPr marL="0" indent="0">
              <a:buNone/>
            </a:pPr>
            <a:r>
              <a:rPr lang="en-US" sz="2200" dirty="0"/>
              <a:t>10. Bob Ross Oil Paint Set ($75) + Cash Register ($64)</a:t>
            </a:r>
          </a:p>
          <a:p>
            <a:pPr lvl="1"/>
            <a:r>
              <a:rPr lang="en-US" sz="2200" dirty="0"/>
              <a:t>77 = Other since the values of these two items individually are less than the values of the other items. </a:t>
            </a:r>
          </a:p>
          <a:p>
            <a:pPr marL="0" indent="0">
              <a:buNone/>
            </a:pPr>
            <a:endParaRPr lang="en-US" dirty="0"/>
          </a:p>
          <a:p>
            <a:pPr marL="0" indent="0">
              <a:buNone/>
            </a:pPr>
            <a:endParaRPr lang="en-US" dirty="0"/>
          </a:p>
          <a:p>
            <a:pPr marL="0" indent="0">
              <a:buNone/>
            </a:pPr>
            <a:endParaRPr lang="en-US" dirty="0"/>
          </a:p>
        </p:txBody>
      </p:sp>
      <p:pic>
        <p:nvPicPr>
          <p:cNvPr id="6" name="Picture 5" descr="Graphical user interface&#10;&#10;Description automatically generated">
            <a:extLst>
              <a:ext uri="{FF2B5EF4-FFF2-40B4-BE49-F238E27FC236}">
                <a16:creationId xmlns:a16="http://schemas.microsoft.com/office/drawing/2014/main" id="{69580317-FB1E-4CCC-BABE-B0709E3031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6725" y="341757"/>
            <a:ext cx="3810000" cy="2520950"/>
          </a:xfrm>
          <a:prstGeom prst="rect">
            <a:avLst/>
          </a:prstGeom>
        </p:spPr>
      </p:pic>
      <p:pic>
        <p:nvPicPr>
          <p:cNvPr id="5" name="Picture 4" descr="Shape, calendar, arrow&#10;&#10;Description automatically generated">
            <a:extLst>
              <a:ext uri="{FF2B5EF4-FFF2-40B4-BE49-F238E27FC236}">
                <a16:creationId xmlns:a16="http://schemas.microsoft.com/office/drawing/2014/main" id="{31D562CF-1A79-4E55-9244-610F6D1C9CF6}"/>
              </a:ext>
            </a:extLst>
          </p:cNvPr>
          <p:cNvPicPr>
            <a:picLocks noChangeAspect="1"/>
          </p:cNvPicPr>
          <p:nvPr/>
        </p:nvPicPr>
        <p:blipFill>
          <a:blip r:embed="rId3"/>
          <a:stretch>
            <a:fillRect/>
          </a:stretch>
        </p:blipFill>
        <p:spPr>
          <a:xfrm>
            <a:off x="11282082" y="5920298"/>
            <a:ext cx="909286" cy="937701"/>
          </a:xfrm>
          <a:prstGeom prst="rect">
            <a:avLst/>
          </a:prstGeom>
        </p:spPr>
      </p:pic>
    </p:spTree>
    <p:extLst>
      <p:ext uri="{BB962C8B-B14F-4D97-AF65-F5344CB8AC3E}">
        <p14:creationId xmlns:p14="http://schemas.microsoft.com/office/powerpoint/2010/main" val="3121440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1368" cy="5530524"/>
          </a:xfrm>
        </p:spPr>
      </p:pic>
      <p:sp>
        <p:nvSpPr>
          <p:cNvPr id="3" name="TextBox 2"/>
          <p:cNvSpPr txBox="1"/>
          <p:nvPr/>
        </p:nvSpPr>
        <p:spPr>
          <a:xfrm>
            <a:off x="5613400" y="990599"/>
            <a:ext cx="6725498" cy="2862322"/>
          </a:xfrm>
          <a:prstGeom prst="rect">
            <a:avLst/>
          </a:prstGeom>
          <a:noFill/>
        </p:spPr>
        <p:txBody>
          <a:bodyPr wrap="square" rtlCol="0">
            <a:spAutoFit/>
          </a:bodyPr>
          <a:lstStyle/>
          <a:p>
            <a:pPr marL="285750" indent="-285750" defTabSz="914400">
              <a:buFont typeface="Arial" pitchFamily="34" charset="0"/>
              <a:buChar char="•"/>
            </a:pPr>
            <a:r>
              <a:rPr lang="en-US" sz="2000" dirty="0">
                <a:latin typeface="Calibri" panose="020F0502020204030204"/>
              </a:rPr>
              <a:t>Enter all known offender information in the “Offenders” section. </a:t>
            </a:r>
          </a:p>
          <a:p>
            <a:pPr marL="285750" indent="-285750" defTabSz="914400">
              <a:buFont typeface="Arial" pitchFamily="34" charset="0"/>
              <a:buChar char="•"/>
            </a:pPr>
            <a:r>
              <a:rPr lang="en-US" sz="2000" dirty="0">
                <a:latin typeface="Calibri" panose="020F0502020204030204"/>
              </a:rPr>
              <a:t>If there is any unknown information, select “Unknown” for that field.</a:t>
            </a:r>
          </a:p>
          <a:p>
            <a:pPr marL="285750" indent="-285750" defTabSz="914400">
              <a:buFont typeface="Arial" pitchFamily="34" charset="0"/>
              <a:buChar char="•"/>
            </a:pPr>
            <a:r>
              <a:rPr lang="en-US" sz="2000" dirty="0">
                <a:latin typeface="Calibri" panose="020F0502020204030204"/>
              </a:rPr>
              <a:t>Select “Add an Unknown Offender” if no information about the offender is known.</a:t>
            </a:r>
          </a:p>
          <a:p>
            <a:pPr marL="742950" lvl="1" indent="-285750" defTabSz="914400">
              <a:buFont typeface="Arial" pitchFamily="34" charset="0"/>
              <a:buChar char="•"/>
            </a:pPr>
            <a:r>
              <a:rPr lang="en-US" sz="2000" dirty="0">
                <a:latin typeface="Calibri" panose="020F0502020204030204"/>
              </a:rPr>
              <a:t>Go straight to the victim tab if the offender is not known.</a:t>
            </a:r>
          </a:p>
          <a:p>
            <a:pPr marL="742950" lvl="1" indent="-285750" defTabSz="914400">
              <a:buFont typeface="Arial" pitchFamily="34" charset="0"/>
              <a:buChar char="•"/>
            </a:pPr>
            <a:r>
              <a:rPr lang="en-US" sz="2000" dirty="0">
                <a:latin typeface="Calibri" panose="020F0502020204030204"/>
              </a:rPr>
              <a:t>Click on “Add an Offender” to add additional offenders.</a:t>
            </a:r>
          </a:p>
        </p:txBody>
      </p:sp>
      <p:pic>
        <p:nvPicPr>
          <p:cNvPr id="6" name="Picture 5" descr="Shape, calendar, arrow&#10;&#10;Description automatically generated">
            <a:extLst>
              <a:ext uri="{FF2B5EF4-FFF2-40B4-BE49-F238E27FC236}">
                <a16:creationId xmlns:a16="http://schemas.microsoft.com/office/drawing/2014/main" id="{95D1F52E-0542-4850-A9A2-2F050199F6D7}"/>
              </a:ext>
            </a:extLst>
          </p:cNvPr>
          <p:cNvPicPr>
            <a:picLocks noChangeAspect="1"/>
          </p:cNvPicPr>
          <p:nvPr/>
        </p:nvPicPr>
        <p:blipFill>
          <a:blip r:embed="rId3"/>
          <a:stretch>
            <a:fillRect/>
          </a:stretch>
        </p:blipFill>
        <p:spPr>
          <a:xfrm>
            <a:off x="11282082" y="5920298"/>
            <a:ext cx="909286" cy="937701"/>
          </a:xfrm>
          <a:prstGeom prst="rect">
            <a:avLst/>
          </a:prstGeom>
        </p:spPr>
      </p:pic>
    </p:spTree>
    <p:extLst>
      <p:ext uri="{BB962C8B-B14F-4D97-AF65-F5344CB8AC3E}">
        <p14:creationId xmlns:p14="http://schemas.microsoft.com/office/powerpoint/2010/main" val="394850845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4290646"/>
          </a:xfrm>
        </p:spPr>
      </p:pic>
      <p:sp>
        <p:nvSpPr>
          <p:cNvPr id="3" name="TextBox 2"/>
          <p:cNvSpPr txBox="1"/>
          <p:nvPr/>
        </p:nvSpPr>
        <p:spPr>
          <a:xfrm>
            <a:off x="1348154" y="4611231"/>
            <a:ext cx="8915400" cy="1938992"/>
          </a:xfrm>
          <a:prstGeom prst="rect">
            <a:avLst/>
          </a:prstGeom>
          <a:noFill/>
        </p:spPr>
        <p:txBody>
          <a:bodyPr wrap="square" rtlCol="0">
            <a:spAutoFit/>
          </a:bodyPr>
          <a:lstStyle/>
          <a:p>
            <a:pPr marL="285750" indent="-285750" defTabSz="914400">
              <a:buFont typeface="Arial" pitchFamily="34" charset="0"/>
              <a:buChar char="•"/>
            </a:pPr>
            <a:r>
              <a:rPr lang="en-US" sz="2400" dirty="0">
                <a:latin typeface="Calibri" panose="020F0502020204030204"/>
              </a:rPr>
              <a:t>The example shows that an individual was the victim of this incident.</a:t>
            </a:r>
          </a:p>
          <a:p>
            <a:pPr marL="742950" lvl="1" indent="-285750" defTabSz="914400">
              <a:buFont typeface="Arial" pitchFamily="34" charset="0"/>
              <a:buChar char="•"/>
            </a:pPr>
            <a:r>
              <a:rPr lang="en-US" sz="2400" dirty="0">
                <a:latin typeface="Calibri" panose="020F0502020204030204"/>
              </a:rPr>
              <a:t>Not every victim has to be connected to every offense.</a:t>
            </a:r>
          </a:p>
          <a:p>
            <a:pPr marL="742950" lvl="1" indent="-285750" defTabSz="914400">
              <a:buFont typeface="Arial" pitchFamily="34" charset="0"/>
              <a:buChar char="•"/>
            </a:pPr>
            <a:r>
              <a:rPr lang="en-US" sz="2400" dirty="0">
                <a:latin typeface="Calibri" panose="020F0502020204030204"/>
              </a:rPr>
              <a:t>This example has 1 offense and 1 victim so it is all linked together.</a:t>
            </a:r>
          </a:p>
        </p:txBody>
      </p:sp>
      <p:pic>
        <p:nvPicPr>
          <p:cNvPr id="5" name="Picture 4" descr="Shape, calendar, arrow&#10;&#10;Description automatically generated">
            <a:extLst>
              <a:ext uri="{FF2B5EF4-FFF2-40B4-BE49-F238E27FC236}">
                <a16:creationId xmlns:a16="http://schemas.microsoft.com/office/drawing/2014/main" id="{593026CE-3DF6-46D4-B41D-89A4E01A2154}"/>
              </a:ext>
            </a:extLst>
          </p:cNvPr>
          <p:cNvPicPr>
            <a:picLocks noChangeAspect="1"/>
          </p:cNvPicPr>
          <p:nvPr/>
        </p:nvPicPr>
        <p:blipFill>
          <a:blip r:embed="rId3"/>
          <a:stretch>
            <a:fillRect/>
          </a:stretch>
        </p:blipFill>
        <p:spPr>
          <a:xfrm>
            <a:off x="11282082" y="5920298"/>
            <a:ext cx="909286" cy="937701"/>
          </a:xfrm>
          <a:prstGeom prst="rect">
            <a:avLst/>
          </a:prstGeom>
        </p:spPr>
      </p:pic>
    </p:spTree>
    <p:extLst>
      <p:ext uri="{BB962C8B-B14F-4D97-AF65-F5344CB8AC3E}">
        <p14:creationId xmlns:p14="http://schemas.microsoft.com/office/powerpoint/2010/main" val="257855560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0"/>
            <a:ext cx="12192000" cy="4161692"/>
          </a:xfrm>
        </p:spPr>
      </p:pic>
      <p:sp>
        <p:nvSpPr>
          <p:cNvPr id="3" name="TextBox 2"/>
          <p:cNvSpPr txBox="1"/>
          <p:nvPr/>
        </p:nvSpPr>
        <p:spPr>
          <a:xfrm>
            <a:off x="1508185" y="4370972"/>
            <a:ext cx="9144000" cy="1200329"/>
          </a:xfrm>
          <a:prstGeom prst="rect">
            <a:avLst/>
          </a:prstGeom>
          <a:noFill/>
        </p:spPr>
        <p:txBody>
          <a:bodyPr wrap="square" rtlCol="0">
            <a:spAutoFit/>
          </a:bodyPr>
          <a:lstStyle/>
          <a:p>
            <a:pPr marL="285750" indent="-285750" defTabSz="914400">
              <a:buFont typeface="Arial" pitchFamily="34" charset="0"/>
              <a:buChar char="•"/>
            </a:pPr>
            <a:r>
              <a:rPr lang="en-US" sz="2400" dirty="0">
                <a:latin typeface="Calibri" panose="020F0502020204030204"/>
              </a:rPr>
              <a:t>The arrest information is added in this section. </a:t>
            </a:r>
          </a:p>
          <a:p>
            <a:pPr marL="742950" lvl="1" indent="-285750" defTabSz="914400">
              <a:buFont typeface="Arial" pitchFamily="34" charset="0"/>
              <a:buChar char="•"/>
            </a:pPr>
            <a:r>
              <a:rPr lang="en-US" sz="2400" dirty="0">
                <a:latin typeface="Calibri" panose="020F0502020204030204"/>
              </a:rPr>
              <a:t>If there was no arrest hit “Finish” to complete reporting the incident.</a:t>
            </a:r>
          </a:p>
        </p:txBody>
      </p:sp>
      <p:sp>
        <p:nvSpPr>
          <p:cNvPr id="5" name="TextBox 4"/>
          <p:cNvSpPr txBox="1"/>
          <p:nvPr/>
        </p:nvSpPr>
        <p:spPr>
          <a:xfrm>
            <a:off x="1508185" y="5475666"/>
            <a:ext cx="9144000" cy="1200329"/>
          </a:xfrm>
          <a:prstGeom prst="rect">
            <a:avLst/>
          </a:prstGeom>
          <a:noFill/>
        </p:spPr>
        <p:txBody>
          <a:bodyPr wrap="square" rtlCol="0">
            <a:spAutoFit/>
          </a:bodyPr>
          <a:lstStyle/>
          <a:p>
            <a:pPr marL="285750" indent="-285750" defTabSz="914400">
              <a:buFont typeface="Arial" pitchFamily="34" charset="0"/>
              <a:buChar char="•"/>
            </a:pPr>
            <a:r>
              <a:rPr lang="en-US" sz="2400" dirty="0">
                <a:latin typeface="Calibri" panose="020F0502020204030204"/>
              </a:rPr>
              <a:t>In this example there was an arrest for the arson.</a:t>
            </a:r>
          </a:p>
          <a:p>
            <a:pPr marL="742950" lvl="1" indent="-285750" defTabSz="914400">
              <a:buFont typeface="Arial" pitchFamily="34" charset="0"/>
              <a:buChar char="•"/>
            </a:pPr>
            <a:r>
              <a:rPr lang="en-US" sz="2400" dirty="0">
                <a:latin typeface="Calibri" panose="020F0502020204030204"/>
              </a:rPr>
              <a:t>The arrest was made on the same day of the incident.</a:t>
            </a:r>
          </a:p>
          <a:p>
            <a:pPr marL="285750" indent="-285750" defTabSz="914400">
              <a:buFont typeface="Arial" pitchFamily="34" charset="0"/>
              <a:buChar char="•"/>
            </a:pPr>
            <a:r>
              <a:rPr lang="en-US" sz="2400" dirty="0">
                <a:latin typeface="Calibri" panose="020F0502020204030204"/>
              </a:rPr>
              <a:t>Select “Finish” when you are done reporting the arrestee</a:t>
            </a:r>
            <a:r>
              <a:rPr lang="en-US" sz="2400" dirty="0">
                <a:solidFill>
                  <a:prstClr val="black"/>
                </a:solidFill>
                <a:latin typeface="Calibri" panose="020F0502020204030204"/>
              </a:rPr>
              <a:t>.</a:t>
            </a:r>
          </a:p>
        </p:txBody>
      </p:sp>
      <p:pic>
        <p:nvPicPr>
          <p:cNvPr id="6" name="Picture 5" descr="Shape, calendar, arrow&#10;&#10;Description automatically generated">
            <a:extLst>
              <a:ext uri="{FF2B5EF4-FFF2-40B4-BE49-F238E27FC236}">
                <a16:creationId xmlns:a16="http://schemas.microsoft.com/office/drawing/2014/main" id="{57A67A6A-CF64-4EAB-856A-F36517A3FEBB}"/>
              </a:ext>
            </a:extLst>
          </p:cNvPr>
          <p:cNvPicPr>
            <a:picLocks noChangeAspect="1"/>
          </p:cNvPicPr>
          <p:nvPr/>
        </p:nvPicPr>
        <p:blipFill>
          <a:blip r:embed="rId4"/>
          <a:stretch>
            <a:fillRect/>
          </a:stretch>
        </p:blipFill>
        <p:spPr>
          <a:xfrm>
            <a:off x="11282082" y="5920298"/>
            <a:ext cx="909286" cy="937701"/>
          </a:xfrm>
          <a:prstGeom prst="rect">
            <a:avLst/>
          </a:prstGeom>
        </p:spPr>
      </p:pic>
    </p:spTree>
    <p:extLst>
      <p:ext uri="{BB962C8B-B14F-4D97-AF65-F5344CB8AC3E}">
        <p14:creationId xmlns:p14="http://schemas.microsoft.com/office/powerpoint/2010/main" val="114032271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A5E99-E638-4A04-8F72-6B1BFD2254CE}"/>
              </a:ext>
            </a:extLst>
          </p:cNvPr>
          <p:cNvSpPr>
            <a:spLocks noGrp="1"/>
          </p:cNvSpPr>
          <p:nvPr>
            <p:ph type="title"/>
          </p:nvPr>
        </p:nvSpPr>
        <p:spPr>
          <a:xfrm>
            <a:off x="1538016" y="719016"/>
            <a:ext cx="9404723" cy="817817"/>
          </a:xfrm>
        </p:spPr>
        <p:txBody>
          <a:bodyPr/>
          <a:lstStyle/>
          <a:p>
            <a:pPr algn="ctr"/>
            <a:r>
              <a:rPr lang="en-US" dirty="0"/>
              <a:t>Any Questions??</a:t>
            </a:r>
          </a:p>
        </p:txBody>
      </p:sp>
      <p:pic>
        <p:nvPicPr>
          <p:cNvPr id="5" name="Content Placeholder 4" descr="Quizzical burrowing owl looking forward">
            <a:extLst>
              <a:ext uri="{FF2B5EF4-FFF2-40B4-BE49-F238E27FC236}">
                <a16:creationId xmlns:a16="http://schemas.microsoft.com/office/drawing/2014/main" id="{0C4378E4-1FD4-4417-85B6-3A7FA0CF157E}"/>
              </a:ext>
            </a:extLst>
          </p:cNvPr>
          <p:cNvPicPr>
            <a:picLocks noGrp="1" noChangeAspect="1"/>
          </p:cNvPicPr>
          <p:nvPr>
            <p:ph idx="1"/>
          </p:nvPr>
        </p:nvPicPr>
        <p:blipFill>
          <a:blip r:embed="rId2"/>
          <a:stretch>
            <a:fillRect/>
          </a:stretch>
        </p:blipFill>
        <p:spPr>
          <a:xfrm>
            <a:off x="2915626" y="1536833"/>
            <a:ext cx="6360744" cy="4419600"/>
          </a:xfrm>
        </p:spPr>
      </p:pic>
    </p:spTree>
    <p:extLst>
      <p:ext uri="{BB962C8B-B14F-4D97-AF65-F5344CB8AC3E}">
        <p14:creationId xmlns:p14="http://schemas.microsoft.com/office/powerpoint/2010/main" val="113739866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Content Placeholder 8" descr="A picture containing text&#10;&#10;Description automatically generated">
            <a:hlinkClick r:id="rId2"/>
            <a:extLst>
              <a:ext uri="{FF2B5EF4-FFF2-40B4-BE49-F238E27FC236}">
                <a16:creationId xmlns:a16="http://schemas.microsoft.com/office/drawing/2014/main" id="{F2D3046D-AFB3-4123-BE31-BE531E020F17}"/>
              </a:ext>
            </a:extLst>
          </p:cNvPr>
          <p:cNvPicPr>
            <a:picLocks noGrp="1" noChangeAspect="1"/>
          </p:cNvPicPr>
          <p:nvPr>
            <p:ph idx="1"/>
          </p:nvPr>
        </p:nvPicPr>
        <p:blipFill rotWithShape="1">
          <a:blip r:embed="rId3"/>
          <a:srcRect l="12000" r="-1" b="-1"/>
          <a:stretch/>
        </p:blipFill>
        <p:spPr>
          <a:xfrm>
            <a:off x="20" y="10"/>
            <a:ext cx="12191980" cy="6857990"/>
          </a:xfrm>
          <a:prstGeom prst="rect">
            <a:avLst/>
          </a:prstGeom>
        </p:spPr>
      </p:pic>
      <p:pic>
        <p:nvPicPr>
          <p:cNvPr id="10" name="Picture 9" descr="Shape, calendar, arrow&#10;&#10;Description automatically generated">
            <a:extLst>
              <a:ext uri="{FF2B5EF4-FFF2-40B4-BE49-F238E27FC236}">
                <a16:creationId xmlns:a16="http://schemas.microsoft.com/office/drawing/2014/main" id="{2956189F-704B-45AC-8199-800B34ECF4E4}"/>
              </a:ext>
            </a:extLst>
          </p:cNvPr>
          <p:cNvPicPr>
            <a:picLocks noChangeAspect="1"/>
          </p:cNvPicPr>
          <p:nvPr/>
        </p:nvPicPr>
        <p:blipFill>
          <a:blip r:embed="rId4"/>
          <a:stretch>
            <a:fillRect/>
          </a:stretch>
        </p:blipFill>
        <p:spPr>
          <a:xfrm>
            <a:off x="11282082" y="5920298"/>
            <a:ext cx="909286" cy="937701"/>
          </a:xfrm>
          <a:prstGeom prst="rect">
            <a:avLst/>
          </a:prstGeom>
        </p:spPr>
      </p:pic>
    </p:spTree>
    <p:extLst>
      <p:ext uri="{BB962C8B-B14F-4D97-AF65-F5344CB8AC3E}">
        <p14:creationId xmlns:p14="http://schemas.microsoft.com/office/powerpoint/2010/main" val="96654340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Content Placeholder 4" descr="Graphical user interface, application&#10;&#10;Description automatically generated">
            <a:extLst>
              <a:ext uri="{FF2B5EF4-FFF2-40B4-BE49-F238E27FC236}">
                <a16:creationId xmlns:a16="http://schemas.microsoft.com/office/drawing/2014/main" id="{5A469FD7-05D1-4493-8961-7EEAB2A9E99D}"/>
              </a:ext>
            </a:extLst>
          </p:cNvPr>
          <p:cNvPicPr>
            <a:picLocks noGrp="1" noChangeAspect="1"/>
          </p:cNvPicPr>
          <p:nvPr>
            <p:ph idx="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3686329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610B8-6A2F-4630-98E3-E6630816D493}"/>
              </a:ext>
            </a:extLst>
          </p:cNvPr>
          <p:cNvSpPr>
            <a:spLocks noGrp="1"/>
          </p:cNvSpPr>
          <p:nvPr>
            <p:ph type="title"/>
          </p:nvPr>
        </p:nvSpPr>
        <p:spPr>
          <a:xfrm>
            <a:off x="1326143" y="134753"/>
            <a:ext cx="9539714" cy="707841"/>
          </a:xfrm>
        </p:spPr>
        <p:txBody>
          <a:bodyPr anchor="ctr">
            <a:normAutofit/>
          </a:bodyPr>
          <a:lstStyle/>
          <a:p>
            <a:r>
              <a:rPr lang="en-US" dirty="0">
                <a:solidFill>
                  <a:schemeClr val="accent5"/>
                </a:solidFill>
              </a:rPr>
              <a:t>Training certification process</a:t>
            </a:r>
          </a:p>
        </p:txBody>
      </p:sp>
      <p:sp>
        <p:nvSpPr>
          <p:cNvPr id="3" name="Content Placeholder 2">
            <a:extLst>
              <a:ext uri="{FF2B5EF4-FFF2-40B4-BE49-F238E27FC236}">
                <a16:creationId xmlns:a16="http://schemas.microsoft.com/office/drawing/2014/main" id="{E9744660-C25B-4A1C-B89B-595CC8E0C1B5}"/>
              </a:ext>
            </a:extLst>
          </p:cNvPr>
          <p:cNvSpPr>
            <a:spLocks noGrp="1"/>
          </p:cNvSpPr>
          <p:nvPr>
            <p:ph idx="1"/>
          </p:nvPr>
        </p:nvSpPr>
        <p:spPr>
          <a:xfrm>
            <a:off x="510140" y="962526"/>
            <a:ext cx="9539714" cy="4677879"/>
          </a:xfrm>
        </p:spPr>
        <p:txBody>
          <a:bodyPr>
            <a:normAutofit fontScale="70000" lnSpcReduction="20000"/>
          </a:bodyPr>
          <a:lstStyle/>
          <a:p>
            <a:pPr>
              <a:buClr>
                <a:schemeClr val="tx2">
                  <a:lumMod val="60000"/>
                  <a:lumOff val="40000"/>
                </a:schemeClr>
              </a:buClr>
            </a:pPr>
            <a:r>
              <a:rPr lang="en-US" sz="2400" b="0" i="0" dirty="0">
                <a:effectLst/>
              </a:rPr>
              <a:t>All sworn and nonsworn personnel who engages with NIBRS Process are required to be trained, RAC/ARAC will ensure this for the agency.</a:t>
            </a:r>
          </a:p>
          <a:p>
            <a:pPr>
              <a:buClr>
                <a:schemeClr val="tx2">
                  <a:lumMod val="60000"/>
                  <a:lumOff val="40000"/>
                </a:schemeClr>
              </a:buClr>
            </a:pPr>
            <a:r>
              <a:rPr lang="en-US" sz="2400" dirty="0"/>
              <a:t>These certificates or copies must be kept on file for a QAR cycle and updated as individuals become trained</a:t>
            </a:r>
          </a:p>
          <a:p>
            <a:pPr marL="0" indent="0">
              <a:buClr>
                <a:schemeClr val="tx2">
                  <a:lumMod val="60000"/>
                  <a:lumOff val="40000"/>
                </a:schemeClr>
              </a:buClr>
              <a:buNone/>
            </a:pPr>
            <a:endParaRPr lang="en-US" sz="2400" dirty="0"/>
          </a:p>
          <a:p>
            <a:pPr algn="just">
              <a:spcBef>
                <a:spcPts val="0"/>
              </a:spcBef>
            </a:pPr>
            <a:r>
              <a:rPr lang="en-US" sz="2400" dirty="0">
                <a:effectLst/>
                <a:ea typeface="Calibri" panose="020F0502020204030204" pitchFamily="34" charset="0"/>
              </a:rPr>
              <a:t>Agency RAC/ARACs are allowed to create their own NIBRS training to train their own personnel, but it must be approved by the State UCR program prior to implementation</a:t>
            </a:r>
            <a:r>
              <a:rPr lang="en-US" sz="2400" b="1" dirty="0">
                <a:effectLst/>
                <a:ea typeface="Calibri" panose="020F0502020204030204" pitchFamily="34" charset="0"/>
              </a:rPr>
              <a:t>. </a:t>
            </a:r>
          </a:p>
          <a:p>
            <a:pPr algn="just">
              <a:spcBef>
                <a:spcPts val="0"/>
              </a:spcBef>
            </a:pPr>
            <a:endParaRPr lang="en-US" sz="2400" dirty="0">
              <a:ea typeface="Calibri" panose="020F0502020204030204" pitchFamily="34" charset="0"/>
            </a:endParaRPr>
          </a:p>
          <a:p>
            <a:pPr lvl="1" algn="just">
              <a:spcBef>
                <a:spcPts val="0"/>
              </a:spcBef>
            </a:pPr>
            <a:r>
              <a:rPr lang="en-US" sz="2600" dirty="0">
                <a:ea typeface="Calibri" panose="020F0502020204030204" pitchFamily="34" charset="0"/>
              </a:rPr>
              <a:t>Must have all of the training criteria listed below:</a:t>
            </a:r>
          </a:p>
          <a:p>
            <a:pPr marL="0" indent="0" algn="just">
              <a:spcBef>
                <a:spcPts val="0"/>
              </a:spcBef>
              <a:buNone/>
            </a:pPr>
            <a:endParaRPr lang="en-US" sz="2400" dirty="0">
              <a:ea typeface="Calibri" panose="020F0502020204030204" pitchFamily="34" charset="0"/>
            </a:endParaRPr>
          </a:p>
          <a:p>
            <a:pPr lvl="1" algn="just">
              <a:spcBef>
                <a:spcPts val="0"/>
              </a:spcBef>
            </a:pPr>
            <a:r>
              <a:rPr lang="en-US" sz="2400" b="0" i="0" dirty="0">
                <a:effectLst/>
                <a:cs typeface="Times New Roman" panose="02020603050405020304" pitchFamily="18" charset="0"/>
              </a:rPr>
              <a:t>Agency Internal Written Procedures</a:t>
            </a:r>
          </a:p>
          <a:p>
            <a:pPr lvl="1" algn="just">
              <a:spcBef>
                <a:spcPts val="0"/>
              </a:spcBef>
            </a:pPr>
            <a:r>
              <a:rPr lang="en-US" sz="2400" b="0" i="0" dirty="0">
                <a:effectLst/>
                <a:cs typeface="Times New Roman" panose="02020603050405020304" pitchFamily="18" charset="0"/>
              </a:rPr>
              <a:t>NIBRS Structure</a:t>
            </a:r>
          </a:p>
          <a:p>
            <a:pPr lvl="1" algn="just">
              <a:spcBef>
                <a:spcPts val="0"/>
              </a:spcBef>
            </a:pPr>
            <a:r>
              <a:rPr lang="en-US" sz="2400" b="0" i="0" dirty="0">
                <a:effectLst/>
                <a:cs typeface="Times New Roman" panose="02020603050405020304" pitchFamily="18" charset="0"/>
              </a:rPr>
              <a:t>Submission Dates </a:t>
            </a:r>
            <a:endParaRPr lang="en-US" sz="2400" dirty="0">
              <a:cs typeface="Times New Roman" panose="02020603050405020304" pitchFamily="18" charset="0"/>
            </a:endParaRPr>
          </a:p>
          <a:p>
            <a:pPr lvl="1" algn="just">
              <a:spcBef>
                <a:spcPts val="0"/>
              </a:spcBef>
            </a:pPr>
            <a:r>
              <a:rPr lang="en-US" sz="2400" b="0" i="0" dirty="0">
                <a:effectLst/>
                <a:cs typeface="Times New Roman" panose="02020603050405020304" pitchFamily="18" charset="0"/>
              </a:rPr>
              <a:t>Common Quality Assurance Items</a:t>
            </a:r>
            <a:endParaRPr lang="en-US" sz="2400" dirty="0">
              <a:cs typeface="Times New Roman" panose="02020603050405020304" pitchFamily="18" charset="0"/>
            </a:endParaRPr>
          </a:p>
          <a:p>
            <a:pPr lvl="1" algn="just">
              <a:spcBef>
                <a:spcPts val="0"/>
              </a:spcBef>
            </a:pPr>
            <a:r>
              <a:rPr lang="en-US" sz="2400" b="0" i="0" dirty="0">
                <a:effectLst/>
                <a:cs typeface="Times New Roman" panose="02020603050405020304" pitchFamily="18" charset="0"/>
              </a:rPr>
              <a:t>Defining Group A and Group B Offenses</a:t>
            </a:r>
          </a:p>
        </p:txBody>
      </p:sp>
      <p:pic>
        <p:nvPicPr>
          <p:cNvPr id="9" name="Picture 8" descr="Shape, calendar, arrow&#10;&#10;Description automatically generated">
            <a:extLst>
              <a:ext uri="{FF2B5EF4-FFF2-40B4-BE49-F238E27FC236}">
                <a16:creationId xmlns:a16="http://schemas.microsoft.com/office/drawing/2014/main" id="{7130023F-90DA-4121-A8D6-2D98FDDE83CB}"/>
              </a:ext>
            </a:extLst>
          </p:cNvPr>
          <p:cNvPicPr>
            <a:picLocks noChangeAspect="1"/>
          </p:cNvPicPr>
          <p:nvPr/>
        </p:nvPicPr>
        <p:blipFill>
          <a:blip r:embed="rId3"/>
          <a:stretch>
            <a:fillRect/>
          </a:stretch>
        </p:blipFill>
        <p:spPr>
          <a:xfrm>
            <a:off x="11282082" y="5920298"/>
            <a:ext cx="909286" cy="937701"/>
          </a:xfrm>
          <a:prstGeom prst="rect">
            <a:avLst/>
          </a:prstGeom>
        </p:spPr>
      </p:pic>
      <p:sp>
        <p:nvSpPr>
          <p:cNvPr id="5" name="TextBox 4">
            <a:extLst>
              <a:ext uri="{FF2B5EF4-FFF2-40B4-BE49-F238E27FC236}">
                <a16:creationId xmlns:a16="http://schemas.microsoft.com/office/drawing/2014/main" id="{D770B9DB-2FAF-4349-BA2C-4AD805EE8174}"/>
              </a:ext>
            </a:extLst>
          </p:cNvPr>
          <p:cNvSpPr txBox="1"/>
          <p:nvPr/>
        </p:nvSpPr>
        <p:spPr>
          <a:xfrm>
            <a:off x="0" y="0"/>
            <a:ext cx="635267" cy="253916"/>
          </a:xfrm>
          <a:prstGeom prst="rect">
            <a:avLst/>
          </a:prstGeom>
          <a:noFill/>
        </p:spPr>
        <p:txBody>
          <a:bodyPr wrap="square">
            <a:spAutoFit/>
          </a:bodyPr>
          <a:lstStyle/>
          <a:p>
            <a:r>
              <a:rPr lang="en-US" sz="1050" dirty="0"/>
              <a:t>Admin</a:t>
            </a:r>
          </a:p>
        </p:txBody>
      </p:sp>
    </p:spTree>
    <p:extLst>
      <p:ext uri="{BB962C8B-B14F-4D97-AF65-F5344CB8AC3E}">
        <p14:creationId xmlns:p14="http://schemas.microsoft.com/office/powerpoint/2010/main" val="268432344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Content Placeholder 4" descr="Chart&#10;&#10;Description automatically generated">
            <a:extLst>
              <a:ext uri="{FF2B5EF4-FFF2-40B4-BE49-F238E27FC236}">
                <a16:creationId xmlns:a16="http://schemas.microsoft.com/office/drawing/2014/main" id="{C37179BE-A283-43AB-A6F3-7028AC0E01BF}"/>
              </a:ext>
            </a:extLst>
          </p:cNvPr>
          <p:cNvPicPr>
            <a:picLocks noGrp="1" noChangeAspect="1"/>
          </p:cNvPicPr>
          <p:nvPr>
            <p:ph idx="1"/>
          </p:nvPr>
        </p:nvPicPr>
        <p:blipFill>
          <a:blip r:embed="rId2"/>
          <a:stretch>
            <a:fillRect/>
          </a:stretch>
        </p:blipFill>
        <p:spPr>
          <a:xfrm>
            <a:off x="553032" y="2052236"/>
            <a:ext cx="10905066" cy="2753528"/>
          </a:xfrm>
          <a:prstGeom prst="rect">
            <a:avLst/>
          </a:prstGeom>
        </p:spPr>
      </p:pic>
      <p:pic>
        <p:nvPicPr>
          <p:cNvPr id="11" name="Picture 10" descr="Shape, calendar, arrow&#10;&#10;Description automatically generated">
            <a:extLst>
              <a:ext uri="{FF2B5EF4-FFF2-40B4-BE49-F238E27FC236}">
                <a16:creationId xmlns:a16="http://schemas.microsoft.com/office/drawing/2014/main" id="{63589A2D-2DC5-4219-8B83-6CFCC0288962}"/>
              </a:ext>
            </a:extLst>
          </p:cNvPr>
          <p:cNvPicPr>
            <a:picLocks noChangeAspect="1"/>
          </p:cNvPicPr>
          <p:nvPr/>
        </p:nvPicPr>
        <p:blipFill>
          <a:blip r:embed="rId3"/>
          <a:stretch>
            <a:fillRect/>
          </a:stretch>
        </p:blipFill>
        <p:spPr>
          <a:xfrm>
            <a:off x="11282082" y="5920298"/>
            <a:ext cx="909286" cy="937701"/>
          </a:xfrm>
          <a:prstGeom prst="rect">
            <a:avLst/>
          </a:prstGeom>
        </p:spPr>
      </p:pic>
    </p:spTree>
    <p:extLst>
      <p:ext uri="{BB962C8B-B14F-4D97-AF65-F5344CB8AC3E}">
        <p14:creationId xmlns:p14="http://schemas.microsoft.com/office/powerpoint/2010/main" val="140017462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67962-E2A5-4E55-9885-E957D1FF4BEC}"/>
              </a:ext>
            </a:extLst>
          </p:cNvPr>
          <p:cNvSpPr>
            <a:spLocks noGrp="1"/>
          </p:cNvSpPr>
          <p:nvPr>
            <p:ph type="title"/>
          </p:nvPr>
        </p:nvSpPr>
        <p:spPr>
          <a:xfrm>
            <a:off x="1451579" y="99459"/>
            <a:ext cx="9291215" cy="1049235"/>
          </a:xfrm>
        </p:spPr>
        <p:txBody>
          <a:bodyPr/>
          <a:lstStyle/>
          <a:p>
            <a:r>
              <a:rPr lang="en-US" dirty="0"/>
              <a:t>How to view All Reports in TOPS</a:t>
            </a:r>
          </a:p>
        </p:txBody>
      </p:sp>
      <p:sp>
        <p:nvSpPr>
          <p:cNvPr id="3" name="Content Placeholder 2">
            <a:extLst>
              <a:ext uri="{FF2B5EF4-FFF2-40B4-BE49-F238E27FC236}">
                <a16:creationId xmlns:a16="http://schemas.microsoft.com/office/drawing/2014/main" id="{53690845-9EAB-4461-86DC-26D0D06C3AE5}"/>
              </a:ext>
            </a:extLst>
          </p:cNvPr>
          <p:cNvSpPr>
            <a:spLocks noGrp="1"/>
          </p:cNvSpPr>
          <p:nvPr>
            <p:ph idx="1"/>
          </p:nvPr>
        </p:nvSpPr>
        <p:spPr>
          <a:xfrm>
            <a:off x="1451579" y="928077"/>
            <a:ext cx="9291215" cy="3450613"/>
          </a:xfrm>
        </p:spPr>
        <p:txBody>
          <a:bodyPr/>
          <a:lstStyle/>
          <a:p>
            <a:r>
              <a:rPr lang="en-US" dirty="0"/>
              <a:t>Select any jurisdiction, year, and theme and proceed to viewing the selected reports.</a:t>
            </a:r>
          </a:p>
          <a:p>
            <a:r>
              <a:rPr lang="en-US" dirty="0"/>
              <a:t>Click on the blue “Table Lookup” hyperlink on any of the graphs (bottom right of each section).</a:t>
            </a:r>
          </a:p>
          <a:p>
            <a:pPr marL="0" indent="0">
              <a:buNone/>
            </a:pPr>
            <a:endParaRPr lang="en-US" dirty="0"/>
          </a:p>
          <a:p>
            <a:endParaRPr lang="en-US" dirty="0"/>
          </a:p>
        </p:txBody>
      </p:sp>
      <p:pic>
        <p:nvPicPr>
          <p:cNvPr id="5" name="Picture 4" descr="Graphical user interface, application&#10;&#10;Description automatically generated">
            <a:extLst>
              <a:ext uri="{FF2B5EF4-FFF2-40B4-BE49-F238E27FC236}">
                <a16:creationId xmlns:a16="http://schemas.microsoft.com/office/drawing/2014/main" id="{94B2BD73-E4CC-4B01-A289-264555B4587D}"/>
              </a:ext>
            </a:extLst>
          </p:cNvPr>
          <p:cNvPicPr>
            <a:picLocks noChangeAspect="1"/>
          </p:cNvPicPr>
          <p:nvPr/>
        </p:nvPicPr>
        <p:blipFill>
          <a:blip r:embed="rId2"/>
          <a:stretch>
            <a:fillRect/>
          </a:stretch>
        </p:blipFill>
        <p:spPr>
          <a:xfrm>
            <a:off x="1694046" y="2567182"/>
            <a:ext cx="9394257" cy="4290818"/>
          </a:xfrm>
          <a:prstGeom prst="rect">
            <a:avLst/>
          </a:prstGeom>
        </p:spPr>
      </p:pic>
      <p:pic>
        <p:nvPicPr>
          <p:cNvPr id="6" name="Picture 5" descr="Shape, calendar, arrow&#10;&#10;Description automatically generated">
            <a:extLst>
              <a:ext uri="{FF2B5EF4-FFF2-40B4-BE49-F238E27FC236}">
                <a16:creationId xmlns:a16="http://schemas.microsoft.com/office/drawing/2014/main" id="{735EA1BF-57B6-4ADE-980A-24EDFEEF72BE}"/>
              </a:ext>
            </a:extLst>
          </p:cNvPr>
          <p:cNvPicPr>
            <a:picLocks noChangeAspect="1"/>
          </p:cNvPicPr>
          <p:nvPr/>
        </p:nvPicPr>
        <p:blipFill>
          <a:blip r:embed="rId3"/>
          <a:stretch>
            <a:fillRect/>
          </a:stretch>
        </p:blipFill>
        <p:spPr>
          <a:xfrm>
            <a:off x="11282082" y="5920298"/>
            <a:ext cx="909286" cy="937701"/>
          </a:xfrm>
          <a:prstGeom prst="rect">
            <a:avLst/>
          </a:prstGeom>
        </p:spPr>
      </p:pic>
    </p:spTree>
    <p:extLst>
      <p:ext uri="{BB962C8B-B14F-4D97-AF65-F5344CB8AC3E}">
        <p14:creationId xmlns:p14="http://schemas.microsoft.com/office/powerpoint/2010/main" val="103728344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BE321-C421-4FF6-8431-0AF6E7D5FBAC}"/>
              </a:ext>
            </a:extLst>
          </p:cNvPr>
          <p:cNvSpPr>
            <a:spLocks noGrp="1"/>
          </p:cNvSpPr>
          <p:nvPr>
            <p:ph type="title"/>
          </p:nvPr>
        </p:nvSpPr>
        <p:spPr/>
        <p:txBody>
          <a:bodyPr/>
          <a:lstStyle/>
          <a:p>
            <a:r>
              <a:rPr lang="en-US" dirty="0"/>
              <a:t>How to view All Reports in TOPS Continued</a:t>
            </a:r>
          </a:p>
        </p:txBody>
      </p:sp>
      <p:sp>
        <p:nvSpPr>
          <p:cNvPr id="3" name="Content Placeholder 2">
            <a:extLst>
              <a:ext uri="{FF2B5EF4-FFF2-40B4-BE49-F238E27FC236}">
                <a16:creationId xmlns:a16="http://schemas.microsoft.com/office/drawing/2014/main" id="{FAEAD144-0AEA-47CF-A6E6-E37639690585}"/>
              </a:ext>
            </a:extLst>
          </p:cNvPr>
          <p:cNvSpPr>
            <a:spLocks noGrp="1"/>
          </p:cNvSpPr>
          <p:nvPr>
            <p:ph idx="1"/>
          </p:nvPr>
        </p:nvSpPr>
        <p:spPr/>
        <p:txBody>
          <a:bodyPr/>
          <a:lstStyle/>
          <a:p>
            <a:r>
              <a:rPr lang="en-US" dirty="0"/>
              <a:t>Click on the “View” dropdown and select “Show report list”.</a:t>
            </a:r>
          </a:p>
          <a:p>
            <a:r>
              <a:rPr lang="en-US" dirty="0"/>
              <a:t>This will lead to a complete list of reports that are available in TOPS. </a:t>
            </a:r>
          </a:p>
        </p:txBody>
      </p:sp>
      <p:pic>
        <p:nvPicPr>
          <p:cNvPr id="5" name="Picture 4" descr="Graphical user interface, application, Word&#10;&#10;Description automatically generated">
            <a:extLst>
              <a:ext uri="{FF2B5EF4-FFF2-40B4-BE49-F238E27FC236}">
                <a16:creationId xmlns:a16="http://schemas.microsoft.com/office/drawing/2014/main" id="{52E13723-62B4-40B1-9593-66779EC56E86}"/>
              </a:ext>
            </a:extLst>
          </p:cNvPr>
          <p:cNvPicPr>
            <a:picLocks noChangeAspect="1"/>
          </p:cNvPicPr>
          <p:nvPr/>
        </p:nvPicPr>
        <p:blipFill>
          <a:blip r:embed="rId2"/>
          <a:stretch>
            <a:fillRect/>
          </a:stretch>
        </p:blipFill>
        <p:spPr>
          <a:xfrm>
            <a:off x="1922280" y="3171311"/>
            <a:ext cx="8116433" cy="3686689"/>
          </a:xfrm>
          <a:prstGeom prst="rect">
            <a:avLst/>
          </a:prstGeom>
        </p:spPr>
      </p:pic>
      <p:pic>
        <p:nvPicPr>
          <p:cNvPr id="6" name="Picture 5" descr="Shape, calendar, arrow&#10;&#10;Description automatically generated">
            <a:extLst>
              <a:ext uri="{FF2B5EF4-FFF2-40B4-BE49-F238E27FC236}">
                <a16:creationId xmlns:a16="http://schemas.microsoft.com/office/drawing/2014/main" id="{2C05B50D-D437-4C74-991E-18490B05AA65}"/>
              </a:ext>
            </a:extLst>
          </p:cNvPr>
          <p:cNvPicPr>
            <a:picLocks noChangeAspect="1"/>
          </p:cNvPicPr>
          <p:nvPr/>
        </p:nvPicPr>
        <p:blipFill>
          <a:blip r:embed="rId3"/>
          <a:stretch>
            <a:fillRect/>
          </a:stretch>
        </p:blipFill>
        <p:spPr>
          <a:xfrm>
            <a:off x="11282082" y="5920298"/>
            <a:ext cx="909286" cy="937701"/>
          </a:xfrm>
          <a:prstGeom prst="rect">
            <a:avLst/>
          </a:prstGeom>
        </p:spPr>
      </p:pic>
    </p:spTree>
    <p:extLst>
      <p:ext uri="{BB962C8B-B14F-4D97-AF65-F5344CB8AC3E}">
        <p14:creationId xmlns:p14="http://schemas.microsoft.com/office/powerpoint/2010/main" val="392010702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5EB73-BECA-4C37-A7F4-4A4537FF406D}"/>
              </a:ext>
            </a:extLst>
          </p:cNvPr>
          <p:cNvSpPr>
            <a:spLocks noGrp="1"/>
          </p:cNvSpPr>
          <p:nvPr>
            <p:ph type="title"/>
          </p:nvPr>
        </p:nvSpPr>
        <p:spPr/>
        <p:txBody>
          <a:bodyPr/>
          <a:lstStyle/>
          <a:p>
            <a:r>
              <a:rPr lang="en-US" dirty="0"/>
              <a:t>NIBRS Agency Crime Overview Report</a:t>
            </a:r>
          </a:p>
        </p:txBody>
      </p:sp>
      <p:sp>
        <p:nvSpPr>
          <p:cNvPr id="3" name="Content Placeholder 2">
            <a:extLst>
              <a:ext uri="{FF2B5EF4-FFF2-40B4-BE49-F238E27FC236}">
                <a16:creationId xmlns:a16="http://schemas.microsoft.com/office/drawing/2014/main" id="{DA85D472-C498-439F-8521-DEF909C25172}"/>
              </a:ext>
            </a:extLst>
          </p:cNvPr>
          <p:cNvSpPr>
            <a:spLocks noGrp="1"/>
          </p:cNvSpPr>
          <p:nvPr>
            <p:ph idx="1"/>
          </p:nvPr>
        </p:nvSpPr>
        <p:spPr/>
        <p:txBody>
          <a:bodyPr/>
          <a:lstStyle/>
          <a:p>
            <a:r>
              <a:rPr lang="en-US" dirty="0"/>
              <a:t>Under “Standard NIBRS Reports” is the “NIBRS Agency Crime Overview” report.</a:t>
            </a:r>
          </a:p>
          <a:p>
            <a:pPr lvl="1"/>
            <a:r>
              <a:rPr lang="en-US" dirty="0"/>
              <a:t>This report will show what an agency has reported for a particular month and/or year.</a:t>
            </a:r>
          </a:p>
          <a:p>
            <a:pPr marL="457200" lvl="1" indent="0">
              <a:buNone/>
            </a:pPr>
            <a:endParaRPr lang="en-US" dirty="0"/>
          </a:p>
          <a:p>
            <a:pPr marL="457200" lvl="1" indent="0">
              <a:buNone/>
            </a:pPr>
            <a:endParaRPr lang="en-US" dirty="0"/>
          </a:p>
          <a:p>
            <a:pPr marL="457200" lvl="1" indent="0">
              <a:buNone/>
            </a:pPr>
            <a:endParaRPr lang="en-US" dirty="0"/>
          </a:p>
          <a:p>
            <a:pPr marL="0" indent="0">
              <a:buNone/>
            </a:pPr>
            <a:endParaRPr lang="en-US" dirty="0"/>
          </a:p>
          <a:p>
            <a:endParaRPr lang="en-US" dirty="0"/>
          </a:p>
        </p:txBody>
      </p:sp>
      <p:pic>
        <p:nvPicPr>
          <p:cNvPr id="7" name="Picture 6" descr="Graphical user interface, text, application&#10;&#10;Description automatically generated">
            <a:extLst>
              <a:ext uri="{FF2B5EF4-FFF2-40B4-BE49-F238E27FC236}">
                <a16:creationId xmlns:a16="http://schemas.microsoft.com/office/drawing/2014/main" id="{E07AA67F-F7DC-4302-AE21-FCEE0583852E}"/>
              </a:ext>
            </a:extLst>
          </p:cNvPr>
          <p:cNvPicPr>
            <a:picLocks noChangeAspect="1"/>
          </p:cNvPicPr>
          <p:nvPr/>
        </p:nvPicPr>
        <p:blipFill>
          <a:blip r:embed="rId2"/>
          <a:stretch>
            <a:fillRect/>
          </a:stretch>
        </p:blipFill>
        <p:spPr>
          <a:xfrm>
            <a:off x="2729206" y="3429000"/>
            <a:ext cx="7155939" cy="3407580"/>
          </a:xfrm>
          <a:prstGeom prst="rect">
            <a:avLst/>
          </a:prstGeom>
        </p:spPr>
      </p:pic>
      <p:pic>
        <p:nvPicPr>
          <p:cNvPr id="8" name="Picture 7" descr="Shape, calendar, arrow&#10;&#10;Description automatically generated">
            <a:extLst>
              <a:ext uri="{FF2B5EF4-FFF2-40B4-BE49-F238E27FC236}">
                <a16:creationId xmlns:a16="http://schemas.microsoft.com/office/drawing/2014/main" id="{20827712-D41A-4332-9CB9-CBCCD9C9A4F0}"/>
              </a:ext>
            </a:extLst>
          </p:cNvPr>
          <p:cNvPicPr>
            <a:picLocks noChangeAspect="1"/>
          </p:cNvPicPr>
          <p:nvPr/>
        </p:nvPicPr>
        <p:blipFill>
          <a:blip r:embed="rId3"/>
          <a:stretch>
            <a:fillRect/>
          </a:stretch>
        </p:blipFill>
        <p:spPr>
          <a:xfrm>
            <a:off x="11282082" y="5920298"/>
            <a:ext cx="909286" cy="937701"/>
          </a:xfrm>
          <a:prstGeom prst="rect">
            <a:avLst/>
          </a:prstGeom>
        </p:spPr>
      </p:pic>
    </p:spTree>
    <p:extLst>
      <p:ext uri="{BB962C8B-B14F-4D97-AF65-F5344CB8AC3E}">
        <p14:creationId xmlns:p14="http://schemas.microsoft.com/office/powerpoint/2010/main" val="179999195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7DEB8-DF84-CA19-94CE-8E3EA7C30BFC}"/>
              </a:ext>
            </a:extLst>
          </p:cNvPr>
          <p:cNvSpPr>
            <a:spLocks noGrp="1"/>
          </p:cNvSpPr>
          <p:nvPr>
            <p:ph type="title"/>
          </p:nvPr>
        </p:nvSpPr>
        <p:spPr>
          <a:xfrm>
            <a:off x="1450392" y="2200182"/>
            <a:ext cx="9291215" cy="1049235"/>
          </a:xfrm>
        </p:spPr>
        <p:txBody>
          <a:bodyPr/>
          <a:lstStyle/>
          <a:p>
            <a:r>
              <a:rPr lang="en-US" dirty="0" err="1"/>
              <a:t>Rac</a:t>
            </a:r>
            <a:r>
              <a:rPr lang="en-US" dirty="0"/>
              <a:t>/</a:t>
            </a:r>
            <a:r>
              <a:rPr lang="en-US" dirty="0" err="1"/>
              <a:t>arac</a:t>
            </a:r>
            <a:r>
              <a:rPr lang="en-US" dirty="0"/>
              <a:t> information</a:t>
            </a:r>
          </a:p>
        </p:txBody>
      </p:sp>
    </p:spTree>
    <p:extLst>
      <p:ext uri="{BB962C8B-B14F-4D97-AF65-F5344CB8AC3E}">
        <p14:creationId xmlns:p14="http://schemas.microsoft.com/office/powerpoint/2010/main" val="384250852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60EC8-F4A6-483B-BB87-2FDAB7D9255D}"/>
              </a:ext>
            </a:extLst>
          </p:cNvPr>
          <p:cNvSpPr>
            <a:spLocks noGrp="1"/>
          </p:cNvSpPr>
          <p:nvPr>
            <p:ph type="title"/>
          </p:nvPr>
        </p:nvSpPr>
        <p:spPr/>
        <p:txBody>
          <a:bodyPr/>
          <a:lstStyle/>
          <a:p>
            <a:r>
              <a:rPr lang="en-US" dirty="0"/>
              <a:t>Error Rate and Common Errors Report</a:t>
            </a:r>
          </a:p>
        </p:txBody>
      </p:sp>
      <p:sp>
        <p:nvSpPr>
          <p:cNvPr id="3" name="Content Placeholder 2">
            <a:extLst>
              <a:ext uri="{FF2B5EF4-FFF2-40B4-BE49-F238E27FC236}">
                <a16:creationId xmlns:a16="http://schemas.microsoft.com/office/drawing/2014/main" id="{DD844791-D36C-4B56-BD78-14FCFDBA6621}"/>
              </a:ext>
            </a:extLst>
          </p:cNvPr>
          <p:cNvSpPr>
            <a:spLocks noGrp="1"/>
          </p:cNvSpPr>
          <p:nvPr>
            <p:ph idx="1"/>
          </p:nvPr>
        </p:nvSpPr>
        <p:spPr/>
        <p:txBody>
          <a:bodyPr/>
          <a:lstStyle/>
          <a:p>
            <a:r>
              <a:rPr lang="en-US" dirty="0"/>
              <a:t>Sign into the reporting site on the production website to get to the full list of reports.</a:t>
            </a:r>
          </a:p>
          <a:p>
            <a:endParaRPr lang="en-US" dirty="0"/>
          </a:p>
          <a:p>
            <a:pPr marL="0" indent="0">
              <a:buNone/>
            </a:pPr>
            <a:endParaRPr lang="en-US" dirty="0"/>
          </a:p>
          <a:p>
            <a:pPr marL="0" indent="0">
              <a:buNone/>
            </a:pPr>
            <a:endParaRPr lang="en-US" dirty="0"/>
          </a:p>
          <a:p>
            <a:r>
              <a:rPr lang="en-US" dirty="0"/>
              <a:t>Scroll to the bottom of the report list to find the “Error Rate and Common Errors Report” located under “Standard NIBRS Operational Reports”.</a:t>
            </a:r>
          </a:p>
          <a:p>
            <a:pPr marL="0" indent="0">
              <a:buNone/>
            </a:pPr>
            <a:endParaRPr lang="en-US" dirty="0"/>
          </a:p>
        </p:txBody>
      </p:sp>
      <p:pic>
        <p:nvPicPr>
          <p:cNvPr id="5" name="Picture 4" descr="Graphical user interface, text, application, chat or text message&#10;&#10;Description automatically generated">
            <a:extLst>
              <a:ext uri="{FF2B5EF4-FFF2-40B4-BE49-F238E27FC236}">
                <a16:creationId xmlns:a16="http://schemas.microsoft.com/office/drawing/2014/main" id="{F58B18EE-C071-4572-8A4E-88472A4B3174}"/>
              </a:ext>
            </a:extLst>
          </p:cNvPr>
          <p:cNvPicPr>
            <a:picLocks noChangeAspect="1"/>
          </p:cNvPicPr>
          <p:nvPr/>
        </p:nvPicPr>
        <p:blipFill>
          <a:blip r:embed="rId2"/>
          <a:stretch>
            <a:fillRect/>
          </a:stretch>
        </p:blipFill>
        <p:spPr>
          <a:xfrm>
            <a:off x="4071653" y="2785973"/>
            <a:ext cx="3953427" cy="1286054"/>
          </a:xfrm>
          <a:prstGeom prst="rect">
            <a:avLst/>
          </a:prstGeom>
        </p:spPr>
      </p:pic>
      <p:pic>
        <p:nvPicPr>
          <p:cNvPr id="7" name="Picture 6" descr="Graphical user interface, text, application, chat or text message&#10;&#10;Description automatically generated">
            <a:extLst>
              <a:ext uri="{FF2B5EF4-FFF2-40B4-BE49-F238E27FC236}">
                <a16:creationId xmlns:a16="http://schemas.microsoft.com/office/drawing/2014/main" id="{622D9105-785E-4AA8-AD83-A4F177B0C2C4}"/>
              </a:ext>
            </a:extLst>
          </p:cNvPr>
          <p:cNvPicPr>
            <a:picLocks noChangeAspect="1"/>
          </p:cNvPicPr>
          <p:nvPr/>
        </p:nvPicPr>
        <p:blipFill>
          <a:blip r:embed="rId3"/>
          <a:stretch>
            <a:fillRect/>
          </a:stretch>
        </p:blipFill>
        <p:spPr>
          <a:xfrm>
            <a:off x="4166917" y="5171840"/>
            <a:ext cx="3858163" cy="1686160"/>
          </a:xfrm>
          <a:prstGeom prst="rect">
            <a:avLst/>
          </a:prstGeom>
        </p:spPr>
      </p:pic>
      <p:pic>
        <p:nvPicPr>
          <p:cNvPr id="6" name="Picture 5" descr="Shape, calendar, arrow&#10;&#10;Description automatically generated">
            <a:extLst>
              <a:ext uri="{FF2B5EF4-FFF2-40B4-BE49-F238E27FC236}">
                <a16:creationId xmlns:a16="http://schemas.microsoft.com/office/drawing/2014/main" id="{ACAE6A47-5788-4D97-8C09-BFD4E382FBD4}"/>
              </a:ext>
            </a:extLst>
          </p:cNvPr>
          <p:cNvPicPr>
            <a:picLocks noChangeAspect="1"/>
          </p:cNvPicPr>
          <p:nvPr/>
        </p:nvPicPr>
        <p:blipFill>
          <a:blip r:embed="rId4"/>
          <a:stretch>
            <a:fillRect/>
          </a:stretch>
        </p:blipFill>
        <p:spPr>
          <a:xfrm>
            <a:off x="11282082" y="5920298"/>
            <a:ext cx="909286" cy="937701"/>
          </a:xfrm>
          <a:prstGeom prst="rect">
            <a:avLst/>
          </a:prstGeom>
        </p:spPr>
      </p:pic>
    </p:spTree>
    <p:extLst>
      <p:ext uri="{BB962C8B-B14F-4D97-AF65-F5344CB8AC3E}">
        <p14:creationId xmlns:p14="http://schemas.microsoft.com/office/powerpoint/2010/main" val="364952801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DB37D-3D85-445D-A90A-E45BCA7CF3B2}"/>
              </a:ext>
            </a:extLst>
          </p:cNvPr>
          <p:cNvSpPr>
            <a:spLocks noGrp="1"/>
          </p:cNvSpPr>
          <p:nvPr>
            <p:ph type="title"/>
          </p:nvPr>
        </p:nvSpPr>
        <p:spPr>
          <a:xfrm>
            <a:off x="1450391" y="129771"/>
            <a:ext cx="9291215" cy="1049235"/>
          </a:xfrm>
        </p:spPr>
        <p:txBody>
          <a:bodyPr/>
          <a:lstStyle/>
          <a:p>
            <a:r>
              <a:rPr lang="en-US" dirty="0"/>
              <a:t>Error Rate and Common Errors Report</a:t>
            </a:r>
          </a:p>
        </p:txBody>
      </p:sp>
      <p:sp>
        <p:nvSpPr>
          <p:cNvPr id="3" name="Content Placeholder 2">
            <a:extLst>
              <a:ext uri="{FF2B5EF4-FFF2-40B4-BE49-F238E27FC236}">
                <a16:creationId xmlns:a16="http://schemas.microsoft.com/office/drawing/2014/main" id="{E3A22749-4430-41C8-B3F0-E42EE14CA811}"/>
              </a:ext>
            </a:extLst>
          </p:cNvPr>
          <p:cNvSpPr>
            <a:spLocks noGrp="1"/>
          </p:cNvSpPr>
          <p:nvPr>
            <p:ph idx="1"/>
          </p:nvPr>
        </p:nvSpPr>
        <p:spPr>
          <a:xfrm>
            <a:off x="1450391" y="928078"/>
            <a:ext cx="9291215" cy="3450613"/>
          </a:xfrm>
        </p:spPr>
        <p:txBody>
          <a:bodyPr/>
          <a:lstStyle/>
          <a:p>
            <a:r>
              <a:rPr lang="en-US" dirty="0"/>
              <a:t>A list of warnings and errors will appear.</a:t>
            </a:r>
          </a:p>
          <a:p>
            <a:pPr lvl="1"/>
            <a:r>
              <a:rPr lang="en-US" dirty="0"/>
              <a:t>Can filter by month or set a time range.</a:t>
            </a:r>
          </a:p>
          <a:p>
            <a:r>
              <a:rPr lang="en-US" dirty="0"/>
              <a:t>“Occurrences” is the number of times that the error or warning occurred.</a:t>
            </a:r>
          </a:p>
          <a:p>
            <a:r>
              <a:rPr lang="en-US" dirty="0"/>
              <a:t>“Outstanding Occurrences” are the number of occurrences that have not been fixed.</a:t>
            </a:r>
          </a:p>
          <a:p>
            <a:endParaRPr lang="en-US" dirty="0"/>
          </a:p>
        </p:txBody>
      </p:sp>
      <p:pic>
        <p:nvPicPr>
          <p:cNvPr id="9" name="Picture 8" descr="Graphical user interface, text, application&#10;&#10;Description automatically generated">
            <a:extLst>
              <a:ext uri="{FF2B5EF4-FFF2-40B4-BE49-F238E27FC236}">
                <a16:creationId xmlns:a16="http://schemas.microsoft.com/office/drawing/2014/main" id="{2A72E7CE-0A00-4088-8177-7B75A44E1575}"/>
              </a:ext>
            </a:extLst>
          </p:cNvPr>
          <p:cNvPicPr>
            <a:picLocks noChangeAspect="1"/>
          </p:cNvPicPr>
          <p:nvPr/>
        </p:nvPicPr>
        <p:blipFill>
          <a:blip r:embed="rId2"/>
          <a:stretch>
            <a:fillRect/>
          </a:stretch>
        </p:blipFill>
        <p:spPr>
          <a:xfrm>
            <a:off x="2487882" y="2795061"/>
            <a:ext cx="7820775" cy="4035971"/>
          </a:xfrm>
          <a:prstGeom prst="rect">
            <a:avLst/>
          </a:prstGeom>
        </p:spPr>
      </p:pic>
      <p:pic>
        <p:nvPicPr>
          <p:cNvPr id="5" name="Picture 4" descr="Shape, calendar, arrow&#10;&#10;Description automatically generated">
            <a:extLst>
              <a:ext uri="{FF2B5EF4-FFF2-40B4-BE49-F238E27FC236}">
                <a16:creationId xmlns:a16="http://schemas.microsoft.com/office/drawing/2014/main" id="{3CEC63DB-0975-4B40-85C6-A38C7D6C13CD}"/>
              </a:ext>
            </a:extLst>
          </p:cNvPr>
          <p:cNvPicPr>
            <a:picLocks noChangeAspect="1"/>
          </p:cNvPicPr>
          <p:nvPr/>
        </p:nvPicPr>
        <p:blipFill>
          <a:blip r:embed="rId3"/>
          <a:stretch>
            <a:fillRect/>
          </a:stretch>
        </p:blipFill>
        <p:spPr>
          <a:xfrm>
            <a:off x="11282082" y="5920298"/>
            <a:ext cx="909286" cy="937701"/>
          </a:xfrm>
          <a:prstGeom prst="rect">
            <a:avLst/>
          </a:prstGeom>
        </p:spPr>
      </p:pic>
    </p:spTree>
    <p:extLst>
      <p:ext uri="{BB962C8B-B14F-4D97-AF65-F5344CB8AC3E}">
        <p14:creationId xmlns:p14="http://schemas.microsoft.com/office/powerpoint/2010/main" val="401154091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B7115-1B5A-4649-986D-0EB266AE2BA0}"/>
              </a:ext>
            </a:extLst>
          </p:cNvPr>
          <p:cNvSpPr>
            <a:spLocks noGrp="1"/>
          </p:cNvSpPr>
          <p:nvPr>
            <p:ph type="title"/>
          </p:nvPr>
        </p:nvSpPr>
        <p:spPr>
          <a:xfrm>
            <a:off x="1451579" y="72999"/>
            <a:ext cx="9291215" cy="1049235"/>
          </a:xfrm>
        </p:spPr>
        <p:txBody>
          <a:bodyPr/>
          <a:lstStyle/>
          <a:p>
            <a:r>
              <a:rPr lang="en-US" dirty="0"/>
              <a:t>Error Rate and Common Errors Report</a:t>
            </a:r>
          </a:p>
        </p:txBody>
      </p:sp>
      <p:sp>
        <p:nvSpPr>
          <p:cNvPr id="3" name="Content Placeholder 2">
            <a:extLst>
              <a:ext uri="{FF2B5EF4-FFF2-40B4-BE49-F238E27FC236}">
                <a16:creationId xmlns:a16="http://schemas.microsoft.com/office/drawing/2014/main" id="{333F1220-B587-4B01-9DFB-98FCEDA27024}"/>
              </a:ext>
            </a:extLst>
          </p:cNvPr>
          <p:cNvSpPr>
            <a:spLocks noGrp="1"/>
          </p:cNvSpPr>
          <p:nvPr>
            <p:ph idx="1"/>
          </p:nvPr>
        </p:nvSpPr>
        <p:spPr>
          <a:xfrm>
            <a:off x="1451579" y="834123"/>
            <a:ext cx="9291215" cy="3450613"/>
          </a:xfrm>
        </p:spPr>
        <p:txBody>
          <a:bodyPr/>
          <a:lstStyle/>
          <a:p>
            <a:r>
              <a:rPr lang="en-US" dirty="0"/>
              <a:t>Deleting an incident from a new RMS does not fix the outstanding occurrence.</a:t>
            </a:r>
          </a:p>
          <a:p>
            <a:r>
              <a:rPr lang="en-US" dirty="0"/>
              <a:t>This file saw a reduction of the error rate since two incidents were removed.</a:t>
            </a:r>
          </a:p>
          <a:p>
            <a:r>
              <a:rPr lang="en-US" dirty="0"/>
              <a:t>Those two incidents should’ve been fixed not removed.</a:t>
            </a:r>
          </a:p>
          <a:p>
            <a:pPr marL="0" indent="0">
              <a:buNone/>
            </a:pPr>
            <a:endParaRPr lang="en-US" dirty="0"/>
          </a:p>
          <a:p>
            <a:endParaRPr lang="en-US" dirty="0"/>
          </a:p>
        </p:txBody>
      </p:sp>
      <p:pic>
        <p:nvPicPr>
          <p:cNvPr id="4" name="Picture 3" descr="Graphical user interface, table&#10;&#10;Description automatically generated with medium confidence">
            <a:extLst>
              <a:ext uri="{FF2B5EF4-FFF2-40B4-BE49-F238E27FC236}">
                <a16:creationId xmlns:a16="http://schemas.microsoft.com/office/drawing/2014/main" id="{9500E0CF-375E-4B30-AE48-C31A7D05000A}"/>
              </a:ext>
            </a:extLst>
          </p:cNvPr>
          <p:cNvPicPr>
            <a:picLocks noChangeAspect="1"/>
          </p:cNvPicPr>
          <p:nvPr/>
        </p:nvPicPr>
        <p:blipFill>
          <a:blip r:embed="rId2"/>
          <a:stretch>
            <a:fillRect/>
          </a:stretch>
        </p:blipFill>
        <p:spPr>
          <a:xfrm>
            <a:off x="0" y="2559430"/>
            <a:ext cx="12192000" cy="2200582"/>
          </a:xfrm>
          <a:prstGeom prst="rect">
            <a:avLst/>
          </a:prstGeom>
        </p:spPr>
      </p:pic>
      <p:pic>
        <p:nvPicPr>
          <p:cNvPr id="6" name="Picture 5" descr="Table&#10;&#10;Description automatically generated with medium confidence">
            <a:extLst>
              <a:ext uri="{FF2B5EF4-FFF2-40B4-BE49-F238E27FC236}">
                <a16:creationId xmlns:a16="http://schemas.microsoft.com/office/drawing/2014/main" id="{C770FDEA-A95C-4A62-AB04-637FD8A03EAB}"/>
              </a:ext>
            </a:extLst>
          </p:cNvPr>
          <p:cNvPicPr>
            <a:picLocks noChangeAspect="1"/>
          </p:cNvPicPr>
          <p:nvPr/>
        </p:nvPicPr>
        <p:blipFill>
          <a:blip r:embed="rId3"/>
          <a:stretch>
            <a:fillRect/>
          </a:stretch>
        </p:blipFill>
        <p:spPr>
          <a:xfrm>
            <a:off x="0" y="4760012"/>
            <a:ext cx="12192000" cy="2097987"/>
          </a:xfrm>
          <a:prstGeom prst="rect">
            <a:avLst/>
          </a:prstGeom>
        </p:spPr>
      </p:pic>
    </p:spTree>
    <p:extLst>
      <p:ext uri="{BB962C8B-B14F-4D97-AF65-F5344CB8AC3E}">
        <p14:creationId xmlns:p14="http://schemas.microsoft.com/office/powerpoint/2010/main" val="79120636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8AF20-00DE-48B5-A29D-0ED31748A026}"/>
              </a:ext>
            </a:extLst>
          </p:cNvPr>
          <p:cNvSpPr>
            <a:spLocks noGrp="1"/>
          </p:cNvSpPr>
          <p:nvPr>
            <p:ph type="title"/>
          </p:nvPr>
        </p:nvSpPr>
        <p:spPr>
          <a:xfrm>
            <a:off x="1451579" y="173254"/>
            <a:ext cx="9291215" cy="823851"/>
          </a:xfrm>
        </p:spPr>
        <p:txBody>
          <a:bodyPr/>
          <a:lstStyle/>
          <a:p>
            <a:r>
              <a:rPr lang="en-US" dirty="0"/>
              <a:t>NRS vs. NIBRS Definitions</a:t>
            </a:r>
          </a:p>
        </p:txBody>
      </p:sp>
      <p:sp>
        <p:nvSpPr>
          <p:cNvPr id="5" name="Content Placeholder 4">
            <a:extLst>
              <a:ext uri="{FF2B5EF4-FFF2-40B4-BE49-F238E27FC236}">
                <a16:creationId xmlns:a16="http://schemas.microsoft.com/office/drawing/2014/main" id="{6B417285-40BF-4131-9F9E-1997A4DE3461}"/>
              </a:ext>
            </a:extLst>
          </p:cNvPr>
          <p:cNvSpPr>
            <a:spLocks noGrp="1"/>
          </p:cNvSpPr>
          <p:nvPr>
            <p:ph idx="1"/>
          </p:nvPr>
        </p:nvSpPr>
        <p:spPr>
          <a:xfrm>
            <a:off x="1451579" y="1120582"/>
            <a:ext cx="9291215" cy="3450613"/>
          </a:xfrm>
        </p:spPr>
        <p:txBody>
          <a:bodyPr/>
          <a:lstStyle/>
          <a:p>
            <a:r>
              <a:rPr lang="en-US" dirty="0"/>
              <a:t>Nevada Revised Statute definitions can differ from NIBRS definitions.</a:t>
            </a:r>
          </a:p>
          <a:p>
            <a:r>
              <a:rPr lang="en-US" dirty="0"/>
              <a:t>The mapping done by the NOC team allows for proper NIBRS reporting. </a:t>
            </a:r>
          </a:p>
          <a:p>
            <a:r>
              <a:rPr lang="en-US" dirty="0"/>
              <a:t>Examples of the NRS and NIBRS definitions are on the next 2 slides. </a:t>
            </a:r>
          </a:p>
          <a:p>
            <a:pPr marL="0" indent="0">
              <a:buNone/>
            </a:pPr>
            <a:endParaRPr lang="en-US" dirty="0"/>
          </a:p>
        </p:txBody>
      </p:sp>
      <p:pic>
        <p:nvPicPr>
          <p:cNvPr id="7" name="Picture 6" descr="Shape, calendar, arrow&#10;&#10;Description automatically generated">
            <a:extLst>
              <a:ext uri="{FF2B5EF4-FFF2-40B4-BE49-F238E27FC236}">
                <a16:creationId xmlns:a16="http://schemas.microsoft.com/office/drawing/2014/main" id="{A5C99585-52FB-44C7-8F41-A596EC9420F1}"/>
              </a:ext>
            </a:extLst>
          </p:cNvPr>
          <p:cNvPicPr>
            <a:picLocks noChangeAspect="1"/>
          </p:cNvPicPr>
          <p:nvPr/>
        </p:nvPicPr>
        <p:blipFill>
          <a:blip r:embed="rId2"/>
          <a:stretch>
            <a:fillRect/>
          </a:stretch>
        </p:blipFill>
        <p:spPr>
          <a:xfrm>
            <a:off x="11282082" y="5920298"/>
            <a:ext cx="909286" cy="937701"/>
          </a:xfrm>
          <a:prstGeom prst="rect">
            <a:avLst/>
          </a:prstGeom>
        </p:spPr>
      </p:pic>
      <p:pic>
        <p:nvPicPr>
          <p:cNvPr id="4" name="Picture 3">
            <a:extLst>
              <a:ext uri="{FF2B5EF4-FFF2-40B4-BE49-F238E27FC236}">
                <a16:creationId xmlns:a16="http://schemas.microsoft.com/office/drawing/2014/main" id="{EAE49492-45C9-6A7A-10CC-22EC49B8715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194985" y="2668603"/>
            <a:ext cx="4762500" cy="3333750"/>
          </a:xfrm>
          <a:prstGeom prst="rect">
            <a:avLst/>
          </a:prstGeom>
        </p:spPr>
      </p:pic>
    </p:spTree>
    <p:extLst>
      <p:ext uri="{BB962C8B-B14F-4D97-AF65-F5344CB8AC3E}">
        <p14:creationId xmlns:p14="http://schemas.microsoft.com/office/powerpoint/2010/main" val="221033483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06C37-A31A-4852-925A-6AA8D5364CC5}"/>
              </a:ext>
            </a:extLst>
          </p:cNvPr>
          <p:cNvSpPr>
            <a:spLocks noGrp="1"/>
          </p:cNvSpPr>
          <p:nvPr>
            <p:ph type="title"/>
          </p:nvPr>
        </p:nvSpPr>
        <p:spPr/>
        <p:txBody>
          <a:bodyPr/>
          <a:lstStyle/>
          <a:p>
            <a:r>
              <a:rPr lang="en-US" dirty="0"/>
              <a:t>Assaults</a:t>
            </a:r>
          </a:p>
        </p:txBody>
      </p:sp>
      <p:sp>
        <p:nvSpPr>
          <p:cNvPr id="3" name="Content Placeholder 2">
            <a:extLst>
              <a:ext uri="{FF2B5EF4-FFF2-40B4-BE49-F238E27FC236}">
                <a16:creationId xmlns:a16="http://schemas.microsoft.com/office/drawing/2014/main" id="{D8440660-802A-4CC2-8FD6-C109D2355FBD}"/>
              </a:ext>
            </a:extLst>
          </p:cNvPr>
          <p:cNvSpPr>
            <a:spLocks noGrp="1"/>
          </p:cNvSpPr>
          <p:nvPr>
            <p:ph idx="1"/>
          </p:nvPr>
        </p:nvSpPr>
        <p:spPr/>
        <p:txBody>
          <a:bodyPr/>
          <a:lstStyle/>
          <a:p>
            <a:r>
              <a:rPr lang="en-US" dirty="0"/>
              <a:t>NRS 200.400 defines battery as “any willful and unlawful use of force or violence upon the person of another.”</a:t>
            </a:r>
          </a:p>
          <a:p>
            <a:r>
              <a:rPr lang="en-US" dirty="0"/>
              <a:t>The NIBRS definition of assault is “an unlawful attack by one person upon another.”</a:t>
            </a:r>
          </a:p>
          <a:p>
            <a:r>
              <a:rPr lang="en-US" dirty="0"/>
              <a:t>The NIBRS User Manual has the ways the FBI categorizes assaults (starting on PG17).</a:t>
            </a:r>
          </a:p>
          <a:p>
            <a:r>
              <a:rPr lang="en-US" dirty="0"/>
              <a:t>When using a battery NOC there will be at least one assault NIBRS code mapped to the NOC.</a:t>
            </a:r>
          </a:p>
        </p:txBody>
      </p:sp>
      <p:pic>
        <p:nvPicPr>
          <p:cNvPr id="4" name="Picture 3" descr="Shape, calendar, arrow&#10;&#10;Description automatically generated">
            <a:extLst>
              <a:ext uri="{FF2B5EF4-FFF2-40B4-BE49-F238E27FC236}">
                <a16:creationId xmlns:a16="http://schemas.microsoft.com/office/drawing/2014/main" id="{5276F0A8-3F70-440E-AD9E-E6A2BBBDB56F}"/>
              </a:ext>
            </a:extLst>
          </p:cNvPr>
          <p:cNvPicPr>
            <a:picLocks noChangeAspect="1"/>
          </p:cNvPicPr>
          <p:nvPr/>
        </p:nvPicPr>
        <p:blipFill>
          <a:blip r:embed="rId2"/>
          <a:stretch>
            <a:fillRect/>
          </a:stretch>
        </p:blipFill>
        <p:spPr>
          <a:xfrm>
            <a:off x="11282082" y="5920298"/>
            <a:ext cx="909286" cy="937701"/>
          </a:xfrm>
          <a:prstGeom prst="rect">
            <a:avLst/>
          </a:prstGeom>
        </p:spPr>
      </p:pic>
    </p:spTree>
    <p:extLst>
      <p:ext uri="{BB962C8B-B14F-4D97-AF65-F5344CB8AC3E}">
        <p14:creationId xmlns:p14="http://schemas.microsoft.com/office/powerpoint/2010/main" val="22061734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55CF2-8309-4AA8-A510-EC57B7522909}"/>
              </a:ext>
            </a:extLst>
          </p:cNvPr>
          <p:cNvSpPr>
            <a:spLocks noGrp="1"/>
          </p:cNvSpPr>
          <p:nvPr>
            <p:ph type="title"/>
          </p:nvPr>
        </p:nvSpPr>
        <p:spPr>
          <a:xfrm>
            <a:off x="749139" y="455607"/>
            <a:ext cx="10693722" cy="937700"/>
          </a:xfrm>
        </p:spPr>
        <p:txBody>
          <a:bodyPr>
            <a:normAutofit fontScale="90000"/>
          </a:bodyPr>
          <a:lstStyle/>
          <a:p>
            <a:r>
              <a:rPr lang="en-US" sz="4000" dirty="0"/>
              <a:t>Training Certification process (cont.)</a:t>
            </a:r>
            <a:endParaRPr lang="en-US" dirty="0"/>
          </a:p>
        </p:txBody>
      </p:sp>
      <p:sp>
        <p:nvSpPr>
          <p:cNvPr id="3" name="Content Placeholder 2">
            <a:extLst>
              <a:ext uri="{FF2B5EF4-FFF2-40B4-BE49-F238E27FC236}">
                <a16:creationId xmlns:a16="http://schemas.microsoft.com/office/drawing/2014/main" id="{103D3AB3-870C-4B33-AD8E-FC89A3394F11}"/>
              </a:ext>
            </a:extLst>
          </p:cNvPr>
          <p:cNvSpPr>
            <a:spLocks noGrp="1"/>
          </p:cNvSpPr>
          <p:nvPr>
            <p:ph idx="1"/>
          </p:nvPr>
        </p:nvSpPr>
        <p:spPr>
          <a:xfrm>
            <a:off x="491895" y="806495"/>
            <a:ext cx="9501188" cy="5582653"/>
          </a:xfrm>
        </p:spPr>
        <p:txBody>
          <a:bodyPr>
            <a:normAutofit/>
          </a:bodyPr>
          <a:lstStyle/>
          <a:p>
            <a:pPr lvl="1" algn="just">
              <a:spcBef>
                <a:spcPts val="0"/>
              </a:spcBef>
            </a:pPr>
            <a:endParaRPr lang="en-US" sz="2200" dirty="0">
              <a:effectLst/>
              <a:latin typeface="Times New Roman" panose="02020603050405020304" pitchFamily="18" charset="0"/>
              <a:ea typeface="Calibri" panose="020F0502020204030204" pitchFamily="34" charset="0"/>
            </a:endParaRPr>
          </a:p>
          <a:p>
            <a:endParaRPr lang="en-US" dirty="0"/>
          </a:p>
        </p:txBody>
      </p:sp>
      <p:pic>
        <p:nvPicPr>
          <p:cNvPr id="4" name="Picture 3" descr="Shape, calendar, arrow&#10;&#10;Description automatically generated">
            <a:extLst>
              <a:ext uri="{FF2B5EF4-FFF2-40B4-BE49-F238E27FC236}">
                <a16:creationId xmlns:a16="http://schemas.microsoft.com/office/drawing/2014/main" id="{0C926B01-31C4-4E24-A2B9-A5D4607ACA24}"/>
              </a:ext>
            </a:extLst>
          </p:cNvPr>
          <p:cNvPicPr>
            <a:picLocks noChangeAspect="1"/>
          </p:cNvPicPr>
          <p:nvPr/>
        </p:nvPicPr>
        <p:blipFill>
          <a:blip r:embed="rId2"/>
          <a:stretch>
            <a:fillRect/>
          </a:stretch>
        </p:blipFill>
        <p:spPr>
          <a:xfrm>
            <a:off x="11282082" y="5920298"/>
            <a:ext cx="909286" cy="937701"/>
          </a:xfrm>
          <a:prstGeom prst="rect">
            <a:avLst/>
          </a:prstGeom>
        </p:spPr>
      </p:pic>
      <p:sp>
        <p:nvSpPr>
          <p:cNvPr id="6" name="TextBox 5">
            <a:extLst>
              <a:ext uri="{FF2B5EF4-FFF2-40B4-BE49-F238E27FC236}">
                <a16:creationId xmlns:a16="http://schemas.microsoft.com/office/drawing/2014/main" id="{A066A325-98FB-45E6-8CFB-1B4BB71803CD}"/>
              </a:ext>
            </a:extLst>
          </p:cNvPr>
          <p:cNvSpPr txBox="1"/>
          <p:nvPr/>
        </p:nvSpPr>
        <p:spPr>
          <a:xfrm>
            <a:off x="924024" y="2127183"/>
            <a:ext cx="9501189" cy="3293209"/>
          </a:xfrm>
          <a:prstGeom prst="rect">
            <a:avLst/>
          </a:prstGeom>
          <a:noFill/>
        </p:spPr>
        <p:txBody>
          <a:bodyPr wrap="square">
            <a:spAutoFit/>
          </a:bodyPr>
          <a:lstStyle/>
          <a:p>
            <a:pPr marL="800100" lvl="1" indent="-342900" algn="just">
              <a:spcBef>
                <a:spcPts val="0"/>
              </a:spcBef>
              <a:buClr>
                <a:schemeClr val="accent1"/>
              </a:buClr>
              <a:buFont typeface="Arial" panose="020B0604020202020204" pitchFamily="34" charset="0"/>
              <a:buChar char="•"/>
            </a:pPr>
            <a:r>
              <a:rPr lang="en-US" sz="2000" b="0" i="0" dirty="0">
                <a:effectLst/>
                <a:latin typeface="Times New Roman" panose="02020603050405020304" pitchFamily="18" charset="0"/>
                <a:cs typeface="Times New Roman" panose="02020603050405020304" pitchFamily="18" charset="0"/>
              </a:rPr>
              <a:t>State Specific: Domestic Violence and Crimes against Older Persons</a:t>
            </a:r>
            <a:endParaRPr lang="en-US" sz="2000" dirty="0">
              <a:latin typeface="Times New Roman" panose="02020603050405020304" pitchFamily="18" charset="0"/>
              <a:cs typeface="Times New Roman" panose="02020603050405020304" pitchFamily="18" charset="0"/>
            </a:endParaRPr>
          </a:p>
          <a:p>
            <a:pPr marL="800100" lvl="1" indent="-342900" algn="just">
              <a:spcBef>
                <a:spcPts val="0"/>
              </a:spcBef>
              <a:buClr>
                <a:schemeClr val="accent1"/>
              </a:buClr>
              <a:buFont typeface="Arial" panose="020B0604020202020204" pitchFamily="34" charset="0"/>
              <a:buChar char="•"/>
            </a:pPr>
            <a:r>
              <a:rPr lang="en-US" sz="2000" b="0" i="0" dirty="0">
                <a:effectLst/>
                <a:latin typeface="Times New Roman" panose="02020603050405020304" pitchFamily="18" charset="0"/>
                <a:cs typeface="Times New Roman" panose="02020603050405020304" pitchFamily="18" charset="0"/>
              </a:rPr>
              <a:t>Zero Report </a:t>
            </a:r>
          </a:p>
          <a:p>
            <a:pPr marL="800100" lvl="1" indent="-342900" algn="just">
              <a:spcBef>
                <a:spcPts val="0"/>
              </a:spcBef>
              <a:buClr>
                <a:schemeClr val="accent1"/>
              </a:buClr>
              <a:buFont typeface="Arial" panose="020B0604020202020204" pitchFamily="34" charset="0"/>
              <a:buChar char="•"/>
            </a:pPr>
            <a:r>
              <a:rPr lang="en-US" sz="2000" b="0" i="0" dirty="0">
                <a:effectLst/>
                <a:latin typeface="Times New Roman" panose="02020603050405020304" pitchFamily="18" charset="0"/>
                <a:cs typeface="Times New Roman" panose="02020603050405020304" pitchFamily="18" charset="0"/>
              </a:rPr>
              <a:t>Resources </a:t>
            </a:r>
          </a:p>
          <a:p>
            <a:pPr lvl="1" algn="just">
              <a:spcBef>
                <a:spcPts val="0"/>
              </a:spcBef>
            </a:pPr>
            <a:endParaRPr lang="en-US" sz="2400" b="0" i="0" dirty="0">
              <a:effectLst/>
              <a:latin typeface="Times New Roman" panose="02020603050405020304" pitchFamily="18" charset="0"/>
              <a:cs typeface="Times New Roman" panose="02020603050405020304" pitchFamily="18" charset="0"/>
            </a:endParaRPr>
          </a:p>
          <a:p>
            <a:pPr lvl="1" algn="just">
              <a:spcBef>
                <a:spcPts val="0"/>
              </a:spcBef>
            </a:pPr>
            <a:r>
              <a:rPr lang="en-US" sz="1600" dirty="0">
                <a:effectLst/>
                <a:latin typeface="Times New Roman" panose="02020603050405020304" pitchFamily="18" charset="0"/>
                <a:ea typeface="Calibri" panose="020F0502020204030204" pitchFamily="34" charset="0"/>
              </a:rPr>
              <a:t>***NOTE: To receive credit for NIBRS training provided by a private vendor, all training material must be submitted for approval to the State of Nevada UCR Program and must meet all the training criteria listed above.</a:t>
            </a:r>
          </a:p>
          <a:p>
            <a:pPr marL="285750" indent="-285750">
              <a:buClr>
                <a:schemeClr val="accent1"/>
              </a:buClr>
              <a:buFont typeface="Arial" panose="020B0604020202020204" pitchFamily="34" charset="0"/>
              <a:buChar char="•"/>
            </a:pPr>
            <a:endParaRPr lang="en-US" dirty="0"/>
          </a:p>
          <a:p>
            <a:pPr marL="285750" indent="-285750">
              <a:buClr>
                <a:schemeClr val="accent1"/>
              </a:buClr>
              <a:buFont typeface="Arial" panose="020B0604020202020204" pitchFamily="34" charset="0"/>
              <a:buChar char="•"/>
            </a:pPr>
            <a:r>
              <a:rPr lang="en-US" sz="2000" dirty="0"/>
              <a:t>Training must be obtained within 60 days of appointment/ employment and recertified every 2 years to maintain compliance.</a:t>
            </a:r>
          </a:p>
          <a:p>
            <a:pPr marL="285750" indent="-285750">
              <a:buClr>
                <a:schemeClr val="accent1"/>
              </a:buClr>
              <a:buFont typeface="Arial" panose="020B0604020202020204" pitchFamily="34" charset="0"/>
              <a:buChar char="•"/>
            </a:pPr>
            <a:endParaRPr lang="en-US" dirty="0"/>
          </a:p>
        </p:txBody>
      </p:sp>
      <p:sp>
        <p:nvSpPr>
          <p:cNvPr id="7" name="TextBox 6">
            <a:extLst>
              <a:ext uri="{FF2B5EF4-FFF2-40B4-BE49-F238E27FC236}">
                <a16:creationId xmlns:a16="http://schemas.microsoft.com/office/drawing/2014/main" id="{B6B83641-0996-44A4-8113-C5EF3FB69D69}"/>
              </a:ext>
            </a:extLst>
          </p:cNvPr>
          <p:cNvSpPr txBox="1"/>
          <p:nvPr/>
        </p:nvSpPr>
        <p:spPr>
          <a:xfrm>
            <a:off x="0" y="0"/>
            <a:ext cx="635267" cy="253916"/>
          </a:xfrm>
          <a:prstGeom prst="rect">
            <a:avLst/>
          </a:prstGeom>
          <a:noFill/>
        </p:spPr>
        <p:txBody>
          <a:bodyPr wrap="square">
            <a:spAutoFit/>
          </a:bodyPr>
          <a:lstStyle/>
          <a:p>
            <a:r>
              <a:rPr lang="en-US" sz="1050" dirty="0"/>
              <a:t>Admin</a:t>
            </a:r>
          </a:p>
        </p:txBody>
      </p:sp>
    </p:spTree>
    <p:extLst>
      <p:ext uri="{BB962C8B-B14F-4D97-AF65-F5344CB8AC3E}">
        <p14:creationId xmlns:p14="http://schemas.microsoft.com/office/powerpoint/2010/main" val="190099647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2D161-BF76-4092-A051-79CA2D91779A}"/>
              </a:ext>
            </a:extLst>
          </p:cNvPr>
          <p:cNvSpPr>
            <a:spLocks noGrp="1"/>
          </p:cNvSpPr>
          <p:nvPr>
            <p:ph type="title"/>
          </p:nvPr>
        </p:nvSpPr>
        <p:spPr>
          <a:xfrm>
            <a:off x="1451579" y="51354"/>
            <a:ext cx="9291215" cy="1049235"/>
          </a:xfrm>
        </p:spPr>
        <p:txBody>
          <a:bodyPr/>
          <a:lstStyle/>
          <a:p>
            <a:r>
              <a:rPr lang="en-US" dirty="0" err="1"/>
              <a:t>BURGlary</a:t>
            </a:r>
            <a:endParaRPr lang="en-US" dirty="0"/>
          </a:p>
        </p:txBody>
      </p:sp>
      <p:sp>
        <p:nvSpPr>
          <p:cNvPr id="3" name="Content Placeholder 2">
            <a:extLst>
              <a:ext uri="{FF2B5EF4-FFF2-40B4-BE49-F238E27FC236}">
                <a16:creationId xmlns:a16="http://schemas.microsoft.com/office/drawing/2014/main" id="{E2643372-73F3-48D8-ABC6-A639AFF5A832}"/>
              </a:ext>
            </a:extLst>
          </p:cNvPr>
          <p:cNvSpPr>
            <a:spLocks noGrp="1"/>
          </p:cNvSpPr>
          <p:nvPr>
            <p:ph idx="1"/>
          </p:nvPr>
        </p:nvSpPr>
        <p:spPr>
          <a:xfrm>
            <a:off x="1373814" y="946211"/>
            <a:ext cx="9291215" cy="3450613"/>
          </a:xfrm>
        </p:spPr>
        <p:txBody>
          <a:bodyPr/>
          <a:lstStyle/>
          <a:p>
            <a:r>
              <a:rPr lang="en-US" dirty="0"/>
              <a:t>NRS 205.060 outlines where someone can enter to commit a burglary</a:t>
            </a:r>
          </a:p>
          <a:p>
            <a:r>
              <a:rPr lang="en-US" dirty="0"/>
              <a:t>NRS states that a tent and motor vehicle can be burglarized.</a:t>
            </a:r>
          </a:p>
          <a:p>
            <a:r>
              <a:rPr lang="en-US" dirty="0"/>
              <a:t>In NIBRS a tent and motor vehicle are not structures that can be burglarized. </a:t>
            </a:r>
          </a:p>
          <a:p>
            <a:r>
              <a:rPr lang="en-US" dirty="0"/>
              <a:t>Larceny/Theft offenses would apply to situations where someone unlawfully takes something of value from a tent and/or motor vehicle.</a:t>
            </a:r>
          </a:p>
        </p:txBody>
      </p:sp>
      <p:pic>
        <p:nvPicPr>
          <p:cNvPr id="5" name="Picture 4">
            <a:extLst>
              <a:ext uri="{FF2B5EF4-FFF2-40B4-BE49-F238E27FC236}">
                <a16:creationId xmlns:a16="http://schemas.microsoft.com/office/drawing/2014/main" id="{30F88B9E-D6CF-4DD8-80F3-EC22D68256DB}"/>
              </a:ext>
            </a:extLst>
          </p:cNvPr>
          <p:cNvPicPr>
            <a:picLocks noChangeAspect="1"/>
          </p:cNvPicPr>
          <p:nvPr/>
        </p:nvPicPr>
        <p:blipFill>
          <a:blip r:embed="rId2"/>
          <a:stretch>
            <a:fillRect/>
          </a:stretch>
        </p:blipFill>
        <p:spPr>
          <a:xfrm>
            <a:off x="1373814" y="3328242"/>
            <a:ext cx="9441998" cy="967824"/>
          </a:xfrm>
          <a:prstGeom prst="rect">
            <a:avLst/>
          </a:prstGeom>
        </p:spPr>
      </p:pic>
      <p:pic>
        <p:nvPicPr>
          <p:cNvPr id="7" name="Picture 6">
            <a:extLst>
              <a:ext uri="{FF2B5EF4-FFF2-40B4-BE49-F238E27FC236}">
                <a16:creationId xmlns:a16="http://schemas.microsoft.com/office/drawing/2014/main" id="{3BA9FEAF-1254-4B90-A775-8FA3373DEABB}"/>
              </a:ext>
            </a:extLst>
          </p:cNvPr>
          <p:cNvPicPr>
            <a:picLocks noChangeAspect="1"/>
          </p:cNvPicPr>
          <p:nvPr/>
        </p:nvPicPr>
        <p:blipFill>
          <a:blip r:embed="rId3"/>
          <a:stretch>
            <a:fillRect/>
          </a:stretch>
        </p:blipFill>
        <p:spPr>
          <a:xfrm>
            <a:off x="3124801" y="5216069"/>
            <a:ext cx="5940024" cy="704229"/>
          </a:xfrm>
          <a:prstGeom prst="rect">
            <a:avLst/>
          </a:prstGeom>
        </p:spPr>
      </p:pic>
      <p:pic>
        <p:nvPicPr>
          <p:cNvPr id="8" name="Picture 7" descr="Shape, calendar, arrow&#10;&#10;Description automatically generated">
            <a:extLst>
              <a:ext uri="{FF2B5EF4-FFF2-40B4-BE49-F238E27FC236}">
                <a16:creationId xmlns:a16="http://schemas.microsoft.com/office/drawing/2014/main" id="{CBE241B8-7C84-4C62-9DDB-B85C305ECCF4}"/>
              </a:ext>
            </a:extLst>
          </p:cNvPr>
          <p:cNvPicPr>
            <a:picLocks noChangeAspect="1"/>
          </p:cNvPicPr>
          <p:nvPr/>
        </p:nvPicPr>
        <p:blipFill>
          <a:blip r:embed="rId4"/>
          <a:stretch>
            <a:fillRect/>
          </a:stretch>
        </p:blipFill>
        <p:spPr>
          <a:xfrm>
            <a:off x="11282082" y="5920298"/>
            <a:ext cx="909286" cy="937701"/>
          </a:xfrm>
          <a:prstGeom prst="rect">
            <a:avLst/>
          </a:prstGeom>
        </p:spPr>
      </p:pic>
      <p:sp>
        <p:nvSpPr>
          <p:cNvPr id="6" name="Arrow: Down 5">
            <a:extLst>
              <a:ext uri="{FF2B5EF4-FFF2-40B4-BE49-F238E27FC236}">
                <a16:creationId xmlns:a16="http://schemas.microsoft.com/office/drawing/2014/main" id="{44D11BA3-EF01-1DF4-5203-C819C8E3EBF4}"/>
              </a:ext>
            </a:extLst>
          </p:cNvPr>
          <p:cNvSpPr/>
          <p:nvPr/>
        </p:nvSpPr>
        <p:spPr>
          <a:xfrm>
            <a:off x="5710065" y="4411082"/>
            <a:ext cx="384748" cy="704229"/>
          </a:xfrm>
          <a:prstGeom prst="downArrow">
            <a:avLst>
              <a:gd name="adj1" fmla="val 50000"/>
              <a:gd name="adj2" fmla="val 5750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570491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AD717-7F6C-ED9E-D255-0451AC2646A4}"/>
              </a:ext>
            </a:extLst>
          </p:cNvPr>
          <p:cNvSpPr>
            <a:spLocks noGrp="1"/>
          </p:cNvSpPr>
          <p:nvPr>
            <p:ph type="title"/>
          </p:nvPr>
        </p:nvSpPr>
        <p:spPr>
          <a:xfrm>
            <a:off x="1450392" y="378492"/>
            <a:ext cx="9291215" cy="1049235"/>
          </a:xfrm>
        </p:spPr>
        <p:txBody>
          <a:bodyPr/>
          <a:lstStyle/>
          <a:p>
            <a:r>
              <a:rPr lang="en-US" dirty="0"/>
              <a:t>Common Language</a:t>
            </a:r>
          </a:p>
        </p:txBody>
      </p:sp>
      <p:pic>
        <p:nvPicPr>
          <p:cNvPr id="7" name="Content Placeholder 6">
            <a:extLst>
              <a:ext uri="{FF2B5EF4-FFF2-40B4-BE49-F238E27FC236}">
                <a16:creationId xmlns:a16="http://schemas.microsoft.com/office/drawing/2014/main" id="{56D84934-6663-5A40-7FAA-5955FEFA725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8864" y="1589809"/>
            <a:ext cx="9881755" cy="4540827"/>
          </a:xfrm>
          <a:prstGeom prst="rect">
            <a:avLst/>
          </a:prstGeom>
        </p:spPr>
      </p:pic>
      <p:pic>
        <p:nvPicPr>
          <p:cNvPr id="8" name="Picture 7" descr="Shape, calendar, arrow&#10;&#10;Description automatically generated">
            <a:extLst>
              <a:ext uri="{FF2B5EF4-FFF2-40B4-BE49-F238E27FC236}">
                <a16:creationId xmlns:a16="http://schemas.microsoft.com/office/drawing/2014/main" id="{49ED7189-AD9E-D8CB-8BD6-EBC9589DBB7F}"/>
              </a:ext>
            </a:extLst>
          </p:cNvPr>
          <p:cNvPicPr>
            <a:picLocks noChangeAspect="1"/>
          </p:cNvPicPr>
          <p:nvPr/>
        </p:nvPicPr>
        <p:blipFill>
          <a:blip r:embed="rId3"/>
          <a:stretch>
            <a:fillRect/>
          </a:stretch>
        </p:blipFill>
        <p:spPr>
          <a:xfrm>
            <a:off x="11282082" y="5920298"/>
            <a:ext cx="909286" cy="937701"/>
          </a:xfrm>
          <a:prstGeom prst="rect">
            <a:avLst/>
          </a:prstGeom>
        </p:spPr>
      </p:pic>
    </p:spTree>
    <p:extLst>
      <p:ext uri="{BB962C8B-B14F-4D97-AF65-F5344CB8AC3E}">
        <p14:creationId xmlns:p14="http://schemas.microsoft.com/office/powerpoint/2010/main" val="415469036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607F6-BA1A-C772-ED47-FCC0F57E6729}"/>
              </a:ext>
            </a:extLst>
          </p:cNvPr>
          <p:cNvSpPr>
            <a:spLocks noGrp="1"/>
          </p:cNvSpPr>
          <p:nvPr>
            <p:ph type="title"/>
          </p:nvPr>
        </p:nvSpPr>
        <p:spPr/>
        <p:txBody>
          <a:bodyPr/>
          <a:lstStyle/>
          <a:p>
            <a:endParaRPr lang="en-US"/>
          </a:p>
        </p:txBody>
      </p:sp>
      <p:pic>
        <p:nvPicPr>
          <p:cNvPr id="4" name="Content Placeholder 3" descr="Text&#10;&#10;Description automatically generated">
            <a:extLst>
              <a:ext uri="{FF2B5EF4-FFF2-40B4-BE49-F238E27FC236}">
                <a16:creationId xmlns:a16="http://schemas.microsoft.com/office/drawing/2014/main" id="{3DEFF9CC-5849-9AEB-F235-414E99626DD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50393" y="804519"/>
            <a:ext cx="9291214" cy="4982028"/>
          </a:xfrm>
          <a:prstGeom prst="rect">
            <a:avLst/>
          </a:prstGeom>
        </p:spPr>
      </p:pic>
      <p:pic>
        <p:nvPicPr>
          <p:cNvPr id="5" name="Picture 4" descr="Shape, calendar, arrow&#10;&#10;Description automatically generated">
            <a:extLst>
              <a:ext uri="{FF2B5EF4-FFF2-40B4-BE49-F238E27FC236}">
                <a16:creationId xmlns:a16="http://schemas.microsoft.com/office/drawing/2014/main" id="{6B5B2C11-62C4-F67A-E94A-943281F4DE36}"/>
              </a:ext>
            </a:extLst>
          </p:cNvPr>
          <p:cNvPicPr>
            <a:picLocks noChangeAspect="1"/>
          </p:cNvPicPr>
          <p:nvPr/>
        </p:nvPicPr>
        <p:blipFill>
          <a:blip r:embed="rId3"/>
          <a:stretch>
            <a:fillRect/>
          </a:stretch>
        </p:blipFill>
        <p:spPr>
          <a:xfrm>
            <a:off x="11282082" y="5920298"/>
            <a:ext cx="909286" cy="937701"/>
          </a:xfrm>
          <a:prstGeom prst="rect">
            <a:avLst/>
          </a:prstGeom>
        </p:spPr>
      </p:pic>
    </p:spTree>
    <p:extLst>
      <p:ext uri="{BB962C8B-B14F-4D97-AF65-F5344CB8AC3E}">
        <p14:creationId xmlns:p14="http://schemas.microsoft.com/office/powerpoint/2010/main" val="27840556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A screenshot of a computer&#10;&#10;Description automatically generated with medium confidence">
            <a:extLst>
              <a:ext uri="{FF2B5EF4-FFF2-40B4-BE49-F238E27FC236}">
                <a16:creationId xmlns:a16="http://schemas.microsoft.com/office/drawing/2014/main" id="{C3E0BCCC-697C-1156-392A-BEDCE9E0C3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896" y="20294"/>
            <a:ext cx="10411692" cy="2048828"/>
          </a:xfrm>
          <a:prstGeom prst="rect">
            <a:avLst/>
          </a:prstGeom>
        </p:spPr>
      </p:pic>
      <p:pic>
        <p:nvPicPr>
          <p:cNvPr id="5" name="Content Placeholder 4" descr="Text&#10;&#10;Description automatically generated">
            <a:extLst>
              <a:ext uri="{FF2B5EF4-FFF2-40B4-BE49-F238E27FC236}">
                <a16:creationId xmlns:a16="http://schemas.microsoft.com/office/drawing/2014/main" id="{91CF9EFE-FCAE-40D1-250B-3E17EFD7190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98896" y="2063776"/>
            <a:ext cx="10411691" cy="3462858"/>
          </a:xfrm>
          <a:prstGeom prst="rect">
            <a:avLst/>
          </a:prstGeom>
        </p:spPr>
      </p:pic>
      <p:pic>
        <p:nvPicPr>
          <p:cNvPr id="6" name="Picture 5">
            <a:extLst>
              <a:ext uri="{FF2B5EF4-FFF2-40B4-BE49-F238E27FC236}">
                <a16:creationId xmlns:a16="http://schemas.microsoft.com/office/drawing/2014/main" id="{C8E12FCB-6009-2D52-20A8-784347A6CC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895" y="5526634"/>
            <a:ext cx="10411690" cy="640522"/>
          </a:xfrm>
          <a:prstGeom prst="rect">
            <a:avLst/>
          </a:prstGeom>
        </p:spPr>
      </p:pic>
      <p:pic>
        <p:nvPicPr>
          <p:cNvPr id="7" name="Picture 6" descr="Shape, calendar, arrow&#10;&#10;Description automatically generated">
            <a:extLst>
              <a:ext uri="{FF2B5EF4-FFF2-40B4-BE49-F238E27FC236}">
                <a16:creationId xmlns:a16="http://schemas.microsoft.com/office/drawing/2014/main" id="{AC04E44F-D586-90F5-83B1-C8223CA1C218}"/>
              </a:ext>
            </a:extLst>
          </p:cNvPr>
          <p:cNvPicPr>
            <a:picLocks noChangeAspect="1"/>
          </p:cNvPicPr>
          <p:nvPr/>
        </p:nvPicPr>
        <p:blipFill>
          <a:blip r:embed="rId5"/>
          <a:stretch>
            <a:fillRect/>
          </a:stretch>
        </p:blipFill>
        <p:spPr>
          <a:xfrm>
            <a:off x="11282082" y="5920298"/>
            <a:ext cx="909286" cy="937701"/>
          </a:xfrm>
          <a:prstGeom prst="rect">
            <a:avLst/>
          </a:prstGeom>
        </p:spPr>
      </p:pic>
    </p:spTree>
    <p:extLst>
      <p:ext uri="{BB962C8B-B14F-4D97-AF65-F5344CB8AC3E}">
        <p14:creationId xmlns:p14="http://schemas.microsoft.com/office/powerpoint/2010/main" val="31408084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EB750-311E-1B23-957A-947A6C88B368}"/>
              </a:ext>
            </a:extLst>
          </p:cNvPr>
          <p:cNvSpPr>
            <a:spLocks noGrp="1"/>
          </p:cNvSpPr>
          <p:nvPr>
            <p:ph type="title"/>
          </p:nvPr>
        </p:nvSpPr>
        <p:spPr>
          <a:xfrm>
            <a:off x="1449206" y="342420"/>
            <a:ext cx="9291215" cy="1049235"/>
          </a:xfrm>
        </p:spPr>
        <p:txBody>
          <a:bodyPr/>
          <a:lstStyle/>
          <a:p>
            <a:r>
              <a:rPr lang="en-US" dirty="0"/>
              <a:t>Common Language Cont.</a:t>
            </a:r>
          </a:p>
        </p:txBody>
      </p:sp>
      <p:sp>
        <p:nvSpPr>
          <p:cNvPr id="3" name="Content Placeholder 2">
            <a:extLst>
              <a:ext uri="{FF2B5EF4-FFF2-40B4-BE49-F238E27FC236}">
                <a16:creationId xmlns:a16="http://schemas.microsoft.com/office/drawing/2014/main" id="{C70B6FCC-D8C4-E081-A130-D10681B3A0CF}"/>
              </a:ext>
            </a:extLst>
          </p:cNvPr>
          <p:cNvSpPr>
            <a:spLocks noGrp="1"/>
          </p:cNvSpPr>
          <p:nvPr>
            <p:ph idx="1"/>
          </p:nvPr>
        </p:nvSpPr>
        <p:spPr>
          <a:xfrm>
            <a:off x="1449205" y="1391655"/>
            <a:ext cx="9291215" cy="3450613"/>
          </a:xfrm>
        </p:spPr>
        <p:txBody>
          <a:bodyPr/>
          <a:lstStyle/>
          <a:p>
            <a:r>
              <a:rPr lang="en-US" dirty="0"/>
              <a:t>All three of these incidents involved a shooting at a grocery store.</a:t>
            </a:r>
          </a:p>
          <a:p>
            <a:r>
              <a:rPr lang="en-US" dirty="0"/>
              <a:t>One state charged the offender with assault second degree, one charged with attempted murder, and the third charged with first-degree assault.</a:t>
            </a:r>
          </a:p>
          <a:p>
            <a:r>
              <a:rPr lang="en-US" dirty="0"/>
              <a:t>In NIBRS the FBI would receive an aggravated assault (plus other offenses if applicable) for the shootings from each state.</a:t>
            </a:r>
          </a:p>
        </p:txBody>
      </p:sp>
      <p:pic>
        <p:nvPicPr>
          <p:cNvPr id="5" name="Picture 4" descr="Graphical user interface, text&#10;&#10;Description automatically generated">
            <a:extLst>
              <a:ext uri="{FF2B5EF4-FFF2-40B4-BE49-F238E27FC236}">
                <a16:creationId xmlns:a16="http://schemas.microsoft.com/office/drawing/2014/main" id="{17A105DB-892C-F398-1AEC-E988D0F51C24}"/>
              </a:ext>
            </a:extLst>
          </p:cNvPr>
          <p:cNvPicPr>
            <a:picLocks noChangeAspect="1"/>
          </p:cNvPicPr>
          <p:nvPr/>
        </p:nvPicPr>
        <p:blipFill>
          <a:blip r:embed="rId2"/>
          <a:stretch>
            <a:fillRect/>
          </a:stretch>
        </p:blipFill>
        <p:spPr>
          <a:xfrm>
            <a:off x="1449206" y="3688773"/>
            <a:ext cx="9056003" cy="3169227"/>
          </a:xfrm>
          <a:prstGeom prst="rect">
            <a:avLst/>
          </a:prstGeom>
        </p:spPr>
      </p:pic>
      <p:pic>
        <p:nvPicPr>
          <p:cNvPr id="6" name="Picture 5" descr="Shape, calendar, arrow&#10;&#10;Description automatically generated">
            <a:extLst>
              <a:ext uri="{FF2B5EF4-FFF2-40B4-BE49-F238E27FC236}">
                <a16:creationId xmlns:a16="http://schemas.microsoft.com/office/drawing/2014/main" id="{56ECCB91-57F2-9BD9-6C25-C593428E5DF5}"/>
              </a:ext>
            </a:extLst>
          </p:cNvPr>
          <p:cNvPicPr>
            <a:picLocks noChangeAspect="1"/>
          </p:cNvPicPr>
          <p:nvPr/>
        </p:nvPicPr>
        <p:blipFill>
          <a:blip r:embed="rId3"/>
          <a:stretch>
            <a:fillRect/>
          </a:stretch>
        </p:blipFill>
        <p:spPr>
          <a:xfrm>
            <a:off x="11282082" y="5920298"/>
            <a:ext cx="909286" cy="937701"/>
          </a:xfrm>
          <a:prstGeom prst="rect">
            <a:avLst/>
          </a:prstGeom>
        </p:spPr>
      </p:pic>
    </p:spTree>
    <p:extLst>
      <p:ext uri="{BB962C8B-B14F-4D97-AF65-F5344CB8AC3E}">
        <p14:creationId xmlns:p14="http://schemas.microsoft.com/office/powerpoint/2010/main" val="7741596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48819-513F-40CA-8A99-EE06E0A8E350}"/>
              </a:ext>
            </a:extLst>
          </p:cNvPr>
          <p:cNvSpPr>
            <a:spLocks noGrp="1"/>
          </p:cNvSpPr>
          <p:nvPr>
            <p:ph type="title"/>
          </p:nvPr>
        </p:nvSpPr>
        <p:spPr>
          <a:xfrm>
            <a:off x="1622239" y="457915"/>
            <a:ext cx="8947522" cy="1400530"/>
          </a:xfrm>
        </p:spPr>
        <p:txBody>
          <a:bodyPr anchor="ctr">
            <a:normAutofit/>
          </a:bodyPr>
          <a:lstStyle/>
          <a:p>
            <a:r>
              <a:rPr lang="en-US" dirty="0">
                <a:solidFill>
                  <a:schemeClr val="accent5"/>
                </a:solidFill>
              </a:rPr>
              <a:t>Agency Internal Written Procedures (IWP’s)</a:t>
            </a:r>
          </a:p>
        </p:txBody>
      </p:sp>
      <p:sp>
        <p:nvSpPr>
          <p:cNvPr id="3" name="Content Placeholder 2">
            <a:extLst>
              <a:ext uri="{FF2B5EF4-FFF2-40B4-BE49-F238E27FC236}">
                <a16:creationId xmlns:a16="http://schemas.microsoft.com/office/drawing/2014/main" id="{3128FD9C-96C2-4487-8EC2-14A7369AE827}"/>
              </a:ext>
            </a:extLst>
          </p:cNvPr>
          <p:cNvSpPr>
            <a:spLocks noGrp="1"/>
          </p:cNvSpPr>
          <p:nvPr>
            <p:ph idx="1"/>
          </p:nvPr>
        </p:nvSpPr>
        <p:spPr>
          <a:xfrm>
            <a:off x="1237081" y="1858445"/>
            <a:ext cx="10372259" cy="4249169"/>
          </a:xfrm>
        </p:spPr>
        <p:txBody>
          <a:bodyPr>
            <a:normAutofit fontScale="92500" lnSpcReduction="20000"/>
          </a:bodyPr>
          <a:lstStyle/>
          <a:p>
            <a:pPr>
              <a:buClr>
                <a:schemeClr val="tx2">
                  <a:lumMod val="60000"/>
                  <a:lumOff val="40000"/>
                </a:schemeClr>
              </a:buClr>
            </a:pPr>
            <a:r>
              <a:rPr lang="en-US" dirty="0"/>
              <a:t>With agencies having a high turnover, it is important that IWP’s are formulated to create a smooth transition in management and NIBRS data uploads/submissions</a:t>
            </a:r>
          </a:p>
          <a:p>
            <a:pPr>
              <a:buClr>
                <a:schemeClr val="tx2">
                  <a:lumMod val="60000"/>
                  <a:lumOff val="40000"/>
                </a:schemeClr>
              </a:buClr>
            </a:pPr>
            <a:r>
              <a:rPr lang="en-US" dirty="0"/>
              <a:t>RAC/ARACs do not need to notify the State of Nevada UCR Program of any changes to your agency’s IWP’s but will be kept on file and will be presented to the NIBRS team </a:t>
            </a:r>
            <a:r>
              <a:rPr lang="en-US"/>
              <a:t>upon request</a:t>
            </a:r>
            <a:endParaRPr lang="en-US" i="1"/>
          </a:p>
          <a:p>
            <a:pPr>
              <a:buClr>
                <a:schemeClr val="tx2">
                  <a:lumMod val="60000"/>
                  <a:lumOff val="40000"/>
                </a:schemeClr>
              </a:buClr>
            </a:pPr>
            <a:r>
              <a:rPr lang="en-US" i="1" dirty="0"/>
              <a:t>Items to include on an IWP:</a:t>
            </a:r>
          </a:p>
          <a:p>
            <a:pPr lvl="1">
              <a:spcBef>
                <a:spcPts val="0"/>
              </a:spcBef>
              <a:buClr>
                <a:schemeClr val="tx2">
                  <a:lumMod val="60000"/>
                  <a:lumOff val="40000"/>
                </a:schemeClr>
              </a:buClr>
            </a:pPr>
            <a:r>
              <a:rPr lang="en-US" sz="2200" dirty="0">
                <a:effectLst/>
                <a:ea typeface="Calibri" panose="020F0502020204030204" pitchFamily="34" charset="0"/>
              </a:rPr>
              <a:t>Agency Procedures and Duties</a:t>
            </a:r>
          </a:p>
          <a:p>
            <a:pPr lvl="1">
              <a:spcBef>
                <a:spcPts val="0"/>
              </a:spcBef>
              <a:buClr>
                <a:schemeClr val="tx2">
                  <a:lumMod val="60000"/>
                  <a:lumOff val="40000"/>
                </a:schemeClr>
              </a:buClr>
            </a:pPr>
            <a:r>
              <a:rPr lang="en-US" sz="2200" dirty="0">
                <a:effectLst/>
                <a:ea typeface="Calibri" panose="020F0502020204030204" pitchFamily="34" charset="0"/>
              </a:rPr>
              <a:t>Submission instructions specific to agencies RMS provider</a:t>
            </a:r>
          </a:p>
          <a:p>
            <a:pPr lvl="1">
              <a:spcBef>
                <a:spcPts val="0"/>
              </a:spcBef>
              <a:buClr>
                <a:schemeClr val="tx2">
                  <a:lumMod val="60000"/>
                  <a:lumOff val="40000"/>
                </a:schemeClr>
              </a:buClr>
            </a:pPr>
            <a:r>
              <a:rPr lang="en-US" sz="2200" dirty="0">
                <a:effectLst/>
                <a:ea typeface="Calibri" panose="020F0502020204030204" pitchFamily="34" charset="0"/>
              </a:rPr>
              <a:t>Training of authorized personnel</a:t>
            </a:r>
          </a:p>
          <a:p>
            <a:pPr lvl="1">
              <a:spcBef>
                <a:spcPts val="0"/>
              </a:spcBef>
              <a:buClr>
                <a:schemeClr val="tx2">
                  <a:lumMod val="60000"/>
                  <a:lumOff val="40000"/>
                </a:schemeClr>
              </a:buClr>
            </a:pPr>
            <a:r>
              <a:rPr lang="en-US" sz="2200" dirty="0">
                <a:effectLst/>
                <a:ea typeface="Calibri" panose="020F0502020204030204" pitchFamily="34" charset="0"/>
              </a:rPr>
              <a:t>Maintain current authorized Personnel List</a:t>
            </a:r>
          </a:p>
          <a:p>
            <a:pPr lvl="1">
              <a:spcBef>
                <a:spcPts val="0"/>
              </a:spcBef>
              <a:buClr>
                <a:schemeClr val="tx2">
                  <a:lumMod val="60000"/>
                  <a:lumOff val="40000"/>
                </a:schemeClr>
              </a:buClr>
            </a:pPr>
            <a:r>
              <a:rPr lang="en-US" sz="2200" dirty="0">
                <a:effectLst/>
                <a:ea typeface="Calibri" panose="020F0502020204030204" pitchFamily="34" charset="0"/>
              </a:rPr>
              <a:t>NIBRS Certifications</a:t>
            </a:r>
          </a:p>
          <a:p>
            <a:pPr lvl="1">
              <a:spcBef>
                <a:spcPts val="0"/>
              </a:spcBef>
              <a:buClr>
                <a:schemeClr val="tx2">
                  <a:lumMod val="60000"/>
                  <a:lumOff val="40000"/>
                </a:schemeClr>
              </a:buClr>
            </a:pPr>
            <a:r>
              <a:rPr lang="en-US" sz="2200" dirty="0">
                <a:effectLst/>
                <a:ea typeface="Calibri" panose="020F0502020204030204" pitchFamily="34" charset="0"/>
              </a:rPr>
              <a:t>Addressing Errors and Warnings </a:t>
            </a:r>
          </a:p>
          <a:p>
            <a:pPr lvl="1">
              <a:spcBef>
                <a:spcPts val="0"/>
              </a:spcBef>
              <a:buClr>
                <a:schemeClr val="tx2">
                  <a:lumMod val="60000"/>
                  <a:lumOff val="40000"/>
                </a:schemeClr>
              </a:buClr>
            </a:pPr>
            <a:r>
              <a:rPr lang="en-US" sz="2200" dirty="0">
                <a:effectLst/>
                <a:ea typeface="Calibri" panose="020F0502020204030204" pitchFamily="34" charset="0"/>
              </a:rPr>
              <a:t>Deadlines</a:t>
            </a:r>
          </a:p>
        </p:txBody>
      </p:sp>
      <p:pic>
        <p:nvPicPr>
          <p:cNvPr id="9" name="Picture 8" descr="Shape, calendar, arrow&#10;&#10;Description automatically generated">
            <a:extLst>
              <a:ext uri="{FF2B5EF4-FFF2-40B4-BE49-F238E27FC236}">
                <a16:creationId xmlns:a16="http://schemas.microsoft.com/office/drawing/2014/main" id="{8B50902A-02C0-468C-AB52-4BFE81545E12}"/>
              </a:ext>
            </a:extLst>
          </p:cNvPr>
          <p:cNvPicPr>
            <a:picLocks noChangeAspect="1"/>
          </p:cNvPicPr>
          <p:nvPr/>
        </p:nvPicPr>
        <p:blipFill>
          <a:blip r:embed="rId3"/>
          <a:stretch>
            <a:fillRect/>
          </a:stretch>
        </p:blipFill>
        <p:spPr>
          <a:xfrm>
            <a:off x="11282082" y="5920298"/>
            <a:ext cx="909286" cy="937701"/>
          </a:xfrm>
          <a:prstGeom prst="rect">
            <a:avLst/>
          </a:prstGeom>
        </p:spPr>
      </p:pic>
      <p:sp>
        <p:nvSpPr>
          <p:cNvPr id="5" name="TextBox 4">
            <a:extLst>
              <a:ext uri="{FF2B5EF4-FFF2-40B4-BE49-F238E27FC236}">
                <a16:creationId xmlns:a16="http://schemas.microsoft.com/office/drawing/2014/main" id="{478760A0-430E-471B-A516-614BAD521B39}"/>
              </a:ext>
            </a:extLst>
          </p:cNvPr>
          <p:cNvSpPr txBox="1"/>
          <p:nvPr/>
        </p:nvSpPr>
        <p:spPr>
          <a:xfrm>
            <a:off x="0" y="0"/>
            <a:ext cx="635267" cy="253916"/>
          </a:xfrm>
          <a:prstGeom prst="rect">
            <a:avLst/>
          </a:prstGeom>
          <a:noFill/>
        </p:spPr>
        <p:txBody>
          <a:bodyPr wrap="square">
            <a:spAutoFit/>
          </a:bodyPr>
          <a:lstStyle/>
          <a:p>
            <a:r>
              <a:rPr lang="en-US" sz="1050" dirty="0"/>
              <a:t>Admin</a:t>
            </a:r>
          </a:p>
        </p:txBody>
      </p:sp>
    </p:spTree>
    <p:extLst>
      <p:ext uri="{BB962C8B-B14F-4D97-AF65-F5344CB8AC3E}">
        <p14:creationId xmlns:p14="http://schemas.microsoft.com/office/powerpoint/2010/main" val="33007020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EF4B7-0C5E-4F08-9056-D3BBCC1D4338}"/>
              </a:ext>
            </a:extLst>
          </p:cNvPr>
          <p:cNvSpPr>
            <a:spLocks noGrp="1"/>
          </p:cNvSpPr>
          <p:nvPr>
            <p:ph type="title"/>
          </p:nvPr>
        </p:nvSpPr>
        <p:spPr>
          <a:xfrm>
            <a:off x="1451579" y="121126"/>
            <a:ext cx="9291215" cy="1049235"/>
          </a:xfrm>
        </p:spPr>
        <p:txBody>
          <a:bodyPr/>
          <a:lstStyle/>
          <a:p>
            <a:r>
              <a:rPr lang="en-US" dirty="0">
                <a:solidFill>
                  <a:schemeClr val="accent5"/>
                </a:solidFill>
              </a:rPr>
              <a:t>Agency Operating Personnel List</a:t>
            </a:r>
          </a:p>
        </p:txBody>
      </p:sp>
      <p:sp>
        <p:nvSpPr>
          <p:cNvPr id="3" name="Content Placeholder 2">
            <a:extLst>
              <a:ext uri="{FF2B5EF4-FFF2-40B4-BE49-F238E27FC236}">
                <a16:creationId xmlns:a16="http://schemas.microsoft.com/office/drawing/2014/main" id="{E9020F85-8221-40CC-9013-6B1E7F81D9D5}"/>
              </a:ext>
            </a:extLst>
          </p:cNvPr>
          <p:cNvSpPr>
            <a:spLocks noGrp="1"/>
          </p:cNvSpPr>
          <p:nvPr>
            <p:ph idx="1"/>
          </p:nvPr>
        </p:nvSpPr>
        <p:spPr>
          <a:xfrm>
            <a:off x="1451579" y="1299412"/>
            <a:ext cx="9291215" cy="4166934"/>
          </a:xfrm>
        </p:spPr>
        <p:txBody>
          <a:bodyPr>
            <a:normAutofit/>
          </a:bodyPr>
          <a:lstStyle/>
          <a:p>
            <a:r>
              <a:rPr lang="en-US" dirty="0"/>
              <a:t>RAC/ARAC shall maintain records of agency personnel who are responsible for uploading/validating any type of NIBRS data.</a:t>
            </a:r>
          </a:p>
          <a:p>
            <a:r>
              <a:rPr lang="en-US" dirty="0"/>
              <a:t>This list must be updated and maintained of individuals responsible for entering, editing, uploading NIBRS data/files has completed their required training. </a:t>
            </a:r>
          </a:p>
          <a:p>
            <a:pPr lvl="2"/>
            <a:r>
              <a:rPr lang="en-US" dirty="0"/>
              <a:t>This list does not have to be sent to the State of Nevada UCR Program when additional personnel are added. </a:t>
            </a:r>
          </a:p>
          <a:p>
            <a:r>
              <a:rPr lang="en-US" dirty="0"/>
              <a:t>ONLY a change in the RAC/ARAC is required to be sent to the UCR Program for contact purposes. </a:t>
            </a:r>
          </a:p>
          <a:p>
            <a:r>
              <a:rPr lang="en-US" dirty="0"/>
              <a:t>The Operating Personnel List is required to be kept on file. </a:t>
            </a:r>
          </a:p>
          <a:p>
            <a:endParaRPr lang="en-US" dirty="0"/>
          </a:p>
        </p:txBody>
      </p:sp>
      <p:pic>
        <p:nvPicPr>
          <p:cNvPr id="4" name="Picture 3" descr="Shape, calendar, arrow&#10;&#10;Description automatically generated">
            <a:extLst>
              <a:ext uri="{FF2B5EF4-FFF2-40B4-BE49-F238E27FC236}">
                <a16:creationId xmlns:a16="http://schemas.microsoft.com/office/drawing/2014/main" id="{B78924EA-87C3-44B6-9996-88F4CFA44F72}"/>
              </a:ext>
            </a:extLst>
          </p:cNvPr>
          <p:cNvPicPr>
            <a:picLocks noChangeAspect="1"/>
          </p:cNvPicPr>
          <p:nvPr/>
        </p:nvPicPr>
        <p:blipFill>
          <a:blip r:embed="rId2"/>
          <a:stretch>
            <a:fillRect/>
          </a:stretch>
        </p:blipFill>
        <p:spPr>
          <a:xfrm>
            <a:off x="11282082" y="5920298"/>
            <a:ext cx="909286" cy="937701"/>
          </a:xfrm>
          <a:prstGeom prst="rect">
            <a:avLst/>
          </a:prstGeom>
        </p:spPr>
      </p:pic>
      <p:sp>
        <p:nvSpPr>
          <p:cNvPr id="5" name="TextBox 4">
            <a:extLst>
              <a:ext uri="{FF2B5EF4-FFF2-40B4-BE49-F238E27FC236}">
                <a16:creationId xmlns:a16="http://schemas.microsoft.com/office/drawing/2014/main" id="{4561824C-CC7E-4DCB-9BBC-D7C47422E197}"/>
              </a:ext>
            </a:extLst>
          </p:cNvPr>
          <p:cNvSpPr txBox="1"/>
          <p:nvPr/>
        </p:nvSpPr>
        <p:spPr>
          <a:xfrm>
            <a:off x="0" y="0"/>
            <a:ext cx="635267" cy="253916"/>
          </a:xfrm>
          <a:prstGeom prst="rect">
            <a:avLst/>
          </a:prstGeom>
          <a:noFill/>
        </p:spPr>
        <p:txBody>
          <a:bodyPr wrap="square">
            <a:spAutoFit/>
          </a:bodyPr>
          <a:lstStyle/>
          <a:p>
            <a:r>
              <a:rPr lang="en-US" sz="1050" dirty="0"/>
              <a:t>Admin</a:t>
            </a:r>
          </a:p>
        </p:txBody>
      </p:sp>
    </p:spTree>
    <p:extLst>
      <p:ext uri="{BB962C8B-B14F-4D97-AF65-F5344CB8AC3E}">
        <p14:creationId xmlns:p14="http://schemas.microsoft.com/office/powerpoint/2010/main" val="36591438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B35B9-7EFA-437D-84AB-7710D46072DE}"/>
              </a:ext>
            </a:extLst>
          </p:cNvPr>
          <p:cNvSpPr>
            <a:spLocks noGrp="1"/>
          </p:cNvSpPr>
          <p:nvPr>
            <p:ph type="title"/>
          </p:nvPr>
        </p:nvSpPr>
        <p:spPr>
          <a:xfrm>
            <a:off x="1393638" y="657727"/>
            <a:ext cx="9404723" cy="760396"/>
          </a:xfrm>
        </p:spPr>
        <p:txBody>
          <a:bodyPr/>
          <a:lstStyle/>
          <a:p>
            <a:r>
              <a:rPr lang="en-US" dirty="0">
                <a:solidFill>
                  <a:schemeClr val="accent5"/>
                </a:solidFill>
              </a:rPr>
              <a:t>FBI Quarterly Reporting Schedule</a:t>
            </a:r>
          </a:p>
        </p:txBody>
      </p:sp>
      <p:sp>
        <p:nvSpPr>
          <p:cNvPr id="3" name="Content Placeholder 2">
            <a:extLst>
              <a:ext uri="{FF2B5EF4-FFF2-40B4-BE49-F238E27FC236}">
                <a16:creationId xmlns:a16="http://schemas.microsoft.com/office/drawing/2014/main" id="{DDB60157-E97D-4A0F-AD8A-ECDE67D36D89}"/>
              </a:ext>
            </a:extLst>
          </p:cNvPr>
          <p:cNvSpPr>
            <a:spLocks noGrp="1"/>
          </p:cNvSpPr>
          <p:nvPr>
            <p:ph idx="1"/>
          </p:nvPr>
        </p:nvSpPr>
        <p:spPr>
          <a:xfrm>
            <a:off x="1767010" y="1559292"/>
            <a:ext cx="10178770" cy="4900019"/>
          </a:xfrm>
        </p:spPr>
        <p:txBody>
          <a:bodyPr>
            <a:normAutofit/>
          </a:bodyPr>
          <a:lstStyle/>
          <a:p>
            <a:r>
              <a:rPr lang="en-US" sz="2800" dirty="0"/>
              <a:t>Jan-March data = May 2022; Release June 2022</a:t>
            </a:r>
          </a:p>
          <a:p>
            <a:pPr marL="0" indent="0">
              <a:buNone/>
            </a:pPr>
            <a:endParaRPr lang="en-US" sz="2800" dirty="0"/>
          </a:p>
          <a:p>
            <a:r>
              <a:rPr lang="en-US" sz="2800" dirty="0"/>
              <a:t>April-June data = August 2022; Release September 2022</a:t>
            </a:r>
          </a:p>
          <a:p>
            <a:endParaRPr lang="en-US" sz="2800" dirty="0"/>
          </a:p>
          <a:p>
            <a:r>
              <a:rPr lang="en-US" sz="2800" dirty="0"/>
              <a:t>July-Sept data = November 2022; Release December 2022</a:t>
            </a:r>
          </a:p>
          <a:p>
            <a:endParaRPr lang="en-US" sz="2800" dirty="0"/>
          </a:p>
          <a:p>
            <a:r>
              <a:rPr lang="en-US" sz="2800" dirty="0"/>
              <a:t>Oct-Dec data= February 2023; Release March 2023</a:t>
            </a:r>
          </a:p>
        </p:txBody>
      </p:sp>
      <p:pic>
        <p:nvPicPr>
          <p:cNvPr id="4" name="Picture 3" descr="Shape, calendar, arrow&#10;&#10;Description automatically generated">
            <a:extLst>
              <a:ext uri="{FF2B5EF4-FFF2-40B4-BE49-F238E27FC236}">
                <a16:creationId xmlns:a16="http://schemas.microsoft.com/office/drawing/2014/main" id="{50C13F4C-E348-4111-8552-15FA5E2B7DA2}"/>
              </a:ext>
            </a:extLst>
          </p:cNvPr>
          <p:cNvPicPr>
            <a:picLocks noChangeAspect="1"/>
          </p:cNvPicPr>
          <p:nvPr/>
        </p:nvPicPr>
        <p:blipFill>
          <a:blip r:embed="rId3"/>
          <a:stretch>
            <a:fillRect/>
          </a:stretch>
        </p:blipFill>
        <p:spPr>
          <a:xfrm>
            <a:off x="11282082" y="5920298"/>
            <a:ext cx="909286" cy="937701"/>
          </a:xfrm>
          <a:prstGeom prst="rect">
            <a:avLst/>
          </a:prstGeom>
        </p:spPr>
      </p:pic>
      <p:sp>
        <p:nvSpPr>
          <p:cNvPr id="5" name="TextBox 4">
            <a:extLst>
              <a:ext uri="{FF2B5EF4-FFF2-40B4-BE49-F238E27FC236}">
                <a16:creationId xmlns:a16="http://schemas.microsoft.com/office/drawing/2014/main" id="{2CB00343-718D-4512-86B1-7F7586004EEA}"/>
              </a:ext>
            </a:extLst>
          </p:cNvPr>
          <p:cNvSpPr txBox="1"/>
          <p:nvPr/>
        </p:nvSpPr>
        <p:spPr>
          <a:xfrm>
            <a:off x="0" y="0"/>
            <a:ext cx="635267" cy="253916"/>
          </a:xfrm>
          <a:prstGeom prst="rect">
            <a:avLst/>
          </a:prstGeom>
          <a:noFill/>
        </p:spPr>
        <p:txBody>
          <a:bodyPr wrap="square">
            <a:spAutoFit/>
          </a:bodyPr>
          <a:lstStyle/>
          <a:p>
            <a:r>
              <a:rPr lang="en-US" sz="1050" dirty="0"/>
              <a:t>Data</a:t>
            </a:r>
          </a:p>
        </p:txBody>
      </p:sp>
    </p:spTree>
    <p:extLst>
      <p:ext uri="{BB962C8B-B14F-4D97-AF65-F5344CB8AC3E}">
        <p14:creationId xmlns:p14="http://schemas.microsoft.com/office/powerpoint/2010/main" val="13354236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8FF80-074C-43EB-B82A-C642C3190CC2}"/>
              </a:ext>
            </a:extLst>
          </p:cNvPr>
          <p:cNvSpPr>
            <a:spLocks noGrp="1"/>
          </p:cNvSpPr>
          <p:nvPr>
            <p:ph type="title"/>
          </p:nvPr>
        </p:nvSpPr>
        <p:spPr>
          <a:xfrm>
            <a:off x="1622729" y="154004"/>
            <a:ext cx="8946542" cy="640465"/>
          </a:xfrm>
        </p:spPr>
        <p:txBody>
          <a:bodyPr/>
          <a:lstStyle/>
          <a:p>
            <a:r>
              <a:rPr lang="en-US" dirty="0">
                <a:solidFill>
                  <a:schemeClr val="accent5"/>
                </a:solidFill>
              </a:rPr>
              <a:t>Zero Report </a:t>
            </a:r>
          </a:p>
        </p:txBody>
      </p:sp>
      <p:sp>
        <p:nvSpPr>
          <p:cNvPr id="3" name="Content Placeholder 2">
            <a:extLst>
              <a:ext uri="{FF2B5EF4-FFF2-40B4-BE49-F238E27FC236}">
                <a16:creationId xmlns:a16="http://schemas.microsoft.com/office/drawing/2014/main" id="{C5C784D1-E0EE-4C2C-AB11-8B7468602F1B}"/>
              </a:ext>
            </a:extLst>
          </p:cNvPr>
          <p:cNvSpPr>
            <a:spLocks noGrp="1"/>
          </p:cNvSpPr>
          <p:nvPr>
            <p:ph idx="1"/>
          </p:nvPr>
        </p:nvSpPr>
        <p:spPr>
          <a:xfrm>
            <a:off x="1461070" y="1541539"/>
            <a:ext cx="9269859" cy="3774921"/>
          </a:xfrm>
        </p:spPr>
        <p:txBody>
          <a:bodyPr>
            <a:normAutofit/>
          </a:bodyPr>
          <a:lstStyle/>
          <a:p>
            <a:r>
              <a:rPr lang="en-US" sz="2400" dirty="0"/>
              <a:t>If your agency has no incidents/arrests/calls for service for a given month, you will still submit a “Zero Report”</a:t>
            </a:r>
          </a:p>
          <a:p>
            <a:pPr lvl="1"/>
            <a:r>
              <a:rPr lang="en-US" sz="2400" dirty="0"/>
              <a:t>This allows the State UCR Program and the FBI to differentiate between agencies who are late/forgot to submit data and agencies who had no incidents/arrests/calls for service</a:t>
            </a:r>
          </a:p>
        </p:txBody>
      </p:sp>
      <p:pic>
        <p:nvPicPr>
          <p:cNvPr id="4" name="Picture 3" descr="Shape, calendar, arrow&#10;&#10;Description automatically generated">
            <a:extLst>
              <a:ext uri="{FF2B5EF4-FFF2-40B4-BE49-F238E27FC236}">
                <a16:creationId xmlns:a16="http://schemas.microsoft.com/office/drawing/2014/main" id="{B87A4018-FB35-40E6-BC04-72BC54D33116}"/>
              </a:ext>
            </a:extLst>
          </p:cNvPr>
          <p:cNvPicPr>
            <a:picLocks noChangeAspect="1"/>
          </p:cNvPicPr>
          <p:nvPr/>
        </p:nvPicPr>
        <p:blipFill>
          <a:blip r:embed="rId2"/>
          <a:stretch>
            <a:fillRect/>
          </a:stretch>
        </p:blipFill>
        <p:spPr>
          <a:xfrm>
            <a:off x="11282714" y="5920299"/>
            <a:ext cx="909286" cy="937701"/>
          </a:xfrm>
          <a:prstGeom prst="rect">
            <a:avLst/>
          </a:prstGeom>
        </p:spPr>
      </p:pic>
      <p:sp>
        <p:nvSpPr>
          <p:cNvPr id="6" name="TextBox 5">
            <a:extLst>
              <a:ext uri="{FF2B5EF4-FFF2-40B4-BE49-F238E27FC236}">
                <a16:creationId xmlns:a16="http://schemas.microsoft.com/office/drawing/2014/main" id="{EE87D88A-7254-477F-899E-740EFBECFAEE}"/>
              </a:ext>
            </a:extLst>
          </p:cNvPr>
          <p:cNvSpPr txBox="1"/>
          <p:nvPr/>
        </p:nvSpPr>
        <p:spPr>
          <a:xfrm>
            <a:off x="0" y="0"/>
            <a:ext cx="838200" cy="253916"/>
          </a:xfrm>
          <a:prstGeom prst="rect">
            <a:avLst/>
          </a:prstGeom>
          <a:noFill/>
        </p:spPr>
        <p:txBody>
          <a:bodyPr wrap="square">
            <a:spAutoFit/>
          </a:bodyPr>
          <a:lstStyle/>
          <a:p>
            <a:r>
              <a:rPr lang="en-US" sz="1050" dirty="0"/>
              <a:t>Data</a:t>
            </a:r>
          </a:p>
        </p:txBody>
      </p:sp>
    </p:spTree>
    <p:extLst>
      <p:ext uri="{BB962C8B-B14F-4D97-AF65-F5344CB8AC3E}">
        <p14:creationId xmlns:p14="http://schemas.microsoft.com/office/powerpoint/2010/main" val="20090764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5C8CC-A8D0-42BC-90B9-BEFDD00AF722}"/>
              </a:ext>
            </a:extLst>
          </p:cNvPr>
          <p:cNvSpPr>
            <a:spLocks noGrp="1"/>
          </p:cNvSpPr>
          <p:nvPr>
            <p:ph type="title"/>
          </p:nvPr>
        </p:nvSpPr>
        <p:spPr>
          <a:xfrm>
            <a:off x="978184" y="125128"/>
            <a:ext cx="10303898" cy="673769"/>
          </a:xfrm>
        </p:spPr>
        <p:txBody>
          <a:bodyPr anchor="ctr">
            <a:normAutofit/>
          </a:bodyPr>
          <a:lstStyle/>
          <a:p>
            <a:r>
              <a:rPr lang="en-US" dirty="0">
                <a:solidFill>
                  <a:schemeClr val="accent5"/>
                </a:solidFill>
              </a:rPr>
              <a:t>Class goals</a:t>
            </a:r>
          </a:p>
        </p:txBody>
      </p:sp>
      <p:sp>
        <p:nvSpPr>
          <p:cNvPr id="3" name="Content Placeholder 2">
            <a:extLst>
              <a:ext uri="{FF2B5EF4-FFF2-40B4-BE49-F238E27FC236}">
                <a16:creationId xmlns:a16="http://schemas.microsoft.com/office/drawing/2014/main" id="{25741773-A715-4E5C-BFDD-A4749F9A162E}"/>
              </a:ext>
            </a:extLst>
          </p:cNvPr>
          <p:cNvSpPr>
            <a:spLocks noGrp="1"/>
          </p:cNvSpPr>
          <p:nvPr>
            <p:ph idx="1"/>
          </p:nvPr>
        </p:nvSpPr>
        <p:spPr>
          <a:xfrm>
            <a:off x="978184" y="1116532"/>
            <a:ext cx="8947522" cy="4323346"/>
          </a:xfrm>
        </p:spPr>
        <p:txBody>
          <a:bodyPr>
            <a:normAutofit fontScale="92500"/>
          </a:bodyPr>
          <a:lstStyle/>
          <a:p>
            <a:pPr>
              <a:buClr>
                <a:schemeClr val="tx2">
                  <a:lumMod val="60000"/>
                  <a:lumOff val="40000"/>
                </a:schemeClr>
              </a:buClr>
            </a:pPr>
            <a:r>
              <a:rPr lang="en-US" sz="2400" dirty="0"/>
              <a:t>Gain an understanding of State and Federal practices of NIBRS.</a:t>
            </a:r>
          </a:p>
          <a:p>
            <a:pPr marL="0" indent="0">
              <a:buClr>
                <a:schemeClr val="tx2">
                  <a:lumMod val="60000"/>
                  <a:lumOff val="40000"/>
                </a:schemeClr>
              </a:buClr>
              <a:buNone/>
            </a:pPr>
            <a:endParaRPr lang="en-US" sz="2400" dirty="0"/>
          </a:p>
          <a:p>
            <a:pPr>
              <a:buClr>
                <a:schemeClr val="tx2">
                  <a:lumMod val="60000"/>
                  <a:lumOff val="40000"/>
                </a:schemeClr>
              </a:buClr>
            </a:pPr>
            <a:r>
              <a:rPr lang="en-US" sz="2400" dirty="0"/>
              <a:t> Be able to effectively utilize resources.</a:t>
            </a:r>
          </a:p>
          <a:p>
            <a:pPr marL="0" indent="0">
              <a:buClr>
                <a:schemeClr val="tx2">
                  <a:lumMod val="60000"/>
                  <a:lumOff val="40000"/>
                </a:schemeClr>
              </a:buClr>
              <a:buNone/>
            </a:pPr>
            <a:endParaRPr lang="en-US" sz="2400" dirty="0"/>
          </a:p>
          <a:p>
            <a:pPr>
              <a:buClr>
                <a:schemeClr val="tx2">
                  <a:lumMod val="60000"/>
                  <a:lumOff val="40000"/>
                </a:schemeClr>
              </a:buClr>
            </a:pPr>
            <a:r>
              <a:rPr lang="en-US" sz="2400" dirty="0"/>
              <a:t>Clarify Quality Assurance Review(QAR).</a:t>
            </a:r>
          </a:p>
          <a:p>
            <a:pPr>
              <a:buClr>
                <a:schemeClr val="tx2">
                  <a:lumMod val="60000"/>
                  <a:lumOff val="40000"/>
                </a:schemeClr>
              </a:buClr>
            </a:pPr>
            <a:endParaRPr lang="en-US" sz="2400" dirty="0"/>
          </a:p>
          <a:p>
            <a:pPr>
              <a:buClr>
                <a:schemeClr val="tx2">
                  <a:lumMod val="60000"/>
                  <a:lumOff val="40000"/>
                </a:schemeClr>
              </a:buClr>
            </a:pPr>
            <a:r>
              <a:rPr lang="en-US" sz="2400" dirty="0"/>
              <a:t>Understand state Domestic Violence and Crimes Against the Elderly/Vulnerable person Requirements </a:t>
            </a:r>
          </a:p>
          <a:p>
            <a:pPr marL="0" indent="0">
              <a:buClr>
                <a:schemeClr val="tx2">
                  <a:lumMod val="60000"/>
                  <a:lumOff val="40000"/>
                </a:schemeClr>
              </a:buClr>
              <a:buNone/>
            </a:pPr>
            <a:endParaRPr lang="en-US" dirty="0"/>
          </a:p>
          <a:p>
            <a:pPr>
              <a:buClr>
                <a:schemeClr val="tx2">
                  <a:lumMod val="60000"/>
                  <a:lumOff val="40000"/>
                </a:schemeClr>
              </a:buClr>
            </a:pPr>
            <a:endParaRPr lang="en-US" dirty="0"/>
          </a:p>
        </p:txBody>
      </p:sp>
      <p:pic>
        <p:nvPicPr>
          <p:cNvPr id="4" name="Picture 3" descr="Shape, calendar, arrow&#10;&#10;Description automatically generated">
            <a:extLst>
              <a:ext uri="{FF2B5EF4-FFF2-40B4-BE49-F238E27FC236}">
                <a16:creationId xmlns:a16="http://schemas.microsoft.com/office/drawing/2014/main" id="{531D313B-F5D5-46DE-8B7E-31E66A6CCF58}"/>
              </a:ext>
            </a:extLst>
          </p:cNvPr>
          <p:cNvPicPr>
            <a:picLocks noChangeAspect="1"/>
          </p:cNvPicPr>
          <p:nvPr/>
        </p:nvPicPr>
        <p:blipFill>
          <a:blip r:embed="rId3"/>
          <a:stretch>
            <a:fillRect/>
          </a:stretch>
        </p:blipFill>
        <p:spPr>
          <a:xfrm>
            <a:off x="11282082" y="5920298"/>
            <a:ext cx="909286" cy="937701"/>
          </a:xfrm>
          <a:prstGeom prst="rect">
            <a:avLst/>
          </a:prstGeom>
        </p:spPr>
      </p:pic>
      <p:sp>
        <p:nvSpPr>
          <p:cNvPr id="5" name="TextBox 4">
            <a:extLst>
              <a:ext uri="{FF2B5EF4-FFF2-40B4-BE49-F238E27FC236}">
                <a16:creationId xmlns:a16="http://schemas.microsoft.com/office/drawing/2014/main" id="{A4652FF2-C4C3-4E3B-9414-10DAF772E87C}"/>
              </a:ext>
            </a:extLst>
          </p:cNvPr>
          <p:cNvSpPr txBox="1"/>
          <p:nvPr/>
        </p:nvSpPr>
        <p:spPr>
          <a:xfrm>
            <a:off x="0" y="0"/>
            <a:ext cx="842541" cy="253916"/>
          </a:xfrm>
          <a:prstGeom prst="rect">
            <a:avLst/>
          </a:prstGeom>
          <a:noFill/>
        </p:spPr>
        <p:txBody>
          <a:bodyPr wrap="square" rtlCol="0">
            <a:spAutoFit/>
          </a:bodyPr>
          <a:lstStyle/>
          <a:p>
            <a:r>
              <a:rPr lang="en-US" sz="1050" dirty="0"/>
              <a:t>Intro</a:t>
            </a:r>
          </a:p>
        </p:txBody>
      </p:sp>
    </p:spTree>
    <p:extLst>
      <p:ext uri="{BB962C8B-B14F-4D97-AF65-F5344CB8AC3E}">
        <p14:creationId xmlns:p14="http://schemas.microsoft.com/office/powerpoint/2010/main" val="27919550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683D6D-4F5C-4237-B57E-A986311C9AB6}"/>
              </a:ext>
            </a:extLst>
          </p:cNvPr>
          <p:cNvPicPr>
            <a:picLocks noChangeAspect="1"/>
          </p:cNvPicPr>
          <p:nvPr/>
        </p:nvPicPr>
        <p:blipFill rotWithShape="1">
          <a:blip r:embed="rId3">
            <a:duotone>
              <a:prstClr val="black"/>
              <a:schemeClr val="accent5">
                <a:tint val="45000"/>
                <a:satMod val="400000"/>
              </a:schemeClr>
            </a:duotone>
            <a:alphaModFix amt="15000"/>
          </a:blip>
          <a:srcRect l="25334" r="-1" b="-1"/>
          <a:stretch/>
        </p:blipFill>
        <p:spPr>
          <a:xfrm>
            <a:off x="-612" y="0"/>
            <a:ext cx="12191980" cy="6857990"/>
          </a:xfrm>
          <a:prstGeom prst="rect">
            <a:avLst/>
          </a:prstGeom>
        </p:spPr>
      </p:pic>
      <p:sp>
        <p:nvSpPr>
          <p:cNvPr id="2" name="Title 1">
            <a:extLst>
              <a:ext uri="{FF2B5EF4-FFF2-40B4-BE49-F238E27FC236}">
                <a16:creationId xmlns:a16="http://schemas.microsoft.com/office/drawing/2014/main" id="{244D22D7-612C-491B-8863-91140087605F}"/>
              </a:ext>
            </a:extLst>
          </p:cNvPr>
          <p:cNvSpPr>
            <a:spLocks noGrp="1"/>
          </p:cNvSpPr>
          <p:nvPr>
            <p:ph type="title"/>
          </p:nvPr>
        </p:nvSpPr>
        <p:spPr>
          <a:xfrm>
            <a:off x="718343" y="248098"/>
            <a:ext cx="9404723" cy="893761"/>
          </a:xfrm>
        </p:spPr>
        <p:txBody>
          <a:bodyPr>
            <a:normAutofit/>
          </a:bodyPr>
          <a:lstStyle/>
          <a:p>
            <a:r>
              <a:rPr lang="en-US" dirty="0">
                <a:solidFill>
                  <a:schemeClr val="accent5"/>
                </a:solidFill>
              </a:rPr>
              <a:t>NIBRS Publications</a:t>
            </a:r>
          </a:p>
        </p:txBody>
      </p:sp>
      <p:sp>
        <p:nvSpPr>
          <p:cNvPr id="3" name="Content Placeholder 2">
            <a:extLst>
              <a:ext uri="{FF2B5EF4-FFF2-40B4-BE49-F238E27FC236}">
                <a16:creationId xmlns:a16="http://schemas.microsoft.com/office/drawing/2014/main" id="{67BD81F8-C9C1-4F68-A4C5-DC975A7F7EE0}"/>
              </a:ext>
            </a:extLst>
          </p:cNvPr>
          <p:cNvSpPr>
            <a:spLocks noGrp="1"/>
          </p:cNvSpPr>
          <p:nvPr>
            <p:ph idx="1"/>
          </p:nvPr>
        </p:nvSpPr>
        <p:spPr>
          <a:xfrm>
            <a:off x="1405288" y="1389947"/>
            <a:ext cx="8354729" cy="4125329"/>
          </a:xfrm>
        </p:spPr>
        <p:txBody>
          <a:bodyPr anchor="ctr">
            <a:normAutofit/>
          </a:bodyPr>
          <a:lstStyle/>
          <a:p>
            <a:pPr>
              <a:lnSpc>
                <a:spcPct val="90000"/>
              </a:lnSpc>
            </a:pPr>
            <a:r>
              <a:rPr lang="en-US" sz="2400" dirty="0"/>
              <a:t>Past publications:</a:t>
            </a:r>
          </a:p>
          <a:p>
            <a:pPr lvl="1">
              <a:lnSpc>
                <a:spcPct val="90000"/>
              </a:lnSpc>
            </a:pPr>
            <a:r>
              <a:rPr lang="en-US" sz="2200" b="1" i="1" dirty="0">
                <a:hlinkClick r:id="rId4">
                  <a:extLst>
                    <a:ext uri="{A12FA001-AC4F-418D-AE19-62706E023703}">
                      <ahyp:hlinkClr xmlns:ahyp="http://schemas.microsoft.com/office/drawing/2018/hyperlinkcolor" val="tx"/>
                    </a:ext>
                  </a:extLst>
                </a:hlinkClick>
              </a:rPr>
              <a:t>https://rccd.nv.gov/About/UCR/Crime-In-Nevada/</a:t>
            </a:r>
            <a:endParaRPr lang="en-US" sz="2200" b="1" i="1" dirty="0"/>
          </a:p>
          <a:p>
            <a:pPr marL="457200" lvl="1" indent="0">
              <a:lnSpc>
                <a:spcPct val="90000"/>
              </a:lnSpc>
              <a:buNone/>
            </a:pPr>
            <a:endParaRPr lang="en-US" sz="2200" dirty="0"/>
          </a:p>
          <a:p>
            <a:pPr marL="457200" lvl="1" indent="0">
              <a:lnSpc>
                <a:spcPct val="90000"/>
              </a:lnSpc>
              <a:buNone/>
            </a:pPr>
            <a:endParaRPr lang="en-US" dirty="0"/>
          </a:p>
          <a:p>
            <a:pPr marL="457200" lvl="1" indent="0">
              <a:lnSpc>
                <a:spcPct val="90000"/>
              </a:lnSpc>
              <a:buNone/>
            </a:pPr>
            <a:endParaRPr lang="en-US" dirty="0"/>
          </a:p>
          <a:p>
            <a:pPr>
              <a:lnSpc>
                <a:spcPct val="90000"/>
              </a:lnSpc>
            </a:pPr>
            <a:r>
              <a:rPr lang="en-US" sz="2200" dirty="0"/>
              <a:t>FBI</a:t>
            </a:r>
          </a:p>
          <a:p>
            <a:pPr lvl="2"/>
            <a:r>
              <a:rPr lang="en-US" sz="2400" b="1" i="1" u="sng" dirty="0">
                <a:ea typeface="+mn-lt"/>
                <a:cs typeface="+mn-lt"/>
                <a:hlinkClick r:id="rId5">
                  <a:extLst>
                    <a:ext uri="{A12FA001-AC4F-418D-AE19-62706E023703}">
                      <ahyp:hlinkClr xmlns:ahyp="http://schemas.microsoft.com/office/drawing/2018/hyperlinkcolor" val="tx"/>
                    </a:ext>
                  </a:extLst>
                </a:hlinkClick>
              </a:rPr>
              <a:t>https://crime-data-explorer.fr.cloud.gov/</a:t>
            </a:r>
            <a:r>
              <a:rPr lang="en-US" sz="2400" b="1" i="1" u="sng" dirty="0">
                <a:ea typeface="+mn-lt"/>
                <a:cs typeface="+mn-lt"/>
              </a:rPr>
              <a:t> </a:t>
            </a:r>
            <a:endParaRPr lang="en-US" sz="2400" b="1" i="1" u="sng" dirty="0">
              <a:cs typeface="Calibri"/>
            </a:endParaRPr>
          </a:p>
          <a:p>
            <a:pPr lvl="2">
              <a:lnSpc>
                <a:spcPct val="90000"/>
              </a:lnSpc>
            </a:pPr>
            <a:r>
              <a:rPr lang="en-US" sz="1900" dirty="0"/>
              <a:t>“Crime in the United States”</a:t>
            </a:r>
          </a:p>
          <a:p>
            <a:pPr lvl="3">
              <a:lnSpc>
                <a:spcPct val="90000"/>
              </a:lnSpc>
            </a:pPr>
            <a:r>
              <a:rPr lang="en-US" sz="1900" dirty="0"/>
              <a:t>Updated Quarterly and Yearly</a:t>
            </a:r>
          </a:p>
        </p:txBody>
      </p:sp>
      <p:pic>
        <p:nvPicPr>
          <p:cNvPr id="5" name="Picture 4" descr="Shape, calendar, arrow&#10;&#10;Description automatically generated">
            <a:extLst>
              <a:ext uri="{FF2B5EF4-FFF2-40B4-BE49-F238E27FC236}">
                <a16:creationId xmlns:a16="http://schemas.microsoft.com/office/drawing/2014/main" id="{5CE7B567-FCC7-4FA1-B8EF-582AC6584E2E}"/>
              </a:ext>
            </a:extLst>
          </p:cNvPr>
          <p:cNvPicPr>
            <a:picLocks noChangeAspect="1"/>
          </p:cNvPicPr>
          <p:nvPr/>
        </p:nvPicPr>
        <p:blipFill>
          <a:blip r:embed="rId6"/>
          <a:stretch>
            <a:fillRect/>
          </a:stretch>
        </p:blipFill>
        <p:spPr>
          <a:xfrm>
            <a:off x="11282082" y="5920298"/>
            <a:ext cx="909286" cy="937701"/>
          </a:xfrm>
          <a:prstGeom prst="rect">
            <a:avLst/>
          </a:prstGeom>
        </p:spPr>
      </p:pic>
      <p:sp>
        <p:nvSpPr>
          <p:cNvPr id="6" name="TextBox 5">
            <a:extLst>
              <a:ext uri="{FF2B5EF4-FFF2-40B4-BE49-F238E27FC236}">
                <a16:creationId xmlns:a16="http://schemas.microsoft.com/office/drawing/2014/main" id="{BBB403C0-1553-4C0E-8670-261DD95468D0}"/>
              </a:ext>
            </a:extLst>
          </p:cNvPr>
          <p:cNvSpPr txBox="1"/>
          <p:nvPr/>
        </p:nvSpPr>
        <p:spPr>
          <a:xfrm>
            <a:off x="0" y="0"/>
            <a:ext cx="838200" cy="253916"/>
          </a:xfrm>
          <a:prstGeom prst="rect">
            <a:avLst/>
          </a:prstGeom>
          <a:noFill/>
        </p:spPr>
        <p:txBody>
          <a:bodyPr wrap="square">
            <a:spAutoFit/>
          </a:bodyPr>
          <a:lstStyle/>
          <a:p>
            <a:r>
              <a:rPr lang="en-US" sz="1050" dirty="0"/>
              <a:t>Data</a:t>
            </a:r>
          </a:p>
        </p:txBody>
      </p:sp>
    </p:spTree>
    <p:extLst>
      <p:ext uri="{BB962C8B-B14F-4D97-AF65-F5344CB8AC3E}">
        <p14:creationId xmlns:p14="http://schemas.microsoft.com/office/powerpoint/2010/main" val="6964561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683D6D-4F5C-4237-B57E-A986311C9AB6}"/>
              </a:ext>
            </a:extLst>
          </p:cNvPr>
          <p:cNvPicPr>
            <a:picLocks noChangeAspect="1"/>
          </p:cNvPicPr>
          <p:nvPr/>
        </p:nvPicPr>
        <p:blipFill rotWithShape="1">
          <a:blip r:embed="rId3">
            <a:duotone>
              <a:prstClr val="black"/>
              <a:schemeClr val="accent5">
                <a:tint val="45000"/>
                <a:satMod val="400000"/>
              </a:schemeClr>
            </a:duotone>
            <a:alphaModFix amt="15000"/>
          </a:blip>
          <a:srcRect l="25334" r="-1" b="-1"/>
          <a:stretch/>
        </p:blipFill>
        <p:spPr>
          <a:xfrm>
            <a:off x="-612" y="10"/>
            <a:ext cx="12191980" cy="6857990"/>
          </a:xfrm>
          <a:prstGeom prst="rect">
            <a:avLst/>
          </a:prstGeom>
        </p:spPr>
      </p:pic>
      <p:sp>
        <p:nvSpPr>
          <p:cNvPr id="2" name="Title 1">
            <a:extLst>
              <a:ext uri="{FF2B5EF4-FFF2-40B4-BE49-F238E27FC236}">
                <a16:creationId xmlns:a16="http://schemas.microsoft.com/office/drawing/2014/main" id="{244D22D7-612C-491B-8863-91140087605F}"/>
              </a:ext>
            </a:extLst>
          </p:cNvPr>
          <p:cNvSpPr>
            <a:spLocks noGrp="1"/>
          </p:cNvSpPr>
          <p:nvPr>
            <p:ph type="title"/>
          </p:nvPr>
        </p:nvSpPr>
        <p:spPr>
          <a:xfrm>
            <a:off x="1393016" y="144379"/>
            <a:ext cx="9404723" cy="760396"/>
          </a:xfrm>
        </p:spPr>
        <p:txBody>
          <a:bodyPr>
            <a:normAutofit/>
          </a:bodyPr>
          <a:lstStyle/>
          <a:p>
            <a:r>
              <a:rPr lang="en-US" dirty="0">
                <a:solidFill>
                  <a:schemeClr val="accent5"/>
                </a:solidFill>
              </a:rPr>
              <a:t>NIBRS Publications</a:t>
            </a:r>
          </a:p>
        </p:txBody>
      </p:sp>
      <p:sp>
        <p:nvSpPr>
          <p:cNvPr id="3" name="Content Placeholder 2">
            <a:extLst>
              <a:ext uri="{FF2B5EF4-FFF2-40B4-BE49-F238E27FC236}">
                <a16:creationId xmlns:a16="http://schemas.microsoft.com/office/drawing/2014/main" id="{67BD81F8-C9C1-4F68-A4C5-DC975A7F7EE0}"/>
              </a:ext>
            </a:extLst>
          </p:cNvPr>
          <p:cNvSpPr>
            <a:spLocks noGrp="1"/>
          </p:cNvSpPr>
          <p:nvPr>
            <p:ph idx="1"/>
          </p:nvPr>
        </p:nvSpPr>
        <p:spPr>
          <a:xfrm>
            <a:off x="1001027" y="987845"/>
            <a:ext cx="9904396" cy="4825814"/>
          </a:xfrm>
        </p:spPr>
        <p:txBody>
          <a:bodyPr anchor="ctr">
            <a:normAutofit/>
          </a:bodyPr>
          <a:lstStyle/>
          <a:p>
            <a:pPr>
              <a:lnSpc>
                <a:spcPct val="90000"/>
              </a:lnSpc>
            </a:pPr>
            <a:r>
              <a:rPr lang="en-US" sz="2400" dirty="0"/>
              <a:t>TOPS Website</a:t>
            </a:r>
          </a:p>
          <a:p>
            <a:pPr marL="0" indent="0">
              <a:lnSpc>
                <a:spcPct val="90000"/>
              </a:lnSpc>
              <a:buNone/>
            </a:pPr>
            <a:endParaRPr lang="en-US" dirty="0"/>
          </a:p>
          <a:p>
            <a:pPr lvl="1">
              <a:lnSpc>
                <a:spcPct val="90000"/>
              </a:lnSpc>
            </a:pPr>
            <a:r>
              <a:rPr lang="en-US" sz="2000" b="1" i="1" u="sng" dirty="0">
                <a:hlinkClick r:id="rId4">
                  <a:extLst>
                    <a:ext uri="{A12FA001-AC4F-418D-AE19-62706E023703}">
                      <ahyp:hlinkClr xmlns:ahyp="http://schemas.microsoft.com/office/drawing/2018/hyperlinkcolor" val="tx"/>
                    </a:ext>
                  </a:extLst>
                </a:hlinkClick>
              </a:rPr>
              <a:t>https://nevadacrimestats.nv.gov/tops/</a:t>
            </a:r>
            <a:r>
              <a:rPr lang="en-US" sz="2000" b="1" i="1" u="sng" dirty="0"/>
              <a:t> </a:t>
            </a:r>
          </a:p>
          <a:p>
            <a:pPr lvl="1" fontAlgn="ctr">
              <a:spcBef>
                <a:spcPts val="1000"/>
              </a:spcBef>
            </a:pPr>
            <a:r>
              <a:rPr lang="en-US" sz="1900" dirty="0">
                <a:solidFill>
                  <a:srgbClr val="000000"/>
                </a:solidFill>
                <a:effectLst/>
                <a:latin typeface="+mj-lt"/>
              </a:rPr>
              <a:t>Updated overnight and consists of all the NIBRS data in State Repository</a:t>
            </a:r>
            <a:r>
              <a:rPr lang="en-US" sz="1900" dirty="0">
                <a:effectLst/>
                <a:latin typeface="+mj-lt"/>
              </a:rPr>
              <a:t> </a:t>
            </a:r>
          </a:p>
          <a:p>
            <a:pPr lvl="1" fontAlgn="ctr">
              <a:spcBef>
                <a:spcPts val="1000"/>
              </a:spcBef>
            </a:pPr>
            <a:r>
              <a:rPr lang="en-US" sz="1900" dirty="0">
                <a:solidFill>
                  <a:srgbClr val="000000"/>
                </a:solidFill>
                <a:effectLst/>
                <a:latin typeface="+mj-lt"/>
              </a:rPr>
              <a:t>Ability to view crime statistics by Year, Jurisdiction, and Theme (Group A offenses or Group B offenses</a:t>
            </a:r>
            <a:r>
              <a:rPr lang="en-US" sz="1900" dirty="0">
                <a:effectLst/>
                <a:latin typeface="+mj-lt"/>
              </a:rPr>
              <a:t> </a:t>
            </a:r>
          </a:p>
          <a:p>
            <a:pPr lvl="1" fontAlgn="ctr">
              <a:spcBef>
                <a:spcPts val="1000"/>
              </a:spcBef>
            </a:pPr>
            <a:r>
              <a:rPr lang="en-US" sz="1900" dirty="0">
                <a:solidFill>
                  <a:srgbClr val="000000"/>
                </a:solidFill>
                <a:effectLst/>
                <a:latin typeface="+mj-lt"/>
              </a:rPr>
              <a:t>Compares from previous year</a:t>
            </a:r>
          </a:p>
          <a:p>
            <a:pPr lvl="1" fontAlgn="ctr">
              <a:spcBef>
                <a:spcPts val="1000"/>
              </a:spcBef>
            </a:pPr>
            <a:r>
              <a:rPr lang="en-US" sz="1900" dirty="0">
                <a:solidFill>
                  <a:srgbClr val="000000"/>
                </a:solidFill>
                <a:effectLst/>
                <a:latin typeface="+mj-lt"/>
              </a:rPr>
              <a:t>Presented in graphs and descriptive statistics</a:t>
            </a:r>
            <a:endParaRPr lang="en-US" sz="1900" dirty="0">
              <a:solidFill>
                <a:srgbClr val="048FA6"/>
              </a:solidFill>
              <a:effectLst/>
              <a:latin typeface="+mj-lt"/>
            </a:endParaRPr>
          </a:p>
        </p:txBody>
      </p:sp>
      <p:pic>
        <p:nvPicPr>
          <p:cNvPr id="5" name="Picture 4" descr="Shape, calendar, arrow&#10;&#10;Description automatically generated">
            <a:extLst>
              <a:ext uri="{FF2B5EF4-FFF2-40B4-BE49-F238E27FC236}">
                <a16:creationId xmlns:a16="http://schemas.microsoft.com/office/drawing/2014/main" id="{5CE7B567-FCC7-4FA1-B8EF-582AC6584E2E}"/>
              </a:ext>
            </a:extLst>
          </p:cNvPr>
          <p:cNvPicPr>
            <a:picLocks noChangeAspect="1"/>
          </p:cNvPicPr>
          <p:nvPr/>
        </p:nvPicPr>
        <p:blipFill>
          <a:blip r:embed="rId5"/>
          <a:stretch>
            <a:fillRect/>
          </a:stretch>
        </p:blipFill>
        <p:spPr>
          <a:xfrm>
            <a:off x="11282082" y="5920298"/>
            <a:ext cx="909286" cy="937701"/>
          </a:xfrm>
          <a:prstGeom prst="rect">
            <a:avLst/>
          </a:prstGeom>
        </p:spPr>
      </p:pic>
      <p:sp>
        <p:nvSpPr>
          <p:cNvPr id="6" name="TextBox 5">
            <a:extLst>
              <a:ext uri="{FF2B5EF4-FFF2-40B4-BE49-F238E27FC236}">
                <a16:creationId xmlns:a16="http://schemas.microsoft.com/office/drawing/2014/main" id="{87CEAF10-2CA7-41FD-93B9-1C5B236ECBB7}"/>
              </a:ext>
            </a:extLst>
          </p:cNvPr>
          <p:cNvSpPr txBox="1"/>
          <p:nvPr/>
        </p:nvSpPr>
        <p:spPr>
          <a:xfrm>
            <a:off x="0" y="0"/>
            <a:ext cx="838200" cy="253916"/>
          </a:xfrm>
          <a:prstGeom prst="rect">
            <a:avLst/>
          </a:prstGeom>
          <a:noFill/>
        </p:spPr>
        <p:txBody>
          <a:bodyPr wrap="square">
            <a:spAutoFit/>
          </a:bodyPr>
          <a:lstStyle/>
          <a:p>
            <a:r>
              <a:rPr lang="en-US" sz="1050" dirty="0"/>
              <a:t>Data</a:t>
            </a:r>
          </a:p>
        </p:txBody>
      </p:sp>
    </p:spTree>
    <p:extLst>
      <p:ext uri="{BB962C8B-B14F-4D97-AF65-F5344CB8AC3E}">
        <p14:creationId xmlns:p14="http://schemas.microsoft.com/office/powerpoint/2010/main" val="5697698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BFC86-E7A5-4E41-98F4-A4157241FCC5}"/>
              </a:ext>
            </a:extLst>
          </p:cNvPr>
          <p:cNvSpPr>
            <a:spLocks noGrp="1"/>
          </p:cNvSpPr>
          <p:nvPr>
            <p:ph type="title"/>
          </p:nvPr>
        </p:nvSpPr>
        <p:spPr>
          <a:xfrm>
            <a:off x="1333018" y="0"/>
            <a:ext cx="9525964" cy="726232"/>
          </a:xfrm>
        </p:spPr>
        <p:txBody>
          <a:bodyPr/>
          <a:lstStyle/>
          <a:p>
            <a:r>
              <a:rPr lang="en-US" dirty="0">
                <a:solidFill>
                  <a:schemeClr val="accent5"/>
                </a:solidFill>
              </a:rPr>
              <a:t>TOPS Data</a:t>
            </a:r>
          </a:p>
        </p:txBody>
      </p:sp>
      <p:sp>
        <p:nvSpPr>
          <p:cNvPr id="3" name="Content Placeholder 2">
            <a:extLst>
              <a:ext uri="{FF2B5EF4-FFF2-40B4-BE49-F238E27FC236}">
                <a16:creationId xmlns:a16="http://schemas.microsoft.com/office/drawing/2014/main" id="{D96266E4-05A0-45EA-8EA6-75326FA28E80}"/>
              </a:ext>
            </a:extLst>
          </p:cNvPr>
          <p:cNvSpPr>
            <a:spLocks noGrp="1"/>
          </p:cNvSpPr>
          <p:nvPr>
            <p:ph idx="1"/>
          </p:nvPr>
        </p:nvSpPr>
        <p:spPr>
          <a:xfrm>
            <a:off x="1106824" y="1007865"/>
            <a:ext cx="9978351" cy="4842270"/>
          </a:xfrm>
        </p:spPr>
        <p:txBody>
          <a:bodyPr>
            <a:normAutofit/>
          </a:bodyPr>
          <a:lstStyle/>
          <a:p>
            <a:r>
              <a:rPr lang="en-US" sz="2400" dirty="0"/>
              <a:t>Data comes from what is uploaded into </a:t>
            </a:r>
            <a:r>
              <a:rPr lang="en-US" sz="2400" i="1" dirty="0">
                <a:solidFill>
                  <a:srgbClr val="00B0F0"/>
                </a:solidFill>
                <a:hlinkClick r:id="rId3">
                  <a:extLst>
                    <a:ext uri="{A12FA001-AC4F-418D-AE19-62706E023703}">
                      <ahyp:hlinkClr xmlns:ahyp="http://schemas.microsoft.com/office/drawing/2018/hyperlinkcolor" val="tx"/>
                    </a:ext>
                  </a:extLst>
                </a:hlinkClick>
              </a:rPr>
              <a:t>https://nevadacrimestats.nv.gov/</a:t>
            </a:r>
            <a:r>
              <a:rPr lang="en-US" sz="2400" i="1" dirty="0">
                <a:solidFill>
                  <a:srgbClr val="00B0F0"/>
                </a:solidFill>
              </a:rPr>
              <a:t> </a:t>
            </a:r>
          </a:p>
          <a:p>
            <a:r>
              <a:rPr lang="en-US" sz="2400" dirty="0"/>
              <a:t>If errors and warnings are not corrected agency’s totals will not be as accurate as possible.</a:t>
            </a:r>
          </a:p>
          <a:p>
            <a:r>
              <a:rPr lang="en-US" sz="2400" dirty="0"/>
              <a:t>Once an agency uploads and/or updates a file the totals will reflect the next day on the TOPS website.</a:t>
            </a:r>
          </a:p>
          <a:p>
            <a:r>
              <a:rPr lang="en-US" sz="2400" dirty="0"/>
              <a:t>Public has access to this data.</a:t>
            </a:r>
          </a:p>
          <a:p>
            <a:pPr lvl="1"/>
            <a:r>
              <a:rPr lang="en-US" sz="2400" dirty="0"/>
              <a:t>Media, Residents, Students, etc.</a:t>
            </a:r>
          </a:p>
        </p:txBody>
      </p:sp>
      <p:pic>
        <p:nvPicPr>
          <p:cNvPr id="4" name="Picture 3" descr="Shape, calendar, arrow&#10;&#10;Description automatically generated">
            <a:extLst>
              <a:ext uri="{FF2B5EF4-FFF2-40B4-BE49-F238E27FC236}">
                <a16:creationId xmlns:a16="http://schemas.microsoft.com/office/drawing/2014/main" id="{BD323ED3-014B-498A-BCB9-FBC9AA436EF3}"/>
              </a:ext>
            </a:extLst>
          </p:cNvPr>
          <p:cNvPicPr>
            <a:picLocks noChangeAspect="1"/>
          </p:cNvPicPr>
          <p:nvPr/>
        </p:nvPicPr>
        <p:blipFill>
          <a:blip r:embed="rId4"/>
          <a:stretch>
            <a:fillRect/>
          </a:stretch>
        </p:blipFill>
        <p:spPr>
          <a:xfrm>
            <a:off x="11282082" y="5920298"/>
            <a:ext cx="909286" cy="937701"/>
          </a:xfrm>
          <a:prstGeom prst="rect">
            <a:avLst/>
          </a:prstGeom>
        </p:spPr>
      </p:pic>
      <p:sp>
        <p:nvSpPr>
          <p:cNvPr id="5" name="TextBox 4">
            <a:extLst>
              <a:ext uri="{FF2B5EF4-FFF2-40B4-BE49-F238E27FC236}">
                <a16:creationId xmlns:a16="http://schemas.microsoft.com/office/drawing/2014/main" id="{A4944C0F-DD64-4123-8AE5-46E6F6FD1BA2}"/>
              </a:ext>
            </a:extLst>
          </p:cNvPr>
          <p:cNvSpPr txBox="1"/>
          <p:nvPr/>
        </p:nvSpPr>
        <p:spPr>
          <a:xfrm>
            <a:off x="0" y="0"/>
            <a:ext cx="838200" cy="253916"/>
          </a:xfrm>
          <a:prstGeom prst="rect">
            <a:avLst/>
          </a:prstGeom>
          <a:noFill/>
        </p:spPr>
        <p:txBody>
          <a:bodyPr wrap="square">
            <a:spAutoFit/>
          </a:bodyPr>
          <a:lstStyle/>
          <a:p>
            <a:r>
              <a:rPr lang="en-US" sz="1050" dirty="0"/>
              <a:t>Data</a:t>
            </a:r>
          </a:p>
        </p:txBody>
      </p:sp>
    </p:spTree>
    <p:extLst>
      <p:ext uri="{BB962C8B-B14F-4D97-AF65-F5344CB8AC3E}">
        <p14:creationId xmlns:p14="http://schemas.microsoft.com/office/powerpoint/2010/main" val="33078456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2">
            <a:extLst>
              <a:ext uri="{FF2B5EF4-FFF2-40B4-BE49-F238E27FC236}">
                <a16:creationId xmlns:a16="http://schemas.microsoft.com/office/drawing/2014/main" id="{D8E16CE4-2CDA-439F-9066-5ABABD35101F}"/>
              </a:ext>
            </a:extLst>
          </p:cNvPr>
          <p:cNvGraphicFramePr>
            <a:graphicFrameLocks/>
          </p:cNvGraphicFramePr>
          <p:nvPr>
            <p:extLst>
              <p:ext uri="{D42A27DB-BD31-4B8C-83A1-F6EECF244321}">
                <p14:modId xmlns:p14="http://schemas.microsoft.com/office/powerpoint/2010/main" val="1513074748"/>
              </p:ext>
            </p:extLst>
          </p:nvPr>
        </p:nvGraphicFramePr>
        <p:xfrm>
          <a:off x="5548242" y="827773"/>
          <a:ext cx="5614987" cy="48898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1">
            <a:extLst>
              <a:ext uri="{FF2B5EF4-FFF2-40B4-BE49-F238E27FC236}">
                <a16:creationId xmlns:a16="http://schemas.microsoft.com/office/drawing/2014/main" id="{6BEF79F6-E037-48D2-86A5-B5459B279716}"/>
              </a:ext>
            </a:extLst>
          </p:cNvPr>
          <p:cNvSpPr txBox="1">
            <a:spLocks/>
          </p:cNvSpPr>
          <p:nvPr/>
        </p:nvSpPr>
        <p:spPr>
          <a:xfrm>
            <a:off x="552149" y="2128386"/>
            <a:ext cx="2980323" cy="2288589"/>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dirty="0">
                <a:solidFill>
                  <a:schemeClr val="accent5"/>
                </a:solidFill>
              </a:rPr>
              <a:t>Data Collection</a:t>
            </a:r>
          </a:p>
        </p:txBody>
      </p:sp>
      <p:sp>
        <p:nvSpPr>
          <p:cNvPr id="6" name="TextBox 5">
            <a:extLst>
              <a:ext uri="{FF2B5EF4-FFF2-40B4-BE49-F238E27FC236}">
                <a16:creationId xmlns:a16="http://schemas.microsoft.com/office/drawing/2014/main" id="{726723EA-6001-40B3-AE48-42C5DDC30118}"/>
              </a:ext>
            </a:extLst>
          </p:cNvPr>
          <p:cNvSpPr txBox="1"/>
          <p:nvPr/>
        </p:nvSpPr>
        <p:spPr>
          <a:xfrm>
            <a:off x="0" y="0"/>
            <a:ext cx="838200" cy="253916"/>
          </a:xfrm>
          <a:prstGeom prst="rect">
            <a:avLst/>
          </a:prstGeom>
          <a:noFill/>
        </p:spPr>
        <p:txBody>
          <a:bodyPr wrap="square">
            <a:spAutoFit/>
          </a:bodyPr>
          <a:lstStyle/>
          <a:p>
            <a:r>
              <a:rPr lang="en-US" sz="1050" dirty="0"/>
              <a:t>Data</a:t>
            </a:r>
          </a:p>
        </p:txBody>
      </p:sp>
    </p:spTree>
    <p:extLst>
      <p:ext uri="{BB962C8B-B14F-4D97-AF65-F5344CB8AC3E}">
        <p14:creationId xmlns:p14="http://schemas.microsoft.com/office/powerpoint/2010/main" val="31792923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A3A5C-01E7-4236-90F4-316303BA3295}"/>
              </a:ext>
            </a:extLst>
          </p:cNvPr>
          <p:cNvSpPr>
            <a:spLocks noGrp="1"/>
          </p:cNvSpPr>
          <p:nvPr>
            <p:ph type="title"/>
          </p:nvPr>
        </p:nvSpPr>
        <p:spPr>
          <a:xfrm>
            <a:off x="520983" y="835779"/>
            <a:ext cx="3444625" cy="4647425"/>
          </a:xfrm>
        </p:spPr>
        <p:txBody>
          <a:bodyPr/>
          <a:lstStyle/>
          <a:p>
            <a:pPr algn="ctr"/>
            <a:r>
              <a:rPr lang="en-US" dirty="0">
                <a:solidFill>
                  <a:schemeClr val="accent5"/>
                </a:solidFill>
              </a:rPr>
              <a:t>NIBRS Group A Offenses</a:t>
            </a:r>
          </a:p>
        </p:txBody>
      </p:sp>
      <p:graphicFrame>
        <p:nvGraphicFramePr>
          <p:cNvPr id="9" name="Content Placeholder 7">
            <a:extLst>
              <a:ext uri="{FF2B5EF4-FFF2-40B4-BE49-F238E27FC236}">
                <a16:creationId xmlns:a16="http://schemas.microsoft.com/office/drawing/2014/main" id="{E217E56A-D836-4602-882A-0E5AD85E0318}"/>
              </a:ext>
            </a:extLst>
          </p:cNvPr>
          <p:cNvGraphicFramePr>
            <a:graphicFrameLocks/>
          </p:cNvGraphicFramePr>
          <p:nvPr>
            <p:extLst>
              <p:ext uri="{D42A27DB-BD31-4B8C-83A1-F6EECF244321}">
                <p14:modId xmlns:p14="http://schemas.microsoft.com/office/powerpoint/2010/main" val="2842018453"/>
              </p:ext>
            </p:extLst>
          </p:nvPr>
        </p:nvGraphicFramePr>
        <p:xfrm>
          <a:off x="5555968" y="547300"/>
          <a:ext cx="5726114" cy="52243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Picture 9" descr="Shape, calendar, arrow&#10;&#10;Description automatically generated">
            <a:extLst>
              <a:ext uri="{FF2B5EF4-FFF2-40B4-BE49-F238E27FC236}">
                <a16:creationId xmlns:a16="http://schemas.microsoft.com/office/drawing/2014/main" id="{0D366450-BE6E-4135-A419-705679E73D2C}"/>
              </a:ext>
            </a:extLst>
          </p:cNvPr>
          <p:cNvPicPr>
            <a:picLocks noChangeAspect="1"/>
          </p:cNvPicPr>
          <p:nvPr/>
        </p:nvPicPr>
        <p:blipFill>
          <a:blip r:embed="rId7"/>
          <a:stretch>
            <a:fillRect/>
          </a:stretch>
        </p:blipFill>
        <p:spPr>
          <a:xfrm>
            <a:off x="11282082" y="5920298"/>
            <a:ext cx="909286" cy="937701"/>
          </a:xfrm>
          <a:prstGeom prst="rect">
            <a:avLst/>
          </a:prstGeom>
        </p:spPr>
      </p:pic>
      <p:sp>
        <p:nvSpPr>
          <p:cNvPr id="5" name="TextBox 4">
            <a:extLst>
              <a:ext uri="{FF2B5EF4-FFF2-40B4-BE49-F238E27FC236}">
                <a16:creationId xmlns:a16="http://schemas.microsoft.com/office/drawing/2014/main" id="{22FE3235-F068-4CE2-BF3D-B65AEE56936E}"/>
              </a:ext>
            </a:extLst>
          </p:cNvPr>
          <p:cNvSpPr txBox="1"/>
          <p:nvPr/>
        </p:nvSpPr>
        <p:spPr>
          <a:xfrm>
            <a:off x="0" y="0"/>
            <a:ext cx="838200" cy="253916"/>
          </a:xfrm>
          <a:prstGeom prst="rect">
            <a:avLst/>
          </a:prstGeom>
          <a:noFill/>
        </p:spPr>
        <p:txBody>
          <a:bodyPr wrap="square">
            <a:spAutoFit/>
          </a:bodyPr>
          <a:lstStyle/>
          <a:p>
            <a:r>
              <a:rPr lang="en-US" sz="1050" dirty="0"/>
              <a:t>Data</a:t>
            </a:r>
          </a:p>
        </p:txBody>
      </p:sp>
    </p:spTree>
    <p:extLst>
      <p:ext uri="{BB962C8B-B14F-4D97-AF65-F5344CB8AC3E}">
        <p14:creationId xmlns:p14="http://schemas.microsoft.com/office/powerpoint/2010/main" val="6533777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741BF-5B4E-48FD-9552-CAC060F51AB7}"/>
              </a:ext>
            </a:extLst>
          </p:cNvPr>
          <p:cNvSpPr>
            <a:spLocks noGrp="1"/>
          </p:cNvSpPr>
          <p:nvPr>
            <p:ph type="title"/>
          </p:nvPr>
        </p:nvSpPr>
        <p:spPr>
          <a:xfrm>
            <a:off x="874847" y="0"/>
            <a:ext cx="10442306" cy="735524"/>
          </a:xfrm>
        </p:spPr>
        <p:txBody>
          <a:bodyPr/>
          <a:lstStyle/>
          <a:p>
            <a:r>
              <a:rPr lang="en-US" dirty="0">
                <a:solidFill>
                  <a:schemeClr val="accent5"/>
                </a:solidFill>
              </a:rPr>
              <a:t>CATEGORIES Within NIBRS</a:t>
            </a:r>
          </a:p>
        </p:txBody>
      </p:sp>
      <p:sp>
        <p:nvSpPr>
          <p:cNvPr id="3" name="Content Placeholder 2">
            <a:extLst>
              <a:ext uri="{FF2B5EF4-FFF2-40B4-BE49-F238E27FC236}">
                <a16:creationId xmlns:a16="http://schemas.microsoft.com/office/drawing/2014/main" id="{027E95C3-0DDB-43A8-8E5A-70EB6FA656C1}"/>
              </a:ext>
            </a:extLst>
          </p:cNvPr>
          <p:cNvSpPr>
            <a:spLocks noGrp="1"/>
          </p:cNvSpPr>
          <p:nvPr>
            <p:ph idx="1"/>
          </p:nvPr>
        </p:nvSpPr>
        <p:spPr>
          <a:xfrm>
            <a:off x="874846" y="1590574"/>
            <a:ext cx="10442307" cy="4579219"/>
          </a:xfrm>
        </p:spPr>
        <p:txBody>
          <a:bodyPr>
            <a:normAutofit/>
          </a:bodyPr>
          <a:lstStyle/>
          <a:p>
            <a:pPr>
              <a:lnSpc>
                <a:spcPct val="90000"/>
              </a:lnSpc>
            </a:pPr>
            <a:r>
              <a:rPr lang="en-US" dirty="0"/>
              <a:t>NIBRS allows agencies across the United States to produce crime statistics in one common language.</a:t>
            </a:r>
          </a:p>
          <a:p>
            <a:pPr lvl="1">
              <a:lnSpc>
                <a:spcPct val="90000"/>
              </a:lnSpc>
            </a:pPr>
            <a:r>
              <a:rPr lang="en-US" sz="2000" dirty="0"/>
              <a:t>Data Reliability (consistency) and Validity (accuracy)</a:t>
            </a:r>
          </a:p>
          <a:p>
            <a:pPr marL="457200" lvl="1" indent="0">
              <a:lnSpc>
                <a:spcPct val="90000"/>
              </a:lnSpc>
              <a:buNone/>
            </a:pPr>
            <a:endParaRPr lang="en-US" sz="2000" dirty="0"/>
          </a:p>
          <a:p>
            <a:pPr>
              <a:lnSpc>
                <a:spcPct val="90000"/>
              </a:lnSpc>
            </a:pPr>
            <a:r>
              <a:rPr lang="en-US" b="1" dirty="0"/>
              <a:t>Group A Offenses</a:t>
            </a:r>
            <a:endParaRPr lang="en-US" dirty="0"/>
          </a:p>
          <a:p>
            <a:pPr lvl="1">
              <a:lnSpc>
                <a:spcPct val="90000"/>
              </a:lnSpc>
            </a:pPr>
            <a:r>
              <a:rPr lang="en-US" sz="2000" dirty="0"/>
              <a:t>28 offense categories</a:t>
            </a:r>
          </a:p>
          <a:p>
            <a:pPr lvl="1">
              <a:lnSpc>
                <a:spcPct val="90000"/>
              </a:lnSpc>
            </a:pPr>
            <a:r>
              <a:rPr lang="en-US" sz="2000" dirty="0"/>
              <a:t>Made up of 71 specific crimes. Report administrative, offense, property, victim, offender, and arrestee information</a:t>
            </a:r>
          </a:p>
          <a:p>
            <a:pPr marL="0" indent="0">
              <a:lnSpc>
                <a:spcPct val="90000"/>
              </a:lnSpc>
              <a:buNone/>
            </a:pPr>
            <a:endParaRPr lang="en-US" b="1" dirty="0"/>
          </a:p>
          <a:p>
            <a:pPr>
              <a:lnSpc>
                <a:spcPct val="90000"/>
              </a:lnSpc>
            </a:pPr>
            <a:r>
              <a:rPr lang="en-US" b="1" dirty="0"/>
              <a:t>Group B Offenses</a:t>
            </a:r>
          </a:p>
          <a:p>
            <a:pPr lvl="1">
              <a:lnSpc>
                <a:spcPct val="90000"/>
              </a:lnSpc>
            </a:pPr>
            <a:r>
              <a:rPr lang="en-US" sz="2000" dirty="0"/>
              <a:t>10 offense categories</a:t>
            </a:r>
          </a:p>
          <a:p>
            <a:pPr lvl="1">
              <a:lnSpc>
                <a:spcPct val="90000"/>
              </a:lnSpc>
            </a:pPr>
            <a:r>
              <a:rPr lang="en-US" sz="2000" dirty="0"/>
              <a:t>Only report arrest data</a:t>
            </a:r>
            <a:endParaRPr lang="en-US" sz="1700" dirty="0"/>
          </a:p>
        </p:txBody>
      </p:sp>
      <p:pic>
        <p:nvPicPr>
          <p:cNvPr id="4" name="Picture 3" descr="Shape, calendar, arrow&#10;&#10;Description automatically generated">
            <a:extLst>
              <a:ext uri="{FF2B5EF4-FFF2-40B4-BE49-F238E27FC236}">
                <a16:creationId xmlns:a16="http://schemas.microsoft.com/office/drawing/2014/main" id="{437F3CB5-C1F7-4BC1-94E8-233CE1892F47}"/>
              </a:ext>
            </a:extLst>
          </p:cNvPr>
          <p:cNvPicPr>
            <a:picLocks noChangeAspect="1"/>
          </p:cNvPicPr>
          <p:nvPr/>
        </p:nvPicPr>
        <p:blipFill>
          <a:blip r:embed="rId2"/>
          <a:stretch>
            <a:fillRect/>
          </a:stretch>
        </p:blipFill>
        <p:spPr>
          <a:xfrm>
            <a:off x="11282082" y="5920298"/>
            <a:ext cx="909286" cy="937701"/>
          </a:xfrm>
          <a:prstGeom prst="rect">
            <a:avLst/>
          </a:prstGeom>
        </p:spPr>
      </p:pic>
      <p:sp>
        <p:nvSpPr>
          <p:cNvPr id="5" name="TextBox 4">
            <a:extLst>
              <a:ext uri="{FF2B5EF4-FFF2-40B4-BE49-F238E27FC236}">
                <a16:creationId xmlns:a16="http://schemas.microsoft.com/office/drawing/2014/main" id="{517E575E-B3E2-46B6-9332-66A01236BDB2}"/>
              </a:ext>
            </a:extLst>
          </p:cNvPr>
          <p:cNvSpPr txBox="1"/>
          <p:nvPr/>
        </p:nvSpPr>
        <p:spPr>
          <a:xfrm>
            <a:off x="0" y="0"/>
            <a:ext cx="838200" cy="253916"/>
          </a:xfrm>
          <a:prstGeom prst="rect">
            <a:avLst/>
          </a:prstGeom>
          <a:noFill/>
        </p:spPr>
        <p:txBody>
          <a:bodyPr wrap="square">
            <a:spAutoFit/>
          </a:bodyPr>
          <a:lstStyle/>
          <a:p>
            <a:r>
              <a:rPr lang="en-US" sz="1050" dirty="0"/>
              <a:t>Data</a:t>
            </a:r>
          </a:p>
        </p:txBody>
      </p:sp>
    </p:spTree>
    <p:extLst>
      <p:ext uri="{BB962C8B-B14F-4D97-AF65-F5344CB8AC3E}">
        <p14:creationId xmlns:p14="http://schemas.microsoft.com/office/powerpoint/2010/main" val="15643205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D92BF-9AF1-4DB6-9260-C841FC379482}"/>
              </a:ext>
            </a:extLst>
          </p:cNvPr>
          <p:cNvSpPr>
            <a:spLocks noGrp="1"/>
          </p:cNvSpPr>
          <p:nvPr>
            <p:ph type="title"/>
          </p:nvPr>
        </p:nvSpPr>
        <p:spPr>
          <a:xfrm>
            <a:off x="1393638" y="52178"/>
            <a:ext cx="9404723" cy="760396"/>
          </a:xfrm>
        </p:spPr>
        <p:txBody>
          <a:bodyPr>
            <a:normAutofit/>
          </a:bodyPr>
          <a:lstStyle/>
          <a:p>
            <a:r>
              <a:rPr lang="en-US" dirty="0">
                <a:solidFill>
                  <a:schemeClr val="accent5"/>
                </a:solidFill>
              </a:rPr>
              <a:t>Group A Offense one off's</a:t>
            </a:r>
          </a:p>
        </p:txBody>
      </p:sp>
      <p:sp>
        <p:nvSpPr>
          <p:cNvPr id="3" name="Content Placeholder 2">
            <a:extLst>
              <a:ext uri="{FF2B5EF4-FFF2-40B4-BE49-F238E27FC236}">
                <a16:creationId xmlns:a16="http://schemas.microsoft.com/office/drawing/2014/main" id="{68B66C39-3F1C-42F5-8695-5E8C4BAE1B9B}"/>
              </a:ext>
            </a:extLst>
          </p:cNvPr>
          <p:cNvSpPr>
            <a:spLocks noGrp="1"/>
          </p:cNvSpPr>
          <p:nvPr>
            <p:ph idx="1"/>
          </p:nvPr>
        </p:nvSpPr>
        <p:spPr>
          <a:xfrm>
            <a:off x="577516" y="993428"/>
            <a:ext cx="10020900" cy="4871144"/>
          </a:xfrm>
        </p:spPr>
        <p:txBody>
          <a:bodyPr>
            <a:normAutofit fontScale="92500" lnSpcReduction="10000"/>
          </a:bodyPr>
          <a:lstStyle/>
          <a:p>
            <a:r>
              <a:rPr lang="en-US" u="sng" dirty="0">
                <a:cs typeface="Calibri"/>
              </a:rPr>
              <a:t>When a Group A offense is </a:t>
            </a:r>
            <a:r>
              <a:rPr lang="en-US" i="1" u="sng" dirty="0">
                <a:cs typeface="Calibri"/>
              </a:rPr>
              <a:t>prefixed</a:t>
            </a:r>
            <a:r>
              <a:rPr lang="en-US" u="sng" dirty="0">
                <a:cs typeface="Calibri"/>
              </a:rPr>
              <a:t> by:</a:t>
            </a:r>
            <a:endParaRPr lang="en-US" dirty="0">
              <a:ea typeface="+mn-lt"/>
              <a:cs typeface="+mn-lt"/>
            </a:endParaRPr>
          </a:p>
          <a:p>
            <a:pPr lvl="1"/>
            <a:r>
              <a:rPr lang="en-US" dirty="0">
                <a:cs typeface="Calibri"/>
              </a:rPr>
              <a:t>Accessory Before/After the Fact</a:t>
            </a:r>
            <a:endParaRPr lang="en-US" dirty="0">
              <a:ea typeface="+mn-lt"/>
              <a:cs typeface="+mn-lt"/>
            </a:endParaRPr>
          </a:p>
          <a:p>
            <a:pPr lvl="1"/>
            <a:r>
              <a:rPr lang="en-US" dirty="0">
                <a:cs typeface="Calibri"/>
              </a:rPr>
              <a:t>Aiding/Abetting</a:t>
            </a:r>
            <a:endParaRPr lang="en-US" dirty="0">
              <a:ea typeface="+mn-lt"/>
              <a:cs typeface="+mn-lt"/>
            </a:endParaRPr>
          </a:p>
          <a:p>
            <a:pPr lvl="1"/>
            <a:r>
              <a:rPr lang="en-US" dirty="0">
                <a:cs typeface="Calibri"/>
              </a:rPr>
              <a:t>Conspiracy to Commit</a:t>
            </a:r>
            <a:endParaRPr lang="en-US" dirty="0">
              <a:ea typeface="+mn-lt"/>
              <a:cs typeface="+mn-lt"/>
            </a:endParaRPr>
          </a:p>
          <a:p>
            <a:pPr lvl="1"/>
            <a:r>
              <a:rPr lang="en-US" dirty="0">
                <a:cs typeface="Calibri"/>
              </a:rPr>
              <a:t>Facilitation of</a:t>
            </a:r>
            <a:endParaRPr lang="en-US" dirty="0">
              <a:ea typeface="+mn-lt"/>
              <a:cs typeface="+mn-lt"/>
            </a:endParaRPr>
          </a:p>
          <a:p>
            <a:pPr lvl="1"/>
            <a:r>
              <a:rPr lang="en-US" dirty="0">
                <a:cs typeface="Calibri"/>
              </a:rPr>
              <a:t>Solicitation to Commit</a:t>
            </a:r>
            <a:endParaRPr lang="en-US" dirty="0">
              <a:ea typeface="+mn-lt"/>
              <a:cs typeface="+mn-lt"/>
            </a:endParaRPr>
          </a:p>
          <a:p>
            <a:pPr lvl="1"/>
            <a:r>
              <a:rPr lang="en-US" dirty="0">
                <a:cs typeface="Calibri"/>
              </a:rPr>
              <a:t>Threat to Commit, etc.</a:t>
            </a:r>
            <a:endParaRPr lang="en-US" dirty="0">
              <a:ea typeface="+mn-lt"/>
              <a:cs typeface="+mn-lt"/>
            </a:endParaRPr>
          </a:p>
          <a:p>
            <a:pPr lvl="1"/>
            <a:r>
              <a:rPr lang="en-US" dirty="0">
                <a:cs typeface="Calibri"/>
              </a:rPr>
              <a:t>Enticement</a:t>
            </a:r>
          </a:p>
          <a:p>
            <a:r>
              <a:rPr lang="en-US" b="1" dirty="0">
                <a:ea typeface="+mn-lt"/>
                <a:cs typeface="Calibri"/>
              </a:rPr>
              <a:t>Will  be Reported as 90Z  </a:t>
            </a:r>
          </a:p>
          <a:p>
            <a:pPr marL="0" indent="0">
              <a:buNone/>
            </a:pPr>
            <a:endParaRPr lang="en-US" b="1" dirty="0">
              <a:ea typeface="+mn-lt"/>
              <a:cs typeface="Calibri"/>
            </a:endParaRPr>
          </a:p>
          <a:p>
            <a:r>
              <a:rPr lang="en-US" b="1" dirty="0">
                <a:ea typeface="+mn-lt"/>
                <a:cs typeface="Calibri"/>
              </a:rPr>
              <a:t>Example: </a:t>
            </a:r>
            <a:r>
              <a:rPr lang="en-US" dirty="0"/>
              <a:t>An LEA arrested three members of a motorcycle gang for conspiracy to commit Murder. The LEA should submit three Group B Arrest Reports with the UCR Arrest Offense Code entered as 90Z = All Other Offenses.</a:t>
            </a:r>
            <a:endParaRPr lang="en-US" b="1" dirty="0">
              <a:ea typeface="+mn-lt"/>
              <a:cs typeface="+mn-lt"/>
            </a:endParaRPr>
          </a:p>
          <a:p>
            <a:endParaRPr lang="en-US" dirty="0"/>
          </a:p>
        </p:txBody>
      </p:sp>
      <p:pic>
        <p:nvPicPr>
          <p:cNvPr id="4" name="Picture 3" descr="Shape, calendar, arrow&#10;&#10;Description automatically generated">
            <a:extLst>
              <a:ext uri="{FF2B5EF4-FFF2-40B4-BE49-F238E27FC236}">
                <a16:creationId xmlns:a16="http://schemas.microsoft.com/office/drawing/2014/main" id="{4A6508F8-C7D1-497B-9210-E2DFCF149E74}"/>
              </a:ext>
            </a:extLst>
          </p:cNvPr>
          <p:cNvPicPr>
            <a:picLocks noChangeAspect="1"/>
          </p:cNvPicPr>
          <p:nvPr/>
        </p:nvPicPr>
        <p:blipFill>
          <a:blip r:embed="rId3"/>
          <a:stretch>
            <a:fillRect/>
          </a:stretch>
        </p:blipFill>
        <p:spPr>
          <a:xfrm>
            <a:off x="11282082" y="5920298"/>
            <a:ext cx="909286" cy="937701"/>
          </a:xfrm>
          <a:prstGeom prst="rect">
            <a:avLst/>
          </a:prstGeom>
        </p:spPr>
      </p:pic>
      <p:sp>
        <p:nvSpPr>
          <p:cNvPr id="5" name="TextBox 4">
            <a:extLst>
              <a:ext uri="{FF2B5EF4-FFF2-40B4-BE49-F238E27FC236}">
                <a16:creationId xmlns:a16="http://schemas.microsoft.com/office/drawing/2014/main" id="{D80D9DBB-FC7B-4848-B761-5BDEA4CC1CDE}"/>
              </a:ext>
            </a:extLst>
          </p:cNvPr>
          <p:cNvSpPr txBox="1"/>
          <p:nvPr/>
        </p:nvSpPr>
        <p:spPr>
          <a:xfrm>
            <a:off x="0" y="0"/>
            <a:ext cx="838200" cy="253916"/>
          </a:xfrm>
          <a:prstGeom prst="rect">
            <a:avLst/>
          </a:prstGeom>
          <a:noFill/>
        </p:spPr>
        <p:txBody>
          <a:bodyPr wrap="square">
            <a:spAutoFit/>
          </a:bodyPr>
          <a:lstStyle/>
          <a:p>
            <a:r>
              <a:rPr lang="en-US" sz="1050" dirty="0"/>
              <a:t>Data</a:t>
            </a:r>
          </a:p>
        </p:txBody>
      </p:sp>
    </p:spTree>
    <p:extLst>
      <p:ext uri="{BB962C8B-B14F-4D97-AF65-F5344CB8AC3E}">
        <p14:creationId xmlns:p14="http://schemas.microsoft.com/office/powerpoint/2010/main" val="33517072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F7220A3-7262-4A84-B3F5-C4458E503E2E}"/>
              </a:ext>
            </a:extLst>
          </p:cNvPr>
          <p:cNvSpPr txBox="1"/>
          <p:nvPr/>
        </p:nvSpPr>
        <p:spPr>
          <a:xfrm>
            <a:off x="144379" y="1166842"/>
            <a:ext cx="4052236" cy="4524315"/>
          </a:xfrm>
          <a:prstGeom prst="rect">
            <a:avLst/>
          </a:prstGeom>
          <a:noFill/>
        </p:spPr>
        <p:txBody>
          <a:bodyPr wrap="square">
            <a:spAutoFit/>
          </a:bodyPr>
          <a:lstStyle/>
          <a:p>
            <a:pPr algn="ctr"/>
            <a:endParaRPr lang="en-US" sz="3200" dirty="0">
              <a:solidFill>
                <a:schemeClr val="tx1"/>
              </a:solidFill>
            </a:endParaRPr>
          </a:p>
          <a:p>
            <a:pPr algn="ctr"/>
            <a:r>
              <a:rPr lang="en-US" sz="3200" dirty="0">
                <a:solidFill>
                  <a:schemeClr val="accent5"/>
                </a:solidFill>
              </a:rPr>
              <a:t>Group B Offenses:</a:t>
            </a:r>
            <a:br>
              <a:rPr lang="en-US" sz="3200" dirty="0">
                <a:solidFill>
                  <a:schemeClr val="accent5"/>
                </a:solidFill>
              </a:rPr>
            </a:br>
            <a:endParaRPr lang="en-US" sz="3200" dirty="0">
              <a:solidFill>
                <a:schemeClr val="accent5"/>
              </a:solidFill>
            </a:endParaRPr>
          </a:p>
          <a:p>
            <a:pPr algn="ctr"/>
            <a:br>
              <a:rPr lang="en-US" sz="3200" dirty="0">
                <a:solidFill>
                  <a:schemeClr val="accent5"/>
                </a:solidFill>
              </a:rPr>
            </a:br>
            <a:r>
              <a:rPr lang="en-US" sz="3200" i="1" u="sng" dirty="0">
                <a:solidFill>
                  <a:schemeClr val="accent5"/>
                </a:solidFill>
              </a:rPr>
              <a:t>Only</a:t>
            </a:r>
            <a:r>
              <a:rPr lang="en-US" sz="3200" i="1" dirty="0">
                <a:solidFill>
                  <a:schemeClr val="accent5"/>
                </a:solidFill>
              </a:rPr>
              <a:t> reported to NIBRS if an arrest was made.</a:t>
            </a:r>
          </a:p>
          <a:p>
            <a:pPr algn="ctr"/>
            <a:endParaRPr lang="en-US" sz="3200" i="1" dirty="0"/>
          </a:p>
          <a:p>
            <a:pPr algn="ctr"/>
            <a:endParaRPr lang="en-US" sz="3200" i="1" dirty="0"/>
          </a:p>
        </p:txBody>
      </p:sp>
      <p:sp>
        <p:nvSpPr>
          <p:cNvPr id="9" name="TextBox 8">
            <a:extLst>
              <a:ext uri="{FF2B5EF4-FFF2-40B4-BE49-F238E27FC236}">
                <a16:creationId xmlns:a16="http://schemas.microsoft.com/office/drawing/2014/main" id="{67C30542-3866-456B-ACFB-CF68AAC9ED5D}"/>
              </a:ext>
            </a:extLst>
          </p:cNvPr>
          <p:cNvSpPr txBox="1"/>
          <p:nvPr/>
        </p:nvSpPr>
        <p:spPr>
          <a:xfrm>
            <a:off x="5830502" y="294528"/>
            <a:ext cx="6097604" cy="5858848"/>
          </a:xfrm>
          <a:prstGeom prst="rect">
            <a:avLst/>
          </a:prstGeom>
          <a:noFill/>
        </p:spPr>
        <p:txBody>
          <a:bodyPr wrap="square">
            <a:spAutoFit/>
          </a:bodyPr>
          <a:lstStyle/>
          <a:p>
            <a:pPr marL="285750" indent="-285750">
              <a:lnSpc>
                <a:spcPct val="150000"/>
              </a:lnSpc>
              <a:buClr>
                <a:schemeClr val="accent4"/>
              </a:buClr>
              <a:buFont typeface="Wingdings" panose="05000000000000000000" pitchFamily="2" charset="2"/>
              <a:buChar char="Ø"/>
            </a:pPr>
            <a:r>
              <a:rPr lang="en-US" sz="1800" dirty="0"/>
              <a:t>(90B) Curfew/ Loitering/ Vagrancy Violations</a:t>
            </a:r>
          </a:p>
          <a:p>
            <a:pPr marL="285750" indent="-285750">
              <a:lnSpc>
                <a:spcPct val="150000"/>
              </a:lnSpc>
              <a:buClr>
                <a:schemeClr val="accent4"/>
              </a:buClr>
              <a:buFont typeface="Wingdings" panose="05000000000000000000" pitchFamily="2" charset="2"/>
              <a:buChar char="Ø"/>
            </a:pPr>
            <a:r>
              <a:rPr lang="en-US" sz="1800" dirty="0"/>
              <a:t>(90C) Disorderly Conduct</a:t>
            </a:r>
          </a:p>
          <a:p>
            <a:pPr marL="285750" indent="-285750">
              <a:lnSpc>
                <a:spcPct val="150000"/>
              </a:lnSpc>
              <a:buClr>
                <a:schemeClr val="accent4"/>
              </a:buClr>
              <a:buFont typeface="Wingdings" panose="05000000000000000000" pitchFamily="2" charset="2"/>
              <a:buChar char="Ø"/>
            </a:pPr>
            <a:r>
              <a:rPr lang="en-US" sz="1800" dirty="0"/>
              <a:t>(90D) DUI</a:t>
            </a:r>
          </a:p>
          <a:p>
            <a:pPr marL="285750" indent="-285750">
              <a:lnSpc>
                <a:spcPct val="150000"/>
              </a:lnSpc>
              <a:buClr>
                <a:schemeClr val="accent4"/>
              </a:buClr>
              <a:buFont typeface="Wingdings" panose="05000000000000000000" pitchFamily="2" charset="2"/>
              <a:buChar char="Ø"/>
            </a:pPr>
            <a:r>
              <a:rPr lang="en-US" sz="1800" dirty="0"/>
              <a:t>(90F) Family Offenses, Nonviolent</a:t>
            </a:r>
          </a:p>
          <a:p>
            <a:pPr marL="285750" indent="-285750">
              <a:lnSpc>
                <a:spcPct val="150000"/>
              </a:lnSpc>
              <a:buClr>
                <a:schemeClr val="accent4"/>
              </a:buClr>
              <a:buFont typeface="Wingdings" panose="05000000000000000000" pitchFamily="2" charset="2"/>
              <a:buChar char="Ø"/>
            </a:pPr>
            <a:r>
              <a:rPr lang="en-US" sz="1800" dirty="0"/>
              <a:t>(90G) Liquor Law Violations</a:t>
            </a:r>
          </a:p>
          <a:p>
            <a:pPr marL="285750" indent="-285750">
              <a:lnSpc>
                <a:spcPct val="150000"/>
              </a:lnSpc>
              <a:buClr>
                <a:schemeClr val="accent4"/>
              </a:buClr>
              <a:buFont typeface="Wingdings" panose="05000000000000000000" pitchFamily="2" charset="2"/>
              <a:buChar char="Ø"/>
            </a:pPr>
            <a:r>
              <a:rPr lang="en-US" sz="1800" dirty="0"/>
              <a:t>(90I) Runaway</a:t>
            </a:r>
          </a:p>
          <a:p>
            <a:pPr marL="285750" indent="-285750">
              <a:lnSpc>
                <a:spcPct val="150000"/>
              </a:lnSpc>
              <a:buClr>
                <a:schemeClr val="accent4"/>
              </a:buClr>
              <a:buFont typeface="Wingdings" panose="05000000000000000000" pitchFamily="2" charset="2"/>
              <a:buChar char="Ø"/>
            </a:pPr>
            <a:r>
              <a:rPr lang="en-US" sz="1800" dirty="0"/>
              <a:t>(90J) Trespass of Real Property</a:t>
            </a:r>
          </a:p>
          <a:p>
            <a:pPr marL="285750" indent="-285750">
              <a:lnSpc>
                <a:spcPct val="150000"/>
              </a:lnSpc>
              <a:buClr>
                <a:schemeClr val="accent4"/>
              </a:buClr>
              <a:buFont typeface="Wingdings" panose="05000000000000000000" pitchFamily="2" charset="2"/>
              <a:buChar char="Ø"/>
            </a:pPr>
            <a:r>
              <a:rPr lang="en-US" sz="1800" dirty="0"/>
              <a:t>(90Z) All Other Offenses</a:t>
            </a:r>
          </a:p>
          <a:p>
            <a:pPr marL="742950" lvl="1" indent="-285750">
              <a:lnSpc>
                <a:spcPct val="150000"/>
              </a:lnSpc>
              <a:buClr>
                <a:schemeClr val="accent4"/>
              </a:buClr>
              <a:buFont typeface="Wingdings" panose="05000000000000000000" pitchFamily="2" charset="2"/>
              <a:buChar char="Ø"/>
            </a:pPr>
            <a:r>
              <a:rPr lang="en-US" strike="sngStrike" dirty="0"/>
              <a:t>(90A) Bad Checks </a:t>
            </a:r>
          </a:p>
          <a:p>
            <a:pPr marL="742950" lvl="1" indent="-285750">
              <a:lnSpc>
                <a:spcPct val="150000"/>
              </a:lnSpc>
              <a:buClr>
                <a:schemeClr val="accent4"/>
              </a:buClr>
              <a:buFont typeface="Wingdings" panose="05000000000000000000" pitchFamily="2" charset="2"/>
              <a:buChar char="Ø"/>
            </a:pPr>
            <a:r>
              <a:rPr lang="en-US" strike="sngStrike" dirty="0"/>
              <a:t>(90E) Drunkenness</a:t>
            </a:r>
          </a:p>
          <a:p>
            <a:pPr marL="742950" lvl="1" indent="-285750">
              <a:lnSpc>
                <a:spcPct val="150000"/>
              </a:lnSpc>
              <a:buClr>
                <a:schemeClr val="accent4"/>
              </a:buClr>
              <a:buFont typeface="Wingdings" panose="05000000000000000000" pitchFamily="2" charset="2"/>
              <a:buChar char="Ø"/>
            </a:pPr>
            <a:r>
              <a:rPr lang="en-US" strike="sngStrike" dirty="0"/>
              <a:t>(90H) Peeping Tom</a:t>
            </a:r>
            <a:endParaRPr lang="en-US" sz="1800" strike="sngStrike" dirty="0"/>
          </a:p>
          <a:p>
            <a:pPr>
              <a:lnSpc>
                <a:spcPct val="150000"/>
              </a:lnSpc>
              <a:buClr>
                <a:schemeClr val="accent4"/>
              </a:buClr>
            </a:pPr>
            <a:endParaRPr lang="en-US" sz="1800" dirty="0"/>
          </a:p>
          <a:p>
            <a:pPr marL="285750" indent="-285750">
              <a:lnSpc>
                <a:spcPct val="150000"/>
              </a:lnSpc>
              <a:buClr>
                <a:schemeClr val="accent4"/>
              </a:buClr>
              <a:buFont typeface="Wingdings" panose="05000000000000000000" pitchFamily="2" charset="2"/>
              <a:buChar char="Ø"/>
            </a:pPr>
            <a:r>
              <a:rPr lang="en-US" sz="1800" dirty="0"/>
              <a:t>* If the omitted crimes are input in their original code, they will automatically be converted to 90Z</a:t>
            </a:r>
          </a:p>
        </p:txBody>
      </p:sp>
      <p:pic>
        <p:nvPicPr>
          <p:cNvPr id="10" name="Picture 9" descr="Shape, calendar, arrow&#10;&#10;Description automatically generated">
            <a:extLst>
              <a:ext uri="{FF2B5EF4-FFF2-40B4-BE49-F238E27FC236}">
                <a16:creationId xmlns:a16="http://schemas.microsoft.com/office/drawing/2014/main" id="{32D5AC8E-3EF0-4718-897C-7C7049781581}"/>
              </a:ext>
            </a:extLst>
          </p:cNvPr>
          <p:cNvPicPr>
            <a:picLocks noChangeAspect="1"/>
          </p:cNvPicPr>
          <p:nvPr/>
        </p:nvPicPr>
        <p:blipFill>
          <a:blip r:embed="rId2"/>
          <a:stretch>
            <a:fillRect/>
          </a:stretch>
        </p:blipFill>
        <p:spPr>
          <a:xfrm>
            <a:off x="11282082" y="5920298"/>
            <a:ext cx="909286" cy="937701"/>
          </a:xfrm>
          <a:prstGeom prst="rect">
            <a:avLst/>
          </a:prstGeom>
        </p:spPr>
      </p:pic>
      <p:sp>
        <p:nvSpPr>
          <p:cNvPr id="6" name="TextBox 5">
            <a:extLst>
              <a:ext uri="{FF2B5EF4-FFF2-40B4-BE49-F238E27FC236}">
                <a16:creationId xmlns:a16="http://schemas.microsoft.com/office/drawing/2014/main" id="{DF512E86-3D22-4D56-B56B-3179E52D0BCC}"/>
              </a:ext>
            </a:extLst>
          </p:cNvPr>
          <p:cNvSpPr txBox="1"/>
          <p:nvPr/>
        </p:nvSpPr>
        <p:spPr>
          <a:xfrm>
            <a:off x="0" y="0"/>
            <a:ext cx="838200" cy="253916"/>
          </a:xfrm>
          <a:prstGeom prst="rect">
            <a:avLst/>
          </a:prstGeom>
          <a:noFill/>
        </p:spPr>
        <p:txBody>
          <a:bodyPr wrap="square">
            <a:spAutoFit/>
          </a:bodyPr>
          <a:lstStyle/>
          <a:p>
            <a:r>
              <a:rPr lang="en-US" sz="1050" dirty="0"/>
              <a:t>Data</a:t>
            </a:r>
          </a:p>
        </p:txBody>
      </p:sp>
    </p:spTree>
    <p:extLst>
      <p:ext uri="{BB962C8B-B14F-4D97-AF65-F5344CB8AC3E}">
        <p14:creationId xmlns:p14="http://schemas.microsoft.com/office/powerpoint/2010/main" val="2101495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F4343-DF89-4F6B-8D61-2517471CEBBA}"/>
              </a:ext>
            </a:extLst>
          </p:cNvPr>
          <p:cNvSpPr>
            <a:spLocks noGrp="1"/>
          </p:cNvSpPr>
          <p:nvPr>
            <p:ph type="title"/>
          </p:nvPr>
        </p:nvSpPr>
        <p:spPr>
          <a:xfrm>
            <a:off x="1451579" y="429134"/>
            <a:ext cx="9291215" cy="1049235"/>
          </a:xfrm>
        </p:spPr>
        <p:txBody>
          <a:bodyPr/>
          <a:lstStyle/>
          <a:p>
            <a:r>
              <a:rPr lang="en-US" dirty="0">
                <a:solidFill>
                  <a:schemeClr val="accent5"/>
                </a:solidFill>
              </a:rPr>
              <a:t>What is a NIBRS Incident?</a:t>
            </a:r>
          </a:p>
        </p:txBody>
      </p:sp>
      <p:sp>
        <p:nvSpPr>
          <p:cNvPr id="3" name="Content Placeholder 2">
            <a:extLst>
              <a:ext uri="{FF2B5EF4-FFF2-40B4-BE49-F238E27FC236}">
                <a16:creationId xmlns:a16="http://schemas.microsoft.com/office/drawing/2014/main" id="{7A0B745D-EB7E-44B5-8762-4041EEBD8C72}"/>
              </a:ext>
            </a:extLst>
          </p:cNvPr>
          <p:cNvSpPr>
            <a:spLocks noGrp="1"/>
          </p:cNvSpPr>
          <p:nvPr>
            <p:ph idx="1"/>
          </p:nvPr>
        </p:nvSpPr>
        <p:spPr>
          <a:xfrm>
            <a:off x="1450392" y="2405935"/>
            <a:ext cx="9291215" cy="1795872"/>
          </a:xfrm>
        </p:spPr>
        <p:txBody>
          <a:bodyPr>
            <a:normAutofit/>
          </a:bodyPr>
          <a:lstStyle/>
          <a:p>
            <a:r>
              <a:rPr lang="en-US" sz="2800" b="0" i="0" u="none" strike="noStrike" baseline="0" dirty="0">
                <a:solidFill>
                  <a:srgbClr val="000000"/>
                </a:solidFill>
                <a:latin typeface="Calibri" panose="020F0502020204030204" pitchFamily="34" charset="0"/>
              </a:rPr>
              <a:t>For NIBRS, the FBI UCR Program defines an </a:t>
            </a:r>
            <a:r>
              <a:rPr lang="en-US" sz="2800" b="0" i="1" u="none" strike="noStrike" baseline="0" dirty="0">
                <a:solidFill>
                  <a:srgbClr val="000000"/>
                </a:solidFill>
                <a:latin typeface="Calibri" panose="020F0502020204030204" pitchFamily="34" charset="0"/>
              </a:rPr>
              <a:t>incident </a:t>
            </a:r>
            <a:r>
              <a:rPr lang="en-US" sz="2800" b="0" i="0" u="none" strike="noStrike" baseline="0" dirty="0">
                <a:solidFill>
                  <a:srgbClr val="000000"/>
                </a:solidFill>
                <a:latin typeface="Calibri" panose="020F0502020204030204" pitchFamily="34" charset="0"/>
              </a:rPr>
              <a:t>as one or more offenses committed by the same offender, or group of offenders acting in concert, at the same time and place. </a:t>
            </a:r>
            <a:endParaRPr lang="en-US" sz="2800" dirty="0"/>
          </a:p>
        </p:txBody>
      </p:sp>
      <p:pic>
        <p:nvPicPr>
          <p:cNvPr id="4" name="Picture 3" descr="Shape, calendar, arrow&#10;&#10;Description automatically generated">
            <a:extLst>
              <a:ext uri="{FF2B5EF4-FFF2-40B4-BE49-F238E27FC236}">
                <a16:creationId xmlns:a16="http://schemas.microsoft.com/office/drawing/2014/main" id="{D3D52F4A-C102-4DA9-8F41-E1DCDCF4DAC3}"/>
              </a:ext>
            </a:extLst>
          </p:cNvPr>
          <p:cNvPicPr>
            <a:picLocks noChangeAspect="1"/>
          </p:cNvPicPr>
          <p:nvPr/>
        </p:nvPicPr>
        <p:blipFill>
          <a:blip r:embed="rId2"/>
          <a:stretch>
            <a:fillRect/>
          </a:stretch>
        </p:blipFill>
        <p:spPr>
          <a:xfrm>
            <a:off x="11282714" y="5889126"/>
            <a:ext cx="909286" cy="937701"/>
          </a:xfrm>
          <a:prstGeom prst="rect">
            <a:avLst/>
          </a:prstGeom>
        </p:spPr>
      </p:pic>
      <p:sp>
        <p:nvSpPr>
          <p:cNvPr id="5" name="TextBox 4">
            <a:extLst>
              <a:ext uri="{FF2B5EF4-FFF2-40B4-BE49-F238E27FC236}">
                <a16:creationId xmlns:a16="http://schemas.microsoft.com/office/drawing/2014/main" id="{267C10FC-B1BD-4941-8BD3-D85FAEC8B52B}"/>
              </a:ext>
            </a:extLst>
          </p:cNvPr>
          <p:cNvSpPr txBox="1"/>
          <p:nvPr/>
        </p:nvSpPr>
        <p:spPr>
          <a:xfrm>
            <a:off x="0" y="0"/>
            <a:ext cx="838200" cy="253916"/>
          </a:xfrm>
          <a:prstGeom prst="rect">
            <a:avLst/>
          </a:prstGeom>
          <a:noFill/>
        </p:spPr>
        <p:txBody>
          <a:bodyPr wrap="square">
            <a:spAutoFit/>
          </a:bodyPr>
          <a:lstStyle/>
          <a:p>
            <a:r>
              <a:rPr lang="en-US" sz="1050" dirty="0"/>
              <a:t>Data</a:t>
            </a:r>
          </a:p>
        </p:txBody>
      </p:sp>
    </p:spTree>
    <p:extLst>
      <p:ext uri="{BB962C8B-B14F-4D97-AF65-F5344CB8AC3E}">
        <p14:creationId xmlns:p14="http://schemas.microsoft.com/office/powerpoint/2010/main" val="22458212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B77EE-4734-4B9C-81FF-3AF5384B7FE1}"/>
              </a:ext>
            </a:extLst>
          </p:cNvPr>
          <p:cNvSpPr>
            <a:spLocks noGrp="1"/>
          </p:cNvSpPr>
          <p:nvPr>
            <p:ph type="title"/>
          </p:nvPr>
        </p:nvSpPr>
        <p:spPr/>
        <p:txBody>
          <a:bodyPr/>
          <a:lstStyle/>
          <a:p>
            <a:endParaRPr lang="en-US"/>
          </a:p>
        </p:txBody>
      </p:sp>
      <p:pic>
        <p:nvPicPr>
          <p:cNvPr id="5" name="Content Placeholder 4" descr="A picture containing diagram&#10;&#10;Description automatically generated">
            <a:extLst>
              <a:ext uri="{FF2B5EF4-FFF2-40B4-BE49-F238E27FC236}">
                <a16:creationId xmlns:a16="http://schemas.microsoft.com/office/drawing/2014/main" id="{7D0F9041-60ED-4CD9-BE9C-A1129C3267E6}"/>
              </a:ext>
            </a:extLst>
          </p:cNvPr>
          <p:cNvPicPr>
            <a:picLocks noGrp="1" noChangeAspect="1"/>
          </p:cNvPicPr>
          <p:nvPr>
            <p:ph idx="1"/>
          </p:nvPr>
        </p:nvPicPr>
        <p:blipFill>
          <a:blip r:embed="rId2"/>
          <a:stretch>
            <a:fillRect/>
          </a:stretch>
        </p:blipFill>
        <p:spPr>
          <a:xfrm rot="16200000">
            <a:off x="2667003" y="-2667001"/>
            <a:ext cx="6857999" cy="12192001"/>
          </a:xfrm>
        </p:spPr>
      </p:pic>
      <p:sp>
        <p:nvSpPr>
          <p:cNvPr id="4" name="TextBox 3">
            <a:extLst>
              <a:ext uri="{FF2B5EF4-FFF2-40B4-BE49-F238E27FC236}">
                <a16:creationId xmlns:a16="http://schemas.microsoft.com/office/drawing/2014/main" id="{9DD3B126-C831-460D-8F94-A46ADBCBF83D}"/>
              </a:ext>
            </a:extLst>
          </p:cNvPr>
          <p:cNvSpPr txBox="1"/>
          <p:nvPr/>
        </p:nvSpPr>
        <p:spPr>
          <a:xfrm>
            <a:off x="0" y="0"/>
            <a:ext cx="838200" cy="253916"/>
          </a:xfrm>
          <a:prstGeom prst="rect">
            <a:avLst/>
          </a:prstGeom>
          <a:noFill/>
        </p:spPr>
        <p:txBody>
          <a:bodyPr wrap="square">
            <a:spAutoFit/>
          </a:bodyPr>
          <a:lstStyle/>
          <a:p>
            <a:r>
              <a:rPr lang="en-US" sz="1050" dirty="0"/>
              <a:t>Data</a:t>
            </a:r>
          </a:p>
        </p:txBody>
      </p:sp>
    </p:spTree>
    <p:extLst>
      <p:ext uri="{BB962C8B-B14F-4D97-AF65-F5344CB8AC3E}">
        <p14:creationId xmlns:p14="http://schemas.microsoft.com/office/powerpoint/2010/main" val="3118017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4841B-8700-4A69-A134-F7F3DE54F72C}"/>
              </a:ext>
            </a:extLst>
          </p:cNvPr>
          <p:cNvSpPr>
            <a:spLocks noGrp="1"/>
          </p:cNvSpPr>
          <p:nvPr>
            <p:ph type="title"/>
          </p:nvPr>
        </p:nvSpPr>
        <p:spPr>
          <a:xfrm>
            <a:off x="1450392" y="96252"/>
            <a:ext cx="9291215" cy="1212784"/>
          </a:xfrm>
        </p:spPr>
        <p:txBody>
          <a:bodyPr/>
          <a:lstStyle/>
          <a:p>
            <a:r>
              <a:rPr lang="en-US" dirty="0"/>
              <a:t>objectives</a:t>
            </a:r>
          </a:p>
        </p:txBody>
      </p:sp>
      <p:sp>
        <p:nvSpPr>
          <p:cNvPr id="3" name="Content Placeholder 2">
            <a:extLst>
              <a:ext uri="{FF2B5EF4-FFF2-40B4-BE49-F238E27FC236}">
                <a16:creationId xmlns:a16="http://schemas.microsoft.com/office/drawing/2014/main" id="{CA2A3E8C-E2DC-46EC-8557-A6EE08FDC8DF}"/>
              </a:ext>
            </a:extLst>
          </p:cNvPr>
          <p:cNvSpPr>
            <a:spLocks noGrp="1"/>
          </p:cNvSpPr>
          <p:nvPr>
            <p:ph idx="1"/>
          </p:nvPr>
        </p:nvSpPr>
        <p:spPr>
          <a:xfrm>
            <a:off x="1450392" y="1523599"/>
            <a:ext cx="9291215" cy="3810801"/>
          </a:xfrm>
        </p:spPr>
        <p:txBody>
          <a:bodyPr/>
          <a:lstStyle/>
          <a:p>
            <a:r>
              <a:rPr lang="en-US" dirty="0"/>
              <a:t>Participants will understand the State vs. Federal Definitions while utilizing the resources for this program as needed.</a:t>
            </a:r>
          </a:p>
          <a:p>
            <a:endParaRPr lang="en-US" dirty="0"/>
          </a:p>
          <a:p>
            <a:r>
              <a:rPr lang="en-US" dirty="0"/>
              <a:t>Participants should be able to locate and utilize the NIBRS User Manual with little assistance.</a:t>
            </a:r>
          </a:p>
          <a:p>
            <a:endParaRPr lang="en-US" dirty="0"/>
          </a:p>
          <a:p>
            <a:r>
              <a:rPr lang="en-US" dirty="0"/>
              <a:t>Agencies should be able to identify your error codes by using the NIBRS Technical Specifications guide with little assistance.</a:t>
            </a:r>
          </a:p>
          <a:p>
            <a:endParaRPr lang="en-US" dirty="0"/>
          </a:p>
          <a:p>
            <a:endParaRPr lang="en-US" dirty="0"/>
          </a:p>
        </p:txBody>
      </p:sp>
      <p:pic>
        <p:nvPicPr>
          <p:cNvPr id="4" name="Picture 3" descr="Shape, calendar, arrow&#10;&#10;Description automatically generated">
            <a:extLst>
              <a:ext uri="{FF2B5EF4-FFF2-40B4-BE49-F238E27FC236}">
                <a16:creationId xmlns:a16="http://schemas.microsoft.com/office/drawing/2014/main" id="{1DE7E372-2912-43BF-BD3C-709D29B634CA}"/>
              </a:ext>
            </a:extLst>
          </p:cNvPr>
          <p:cNvPicPr>
            <a:picLocks noChangeAspect="1"/>
          </p:cNvPicPr>
          <p:nvPr/>
        </p:nvPicPr>
        <p:blipFill>
          <a:blip r:embed="rId2"/>
          <a:stretch>
            <a:fillRect/>
          </a:stretch>
        </p:blipFill>
        <p:spPr>
          <a:xfrm>
            <a:off x="11146687" y="5780021"/>
            <a:ext cx="1045313" cy="1077979"/>
          </a:xfrm>
          <a:prstGeom prst="rect">
            <a:avLst/>
          </a:prstGeom>
        </p:spPr>
      </p:pic>
      <p:sp>
        <p:nvSpPr>
          <p:cNvPr id="5" name="TextBox 4">
            <a:extLst>
              <a:ext uri="{FF2B5EF4-FFF2-40B4-BE49-F238E27FC236}">
                <a16:creationId xmlns:a16="http://schemas.microsoft.com/office/drawing/2014/main" id="{5B0173CD-92DF-49B2-8722-7C9A18DC40BD}"/>
              </a:ext>
            </a:extLst>
          </p:cNvPr>
          <p:cNvSpPr txBox="1"/>
          <p:nvPr/>
        </p:nvSpPr>
        <p:spPr>
          <a:xfrm>
            <a:off x="0" y="0"/>
            <a:ext cx="842541" cy="253916"/>
          </a:xfrm>
          <a:prstGeom prst="rect">
            <a:avLst/>
          </a:prstGeom>
          <a:noFill/>
        </p:spPr>
        <p:txBody>
          <a:bodyPr wrap="square" rtlCol="0">
            <a:spAutoFit/>
          </a:bodyPr>
          <a:lstStyle/>
          <a:p>
            <a:r>
              <a:rPr lang="en-US" sz="1050" dirty="0"/>
              <a:t>Intro</a:t>
            </a:r>
          </a:p>
        </p:txBody>
      </p:sp>
    </p:spTree>
    <p:extLst>
      <p:ext uri="{BB962C8B-B14F-4D97-AF65-F5344CB8AC3E}">
        <p14:creationId xmlns:p14="http://schemas.microsoft.com/office/powerpoint/2010/main" val="39044566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5FE2C-1FE4-4058-B8E4-891E702467CE}"/>
              </a:ext>
            </a:extLst>
          </p:cNvPr>
          <p:cNvSpPr>
            <a:spLocks noGrp="1"/>
          </p:cNvSpPr>
          <p:nvPr>
            <p:ph type="title"/>
          </p:nvPr>
        </p:nvSpPr>
        <p:spPr>
          <a:xfrm>
            <a:off x="673768" y="155920"/>
            <a:ext cx="10502436" cy="588938"/>
          </a:xfrm>
        </p:spPr>
        <p:txBody>
          <a:bodyPr/>
          <a:lstStyle/>
          <a:p>
            <a:r>
              <a:rPr lang="en-US" dirty="0">
                <a:ln w="0"/>
                <a:solidFill>
                  <a:schemeClr val="accent5"/>
                </a:solidFill>
                <a:effectLst>
                  <a:outerShdw blurRad="38100" dist="19050" dir="2700000" algn="tl" rotWithShape="0">
                    <a:schemeClr val="dk1">
                      <a:alpha val="40000"/>
                    </a:schemeClr>
                  </a:outerShdw>
                </a:effectLst>
              </a:rPr>
              <a:t>NIBRS User Manual</a:t>
            </a:r>
          </a:p>
        </p:txBody>
      </p:sp>
      <p:pic>
        <p:nvPicPr>
          <p:cNvPr id="5" name="Content Placeholder 4">
            <a:hlinkClick r:id="rId2" action="ppaction://hlinkfile"/>
            <a:extLst>
              <a:ext uri="{FF2B5EF4-FFF2-40B4-BE49-F238E27FC236}">
                <a16:creationId xmlns:a16="http://schemas.microsoft.com/office/drawing/2014/main" id="{417B78AB-06D9-4AAC-88D3-61AC448E2D77}"/>
              </a:ext>
            </a:extLst>
          </p:cNvPr>
          <p:cNvPicPr>
            <a:picLocks noGrp="1" noChangeAspect="1"/>
          </p:cNvPicPr>
          <p:nvPr>
            <p:ph idx="1"/>
          </p:nvPr>
        </p:nvPicPr>
        <p:blipFill>
          <a:blip r:embed="rId3"/>
          <a:stretch>
            <a:fillRect/>
          </a:stretch>
        </p:blipFill>
        <p:spPr>
          <a:xfrm>
            <a:off x="433797" y="729606"/>
            <a:ext cx="4598277" cy="5972474"/>
          </a:xfrm>
        </p:spPr>
      </p:pic>
      <p:pic>
        <p:nvPicPr>
          <p:cNvPr id="4" name="Picture 3" descr="Shape, calendar, arrow&#10;&#10;Description automatically generated">
            <a:extLst>
              <a:ext uri="{FF2B5EF4-FFF2-40B4-BE49-F238E27FC236}">
                <a16:creationId xmlns:a16="http://schemas.microsoft.com/office/drawing/2014/main" id="{B1FA8052-ED73-4327-8C7E-3352C2F2B645}"/>
              </a:ext>
            </a:extLst>
          </p:cNvPr>
          <p:cNvPicPr>
            <a:picLocks noChangeAspect="1"/>
          </p:cNvPicPr>
          <p:nvPr/>
        </p:nvPicPr>
        <p:blipFill>
          <a:blip r:embed="rId4"/>
          <a:stretch>
            <a:fillRect/>
          </a:stretch>
        </p:blipFill>
        <p:spPr>
          <a:xfrm>
            <a:off x="11282082" y="5920298"/>
            <a:ext cx="909286" cy="937701"/>
          </a:xfrm>
          <a:prstGeom prst="rect">
            <a:avLst/>
          </a:prstGeom>
        </p:spPr>
      </p:pic>
      <p:sp>
        <p:nvSpPr>
          <p:cNvPr id="6" name="TextBox 5">
            <a:extLst>
              <a:ext uri="{FF2B5EF4-FFF2-40B4-BE49-F238E27FC236}">
                <a16:creationId xmlns:a16="http://schemas.microsoft.com/office/drawing/2014/main" id="{FA4EC76A-AB69-43AE-BA39-FDB0B3F4C595}"/>
              </a:ext>
            </a:extLst>
          </p:cNvPr>
          <p:cNvSpPr txBox="1"/>
          <p:nvPr/>
        </p:nvSpPr>
        <p:spPr>
          <a:xfrm>
            <a:off x="6940782" y="1961517"/>
            <a:ext cx="5251218" cy="1754326"/>
          </a:xfrm>
          <a:prstGeom prst="rect">
            <a:avLst/>
          </a:prstGeom>
          <a:noFill/>
        </p:spPr>
        <p:txBody>
          <a:bodyPr wrap="square">
            <a:spAutoFit/>
          </a:bodyPr>
          <a:lstStyle/>
          <a:p>
            <a:r>
              <a:rPr lang="en-US" dirty="0"/>
              <a:t>General Explanations Offenses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Program overview</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Crime Definitions</a:t>
            </a:r>
          </a:p>
          <a:p>
            <a:pPr marL="285750" indent="-285750">
              <a:buFont typeface="Arial" panose="020B0604020202020204" pitchFamily="34" charset="0"/>
              <a:buChar char="•"/>
            </a:pPr>
            <a:r>
              <a:rPr lang="en-US" dirty="0"/>
              <a:t>Crime Coding</a:t>
            </a:r>
          </a:p>
        </p:txBody>
      </p:sp>
      <p:sp>
        <p:nvSpPr>
          <p:cNvPr id="7" name="TextBox 6">
            <a:extLst>
              <a:ext uri="{FF2B5EF4-FFF2-40B4-BE49-F238E27FC236}">
                <a16:creationId xmlns:a16="http://schemas.microsoft.com/office/drawing/2014/main" id="{36650B1F-FC8C-4102-A0F7-FE8CE14BA8EA}"/>
              </a:ext>
            </a:extLst>
          </p:cNvPr>
          <p:cNvSpPr txBox="1"/>
          <p:nvPr/>
        </p:nvSpPr>
        <p:spPr>
          <a:xfrm>
            <a:off x="0" y="0"/>
            <a:ext cx="838200" cy="253916"/>
          </a:xfrm>
          <a:prstGeom prst="rect">
            <a:avLst/>
          </a:prstGeom>
          <a:noFill/>
        </p:spPr>
        <p:txBody>
          <a:bodyPr wrap="square">
            <a:spAutoFit/>
          </a:bodyPr>
          <a:lstStyle/>
          <a:p>
            <a:r>
              <a:rPr lang="en-US" sz="1050" dirty="0"/>
              <a:t>Data</a:t>
            </a:r>
          </a:p>
        </p:txBody>
      </p:sp>
    </p:spTree>
    <p:extLst>
      <p:ext uri="{BB962C8B-B14F-4D97-AF65-F5344CB8AC3E}">
        <p14:creationId xmlns:p14="http://schemas.microsoft.com/office/powerpoint/2010/main" val="27033259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B1991-6E2F-457F-8DE4-7948DBCC14A6}"/>
              </a:ext>
            </a:extLst>
          </p:cNvPr>
          <p:cNvSpPr>
            <a:spLocks noGrp="1"/>
          </p:cNvSpPr>
          <p:nvPr>
            <p:ph type="title"/>
          </p:nvPr>
        </p:nvSpPr>
        <p:spPr>
          <a:xfrm>
            <a:off x="300562" y="241702"/>
            <a:ext cx="11090364" cy="797826"/>
          </a:xfrm>
        </p:spPr>
        <p:txBody>
          <a:bodyPr/>
          <a:lstStyle/>
          <a:p>
            <a:r>
              <a:rPr lang="en-US" dirty="0">
                <a:solidFill>
                  <a:schemeClr val="accent5"/>
                </a:solidFill>
              </a:rPr>
              <a:t>NIBRS Technical Specifications</a:t>
            </a:r>
          </a:p>
        </p:txBody>
      </p:sp>
      <p:pic>
        <p:nvPicPr>
          <p:cNvPr id="5" name="Content Placeholder 4">
            <a:hlinkClick r:id="rId2" action="ppaction://hlinkfile"/>
            <a:extLst>
              <a:ext uri="{FF2B5EF4-FFF2-40B4-BE49-F238E27FC236}">
                <a16:creationId xmlns:a16="http://schemas.microsoft.com/office/drawing/2014/main" id="{3BE7686D-63FA-4E52-B4CC-BEE0110798D9}"/>
              </a:ext>
            </a:extLst>
          </p:cNvPr>
          <p:cNvPicPr>
            <a:picLocks noGrp="1" noChangeAspect="1"/>
          </p:cNvPicPr>
          <p:nvPr>
            <p:ph idx="1"/>
          </p:nvPr>
        </p:nvPicPr>
        <p:blipFill>
          <a:blip r:embed="rId3"/>
          <a:stretch>
            <a:fillRect/>
          </a:stretch>
        </p:blipFill>
        <p:spPr>
          <a:xfrm>
            <a:off x="233185" y="943276"/>
            <a:ext cx="4377765" cy="5673022"/>
          </a:xfrm>
        </p:spPr>
      </p:pic>
      <p:pic>
        <p:nvPicPr>
          <p:cNvPr id="4" name="Picture 3" descr="Shape, calendar, arrow&#10;&#10;Description automatically generated">
            <a:extLst>
              <a:ext uri="{FF2B5EF4-FFF2-40B4-BE49-F238E27FC236}">
                <a16:creationId xmlns:a16="http://schemas.microsoft.com/office/drawing/2014/main" id="{449C0C2C-63DF-44C3-A51D-FBEA604E14AD}"/>
              </a:ext>
            </a:extLst>
          </p:cNvPr>
          <p:cNvPicPr>
            <a:picLocks noChangeAspect="1"/>
          </p:cNvPicPr>
          <p:nvPr/>
        </p:nvPicPr>
        <p:blipFill>
          <a:blip r:embed="rId4"/>
          <a:stretch>
            <a:fillRect/>
          </a:stretch>
        </p:blipFill>
        <p:spPr>
          <a:xfrm>
            <a:off x="11282082" y="5920298"/>
            <a:ext cx="909286" cy="937701"/>
          </a:xfrm>
          <a:prstGeom prst="rect">
            <a:avLst/>
          </a:prstGeom>
        </p:spPr>
      </p:pic>
      <p:sp>
        <p:nvSpPr>
          <p:cNvPr id="6" name="TextBox 5">
            <a:extLst>
              <a:ext uri="{FF2B5EF4-FFF2-40B4-BE49-F238E27FC236}">
                <a16:creationId xmlns:a16="http://schemas.microsoft.com/office/drawing/2014/main" id="{976E2739-FDC1-4420-87FE-C0674C3BF930}"/>
              </a:ext>
            </a:extLst>
          </p:cNvPr>
          <p:cNvSpPr txBox="1"/>
          <p:nvPr/>
        </p:nvSpPr>
        <p:spPr>
          <a:xfrm>
            <a:off x="5639121" y="1393853"/>
            <a:ext cx="6084450" cy="3724096"/>
          </a:xfrm>
          <a:prstGeom prst="rect">
            <a:avLst/>
          </a:prstGeom>
          <a:noFill/>
        </p:spPr>
        <p:txBody>
          <a:bodyPr wrap="square">
            <a:spAutoFit/>
          </a:bodyPr>
          <a:lstStyle/>
          <a:p>
            <a:r>
              <a:rPr lang="en-US" sz="2000" cap="none" dirty="0"/>
              <a:t>Ensure the most up to date version is being utilized </a:t>
            </a:r>
          </a:p>
          <a:p>
            <a:endParaRPr lang="en-US" sz="2000" cap="none" dirty="0"/>
          </a:p>
          <a:p>
            <a:r>
              <a:rPr lang="en-US" sz="2000" cap="none" dirty="0"/>
              <a:t>A great resource for RMS Vendors</a:t>
            </a:r>
          </a:p>
          <a:p>
            <a:pPr marL="342900" indent="-342900">
              <a:buFont typeface="Arial" panose="020B0604020202020204" pitchFamily="34" charset="0"/>
              <a:buChar char="•"/>
            </a:pPr>
            <a:endParaRPr lang="en-US" sz="2000" cap="none" dirty="0"/>
          </a:p>
          <a:p>
            <a:pPr marL="342900" indent="-342900">
              <a:buFont typeface="Arial" panose="020B0604020202020204" pitchFamily="34" charset="0"/>
              <a:buChar char="•"/>
            </a:pPr>
            <a:endParaRPr lang="en-US" sz="2000" cap="none" dirty="0"/>
          </a:p>
          <a:p>
            <a:pPr marL="342900" indent="-342900">
              <a:buFont typeface="Arial" panose="020B0604020202020204" pitchFamily="34" charset="0"/>
              <a:buChar char="•"/>
            </a:pPr>
            <a:r>
              <a:rPr lang="en-US" sz="2000" cap="none" dirty="0"/>
              <a:t>Breaks out the Data Elements for NIBRS </a:t>
            </a:r>
          </a:p>
          <a:p>
            <a:endParaRPr lang="en-US" sz="2000" cap="none" dirty="0"/>
          </a:p>
          <a:p>
            <a:pPr marL="342900" indent="-342900">
              <a:buFont typeface="Arial" panose="020B0604020202020204" pitchFamily="34" charset="0"/>
              <a:buChar char="•"/>
            </a:pPr>
            <a:r>
              <a:rPr lang="en-US" sz="2000" cap="none" dirty="0"/>
              <a:t>Full Description of Error codes</a:t>
            </a:r>
          </a:p>
          <a:p>
            <a:endParaRPr lang="en-US" sz="2000" cap="none" dirty="0"/>
          </a:p>
          <a:p>
            <a:pPr marL="342900" indent="-342900">
              <a:buFont typeface="Arial" panose="020B0604020202020204" pitchFamily="34" charset="0"/>
              <a:buChar char="•"/>
            </a:pPr>
            <a:r>
              <a:rPr lang="en-US" sz="2000" cap="none" dirty="0"/>
              <a:t>Full description of Warning codes</a:t>
            </a:r>
          </a:p>
          <a:p>
            <a:pPr marL="342900" indent="-342900">
              <a:buFont typeface="Arial" panose="020B0604020202020204" pitchFamily="34" charset="0"/>
              <a:buChar char="•"/>
            </a:pPr>
            <a:endParaRPr lang="en-US" dirty="0"/>
          </a:p>
          <a:p>
            <a:endParaRPr lang="en-US" sz="1800" cap="none" dirty="0"/>
          </a:p>
        </p:txBody>
      </p:sp>
      <p:sp>
        <p:nvSpPr>
          <p:cNvPr id="7" name="TextBox 6">
            <a:extLst>
              <a:ext uri="{FF2B5EF4-FFF2-40B4-BE49-F238E27FC236}">
                <a16:creationId xmlns:a16="http://schemas.microsoft.com/office/drawing/2014/main" id="{07CC7B9E-3E15-486C-969D-C1BD72D7B47C}"/>
              </a:ext>
            </a:extLst>
          </p:cNvPr>
          <p:cNvSpPr txBox="1"/>
          <p:nvPr/>
        </p:nvSpPr>
        <p:spPr>
          <a:xfrm>
            <a:off x="0" y="0"/>
            <a:ext cx="838200" cy="253916"/>
          </a:xfrm>
          <a:prstGeom prst="rect">
            <a:avLst/>
          </a:prstGeom>
          <a:noFill/>
        </p:spPr>
        <p:txBody>
          <a:bodyPr wrap="square">
            <a:spAutoFit/>
          </a:bodyPr>
          <a:lstStyle/>
          <a:p>
            <a:r>
              <a:rPr lang="en-US" sz="1050" dirty="0"/>
              <a:t>Data</a:t>
            </a:r>
          </a:p>
        </p:txBody>
      </p:sp>
    </p:spTree>
    <p:extLst>
      <p:ext uri="{BB962C8B-B14F-4D97-AF65-F5344CB8AC3E}">
        <p14:creationId xmlns:p14="http://schemas.microsoft.com/office/powerpoint/2010/main" val="23105674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F906782-8C86-4079-8D1D-75DEA0526820}"/>
              </a:ext>
            </a:extLst>
          </p:cNvPr>
          <p:cNvSpPr>
            <a:spLocks noGrp="1"/>
          </p:cNvSpPr>
          <p:nvPr>
            <p:ph type="title"/>
          </p:nvPr>
        </p:nvSpPr>
        <p:spPr>
          <a:xfrm>
            <a:off x="2508316" y="96252"/>
            <a:ext cx="7175368" cy="937702"/>
          </a:xfrm>
        </p:spPr>
        <p:txBody>
          <a:bodyPr anchor="ctr">
            <a:normAutofit fontScale="90000"/>
          </a:bodyPr>
          <a:lstStyle/>
          <a:p>
            <a:r>
              <a:rPr lang="en-US" dirty="0">
                <a:solidFill>
                  <a:schemeClr val="accent5"/>
                </a:solidFill>
              </a:rPr>
              <a:t>Jurisdictional AND Multi-player gaming</a:t>
            </a:r>
          </a:p>
        </p:txBody>
      </p:sp>
      <p:sp>
        <p:nvSpPr>
          <p:cNvPr id="3" name="Content Placeholder 2">
            <a:extLst>
              <a:ext uri="{FF2B5EF4-FFF2-40B4-BE49-F238E27FC236}">
                <a16:creationId xmlns:a16="http://schemas.microsoft.com/office/drawing/2014/main" id="{03E55DE0-2F7C-40A4-AE5B-4A500C56C5AB}"/>
              </a:ext>
            </a:extLst>
          </p:cNvPr>
          <p:cNvSpPr>
            <a:spLocks noGrp="1"/>
          </p:cNvSpPr>
          <p:nvPr>
            <p:ph idx="1"/>
          </p:nvPr>
        </p:nvSpPr>
        <p:spPr>
          <a:xfrm>
            <a:off x="364155" y="1402882"/>
            <a:ext cx="11463689" cy="4052236"/>
          </a:xfrm>
        </p:spPr>
        <p:txBody>
          <a:bodyPr>
            <a:normAutofit/>
          </a:bodyPr>
          <a:lstStyle/>
          <a:p>
            <a:r>
              <a:rPr lang="en-US" dirty="0"/>
              <a:t>Jurisdiction is important to depict the nature and amount of crime in a particular community</a:t>
            </a:r>
          </a:p>
          <a:p>
            <a:r>
              <a:rPr lang="en-US" dirty="0"/>
              <a:t>To ensure there is no duplicate data (arrest or offense) when LEAs have overlapping jurisdictions:</a:t>
            </a:r>
          </a:p>
          <a:p>
            <a:pPr lvl="1"/>
            <a:r>
              <a:rPr lang="en-US" dirty="0"/>
              <a:t>When two or more LEAs are involved in the investigation of the same offense, the agency with investigative jurisdiction should report the offense or “Taking the lead”.</a:t>
            </a:r>
          </a:p>
          <a:p>
            <a:pPr lvl="1"/>
            <a:endParaRPr lang="en-US" dirty="0"/>
          </a:p>
          <a:p>
            <a:pPr lvl="1"/>
            <a:r>
              <a:rPr lang="en-US" dirty="0"/>
              <a:t>The recovery of property should be reported only by the LEA that first reported it missing and/or stolen, regardless of which agency recovered it.</a:t>
            </a:r>
          </a:p>
          <a:p>
            <a:pPr lvl="1"/>
            <a:endParaRPr lang="en-US" dirty="0"/>
          </a:p>
          <a:p>
            <a:pPr lvl="1"/>
            <a:r>
              <a:rPr lang="en-US" sz="1800" dirty="0"/>
              <a:t>If an agency defers the investigation of an incident to another agency. The incident will only be entered by the referred agency </a:t>
            </a:r>
          </a:p>
          <a:p>
            <a:pPr marL="457200" lvl="1" indent="0">
              <a:buNone/>
            </a:pPr>
            <a:endParaRPr lang="en-US" dirty="0"/>
          </a:p>
        </p:txBody>
      </p:sp>
      <p:pic>
        <p:nvPicPr>
          <p:cNvPr id="4" name="Picture 3" descr="Shape, calendar, arrow&#10;&#10;Description automatically generated">
            <a:extLst>
              <a:ext uri="{FF2B5EF4-FFF2-40B4-BE49-F238E27FC236}">
                <a16:creationId xmlns:a16="http://schemas.microsoft.com/office/drawing/2014/main" id="{E5D7E18C-8F78-4CAB-ABAB-8B43FC816F09}"/>
              </a:ext>
            </a:extLst>
          </p:cNvPr>
          <p:cNvPicPr>
            <a:picLocks noChangeAspect="1"/>
          </p:cNvPicPr>
          <p:nvPr/>
        </p:nvPicPr>
        <p:blipFill>
          <a:blip r:embed="rId2"/>
          <a:stretch>
            <a:fillRect/>
          </a:stretch>
        </p:blipFill>
        <p:spPr>
          <a:xfrm>
            <a:off x="11282082" y="5920298"/>
            <a:ext cx="909286" cy="937701"/>
          </a:xfrm>
          <a:prstGeom prst="rect">
            <a:avLst/>
          </a:prstGeom>
        </p:spPr>
      </p:pic>
      <p:sp>
        <p:nvSpPr>
          <p:cNvPr id="5" name="TextBox 4">
            <a:extLst>
              <a:ext uri="{FF2B5EF4-FFF2-40B4-BE49-F238E27FC236}">
                <a16:creationId xmlns:a16="http://schemas.microsoft.com/office/drawing/2014/main" id="{D5330F6D-1F6A-4502-8A12-F0FE62A9D51D}"/>
              </a:ext>
            </a:extLst>
          </p:cNvPr>
          <p:cNvSpPr txBox="1"/>
          <p:nvPr/>
        </p:nvSpPr>
        <p:spPr>
          <a:xfrm>
            <a:off x="0" y="0"/>
            <a:ext cx="838200" cy="253916"/>
          </a:xfrm>
          <a:prstGeom prst="rect">
            <a:avLst/>
          </a:prstGeom>
          <a:noFill/>
        </p:spPr>
        <p:txBody>
          <a:bodyPr wrap="square">
            <a:spAutoFit/>
          </a:bodyPr>
          <a:lstStyle/>
          <a:p>
            <a:r>
              <a:rPr lang="en-US" sz="1050" dirty="0"/>
              <a:t>Data</a:t>
            </a:r>
          </a:p>
        </p:txBody>
      </p:sp>
    </p:spTree>
    <p:extLst>
      <p:ext uri="{BB962C8B-B14F-4D97-AF65-F5344CB8AC3E}">
        <p14:creationId xmlns:p14="http://schemas.microsoft.com/office/powerpoint/2010/main" val="19658584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9BB1E-4283-4EB5-A7D4-7089F4683FDD}"/>
              </a:ext>
            </a:extLst>
          </p:cNvPr>
          <p:cNvSpPr>
            <a:spLocks noGrp="1"/>
          </p:cNvSpPr>
          <p:nvPr>
            <p:ph type="title"/>
          </p:nvPr>
        </p:nvSpPr>
        <p:spPr>
          <a:xfrm>
            <a:off x="828653" y="37983"/>
            <a:ext cx="9295603" cy="681626"/>
          </a:xfrm>
        </p:spPr>
        <p:txBody>
          <a:bodyPr/>
          <a:lstStyle/>
          <a:p>
            <a:r>
              <a:rPr lang="en-US" dirty="0">
                <a:solidFill>
                  <a:schemeClr val="accent5"/>
                </a:solidFill>
              </a:rPr>
              <a:t>Acting in Concert/Time and Place</a:t>
            </a:r>
          </a:p>
        </p:txBody>
      </p:sp>
      <p:sp>
        <p:nvSpPr>
          <p:cNvPr id="5" name="Text Placeholder 4">
            <a:extLst>
              <a:ext uri="{FF2B5EF4-FFF2-40B4-BE49-F238E27FC236}">
                <a16:creationId xmlns:a16="http://schemas.microsoft.com/office/drawing/2014/main" id="{B6FF2B4F-F4B6-4485-ADA1-C8710F1D1677}"/>
              </a:ext>
            </a:extLst>
          </p:cNvPr>
          <p:cNvSpPr>
            <a:spLocks noGrp="1"/>
          </p:cNvSpPr>
          <p:nvPr>
            <p:ph type="body" idx="1"/>
          </p:nvPr>
        </p:nvSpPr>
        <p:spPr>
          <a:xfrm>
            <a:off x="415104" y="719609"/>
            <a:ext cx="4396338" cy="460584"/>
          </a:xfrm>
        </p:spPr>
        <p:txBody>
          <a:bodyPr/>
          <a:lstStyle/>
          <a:p>
            <a:r>
              <a:rPr lang="en-US" dirty="0">
                <a:solidFill>
                  <a:schemeClr val="accent5"/>
                </a:solidFill>
              </a:rPr>
              <a:t>Acting in Concert</a:t>
            </a:r>
          </a:p>
        </p:txBody>
      </p:sp>
      <p:sp>
        <p:nvSpPr>
          <p:cNvPr id="3" name="Content Placeholder 2">
            <a:extLst>
              <a:ext uri="{FF2B5EF4-FFF2-40B4-BE49-F238E27FC236}">
                <a16:creationId xmlns:a16="http://schemas.microsoft.com/office/drawing/2014/main" id="{07C72B8E-3550-4A39-98AC-77D2B2E0FD99}"/>
              </a:ext>
            </a:extLst>
          </p:cNvPr>
          <p:cNvSpPr>
            <a:spLocks noGrp="1"/>
          </p:cNvSpPr>
          <p:nvPr>
            <p:ph sz="half" idx="2"/>
          </p:nvPr>
        </p:nvSpPr>
        <p:spPr>
          <a:xfrm>
            <a:off x="415103" y="1388602"/>
            <a:ext cx="4396339" cy="4303922"/>
          </a:xfrm>
        </p:spPr>
        <p:txBody>
          <a:bodyPr>
            <a:normAutofit fontScale="85000" lnSpcReduction="20000"/>
          </a:bodyPr>
          <a:lstStyle/>
          <a:p>
            <a:r>
              <a:rPr lang="en-US" sz="1900" b="0" i="1" u="none" strike="noStrike" baseline="0" dirty="0">
                <a:solidFill>
                  <a:srgbClr val="000000"/>
                </a:solidFill>
              </a:rPr>
              <a:t>Acting in Concert </a:t>
            </a:r>
            <a:r>
              <a:rPr lang="en-US" sz="1900" b="0" i="0" u="none" strike="noStrike" baseline="0" dirty="0">
                <a:solidFill>
                  <a:srgbClr val="000000"/>
                </a:solidFill>
              </a:rPr>
              <a:t>requires </a:t>
            </a:r>
            <a:r>
              <a:rPr lang="en-US" sz="1900" b="1" i="1" u="sng" strike="noStrike" baseline="0" dirty="0">
                <a:solidFill>
                  <a:srgbClr val="000000"/>
                </a:solidFill>
              </a:rPr>
              <a:t>All</a:t>
            </a:r>
            <a:r>
              <a:rPr lang="en-US" sz="1900" b="0" i="0" u="none" strike="noStrike" baseline="0" dirty="0">
                <a:solidFill>
                  <a:srgbClr val="000000"/>
                </a:solidFill>
              </a:rPr>
              <a:t> the offenders to actually commit or assist in the commission of </a:t>
            </a:r>
            <a:r>
              <a:rPr lang="en-US" sz="1900" i="1" u="none" strike="noStrike" baseline="0" dirty="0">
                <a:solidFill>
                  <a:srgbClr val="000000"/>
                </a:solidFill>
              </a:rPr>
              <a:t>all</a:t>
            </a:r>
            <a:r>
              <a:rPr lang="en-US" sz="1900" b="0" i="0" u="none" strike="noStrike" baseline="0" dirty="0">
                <a:solidFill>
                  <a:srgbClr val="000000"/>
                </a:solidFill>
              </a:rPr>
              <a:t> of the crimes in an incident. The offenders must be aware of, and consent to, the commission of all the offenses; or even if nonconsenting, their actions assist in the commission of all the offenses. </a:t>
            </a:r>
            <a:endParaRPr lang="en-US" sz="1900" dirty="0">
              <a:solidFill>
                <a:srgbClr val="000000"/>
              </a:solidFill>
            </a:endParaRPr>
          </a:p>
          <a:p>
            <a:r>
              <a:rPr lang="en-US" sz="1900" b="0" i="0" u="none" strike="noStrike" baseline="0" dirty="0">
                <a:solidFill>
                  <a:srgbClr val="000000"/>
                </a:solidFill>
              </a:rPr>
              <a:t>This is important because NIBRS considers </a:t>
            </a:r>
            <a:r>
              <a:rPr lang="en-US" sz="1900" i="1" u="none" strike="noStrike" baseline="0" dirty="0">
                <a:solidFill>
                  <a:srgbClr val="000000"/>
                </a:solidFill>
              </a:rPr>
              <a:t>all</a:t>
            </a:r>
            <a:r>
              <a:rPr lang="en-US" sz="1900" b="0" i="0" u="none" strike="noStrike" baseline="0" dirty="0">
                <a:solidFill>
                  <a:srgbClr val="000000"/>
                </a:solidFill>
              </a:rPr>
              <a:t> of the offenders in an incident to have committed </a:t>
            </a:r>
            <a:r>
              <a:rPr lang="en-US" sz="1900" b="0" i="1" u="none" strike="noStrike" baseline="0" dirty="0">
                <a:solidFill>
                  <a:srgbClr val="000000"/>
                </a:solidFill>
              </a:rPr>
              <a:t>all</a:t>
            </a:r>
            <a:r>
              <a:rPr lang="en-US" sz="1900" b="0" i="0" u="none" strike="noStrike" baseline="0" dirty="0">
                <a:solidFill>
                  <a:srgbClr val="000000"/>
                </a:solidFill>
              </a:rPr>
              <a:t> of the offenses in an incident. </a:t>
            </a:r>
          </a:p>
          <a:p>
            <a:r>
              <a:rPr lang="en-US" sz="1900" b="0" i="0" u="none" strike="noStrike" baseline="0" dirty="0">
                <a:solidFill>
                  <a:srgbClr val="000000"/>
                </a:solidFill>
              </a:rPr>
              <a:t>The arrest of any offender will clear </a:t>
            </a:r>
            <a:r>
              <a:rPr lang="en-US" sz="1900" b="0" i="1" u="none" strike="noStrike" baseline="0" dirty="0">
                <a:solidFill>
                  <a:srgbClr val="000000"/>
                </a:solidFill>
              </a:rPr>
              <a:t>all</a:t>
            </a:r>
            <a:r>
              <a:rPr lang="en-US" sz="1900" b="0" i="0" u="none" strike="noStrike" baseline="0" dirty="0">
                <a:solidFill>
                  <a:srgbClr val="000000"/>
                </a:solidFill>
              </a:rPr>
              <a:t> of the offenses in the incident. </a:t>
            </a:r>
          </a:p>
          <a:p>
            <a:pPr lvl="1"/>
            <a:r>
              <a:rPr lang="en-US" dirty="0"/>
              <a:t>If one or more of the offenders did not act in concert, then the LEA </a:t>
            </a:r>
            <a:r>
              <a:rPr lang="en-US" i="1" u="sng" dirty="0"/>
              <a:t>should</a:t>
            </a:r>
            <a:r>
              <a:rPr lang="en-US" dirty="0"/>
              <a:t> report more than one incident.</a:t>
            </a:r>
          </a:p>
        </p:txBody>
      </p:sp>
      <p:sp>
        <p:nvSpPr>
          <p:cNvPr id="6" name="Text Placeholder 5">
            <a:extLst>
              <a:ext uri="{FF2B5EF4-FFF2-40B4-BE49-F238E27FC236}">
                <a16:creationId xmlns:a16="http://schemas.microsoft.com/office/drawing/2014/main" id="{8B4F0440-8AE2-4F87-A733-4FFF2128E893}"/>
              </a:ext>
            </a:extLst>
          </p:cNvPr>
          <p:cNvSpPr>
            <a:spLocks noGrp="1"/>
          </p:cNvSpPr>
          <p:nvPr>
            <p:ph type="body" sz="quarter" idx="3"/>
          </p:nvPr>
        </p:nvSpPr>
        <p:spPr>
          <a:xfrm>
            <a:off x="6661367" y="734251"/>
            <a:ext cx="4396339" cy="460584"/>
          </a:xfrm>
        </p:spPr>
        <p:txBody>
          <a:bodyPr/>
          <a:lstStyle/>
          <a:p>
            <a:r>
              <a:rPr lang="en-US" dirty="0">
                <a:solidFill>
                  <a:schemeClr val="accent5"/>
                </a:solidFill>
              </a:rPr>
              <a:t>Same Time and Place</a:t>
            </a:r>
          </a:p>
        </p:txBody>
      </p:sp>
      <p:sp>
        <p:nvSpPr>
          <p:cNvPr id="7" name="Content Placeholder 6">
            <a:extLst>
              <a:ext uri="{FF2B5EF4-FFF2-40B4-BE49-F238E27FC236}">
                <a16:creationId xmlns:a16="http://schemas.microsoft.com/office/drawing/2014/main" id="{2AE4A4E9-FCBA-4124-8936-D2F4F1EB41FE}"/>
              </a:ext>
            </a:extLst>
          </p:cNvPr>
          <p:cNvSpPr>
            <a:spLocks noGrp="1"/>
          </p:cNvSpPr>
          <p:nvPr>
            <p:ph sz="quarter" idx="4"/>
          </p:nvPr>
        </p:nvSpPr>
        <p:spPr>
          <a:xfrm>
            <a:off x="6661367" y="1388602"/>
            <a:ext cx="4396339" cy="4303922"/>
          </a:xfrm>
        </p:spPr>
        <p:txBody>
          <a:bodyPr>
            <a:normAutofit fontScale="85000" lnSpcReduction="20000"/>
          </a:bodyPr>
          <a:lstStyle/>
          <a:p>
            <a:r>
              <a:rPr lang="en-US" dirty="0"/>
              <a:t>This concept is if the same person or group of persons committed more than one crime and the time and space intervals separating them were insignificant, all the crimes make up a single incident. </a:t>
            </a:r>
          </a:p>
          <a:p>
            <a:pPr lvl="1"/>
            <a:r>
              <a:rPr lang="en-US" dirty="0"/>
              <a:t>Normally, the offenses must have occurred during an unbroken time period and at the same or adjoining locations.</a:t>
            </a:r>
          </a:p>
          <a:p>
            <a:pPr lvl="1"/>
            <a:r>
              <a:rPr lang="en-US" dirty="0"/>
              <a:t>However, incidents can also be comprised of offenses which, by their nature, involve continuing criminal activity by the same offenders at different times and places if, LEA deems the activity to constitute a single criminal transaction.</a:t>
            </a:r>
          </a:p>
          <a:p>
            <a:pPr lvl="2"/>
            <a:r>
              <a:rPr lang="en-US" dirty="0"/>
              <a:t>Embezzlement</a:t>
            </a:r>
          </a:p>
        </p:txBody>
      </p:sp>
      <p:pic>
        <p:nvPicPr>
          <p:cNvPr id="8" name="Picture 7" descr="Shape, calendar, arrow&#10;&#10;Description automatically generated">
            <a:extLst>
              <a:ext uri="{FF2B5EF4-FFF2-40B4-BE49-F238E27FC236}">
                <a16:creationId xmlns:a16="http://schemas.microsoft.com/office/drawing/2014/main" id="{C52FD9B0-0C7E-4E5F-8D98-936C2FBA4A36}"/>
              </a:ext>
            </a:extLst>
          </p:cNvPr>
          <p:cNvPicPr>
            <a:picLocks noChangeAspect="1"/>
          </p:cNvPicPr>
          <p:nvPr/>
        </p:nvPicPr>
        <p:blipFill>
          <a:blip r:embed="rId2"/>
          <a:stretch>
            <a:fillRect/>
          </a:stretch>
        </p:blipFill>
        <p:spPr>
          <a:xfrm>
            <a:off x="11282714" y="5920299"/>
            <a:ext cx="909286" cy="937701"/>
          </a:xfrm>
          <a:prstGeom prst="rect">
            <a:avLst/>
          </a:prstGeom>
        </p:spPr>
      </p:pic>
      <p:sp>
        <p:nvSpPr>
          <p:cNvPr id="9" name="TextBox 8">
            <a:extLst>
              <a:ext uri="{FF2B5EF4-FFF2-40B4-BE49-F238E27FC236}">
                <a16:creationId xmlns:a16="http://schemas.microsoft.com/office/drawing/2014/main" id="{5F45B897-14C7-4735-94DE-1E510D15B91B}"/>
              </a:ext>
            </a:extLst>
          </p:cNvPr>
          <p:cNvSpPr txBox="1"/>
          <p:nvPr/>
        </p:nvSpPr>
        <p:spPr>
          <a:xfrm>
            <a:off x="0" y="0"/>
            <a:ext cx="838200" cy="253916"/>
          </a:xfrm>
          <a:prstGeom prst="rect">
            <a:avLst/>
          </a:prstGeom>
          <a:noFill/>
        </p:spPr>
        <p:txBody>
          <a:bodyPr wrap="square">
            <a:spAutoFit/>
          </a:bodyPr>
          <a:lstStyle/>
          <a:p>
            <a:r>
              <a:rPr lang="en-US" sz="1050" dirty="0"/>
              <a:t>Data</a:t>
            </a:r>
          </a:p>
        </p:txBody>
      </p:sp>
    </p:spTree>
    <p:extLst>
      <p:ext uri="{BB962C8B-B14F-4D97-AF65-F5344CB8AC3E}">
        <p14:creationId xmlns:p14="http://schemas.microsoft.com/office/powerpoint/2010/main" val="6074628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916137A-6F84-4BF9-97D8-A5FB2FDC4B17}"/>
              </a:ext>
            </a:extLst>
          </p:cNvPr>
          <p:cNvSpPr>
            <a:spLocks noGrp="1"/>
          </p:cNvSpPr>
          <p:nvPr>
            <p:ph type="title"/>
          </p:nvPr>
        </p:nvSpPr>
        <p:spPr>
          <a:xfrm>
            <a:off x="1448198" y="39635"/>
            <a:ext cx="9295603" cy="576262"/>
          </a:xfrm>
        </p:spPr>
        <p:txBody>
          <a:bodyPr/>
          <a:lstStyle/>
          <a:p>
            <a:r>
              <a:rPr lang="en-US" dirty="0"/>
              <a:t>Example 1: How Many Incidents?</a:t>
            </a:r>
          </a:p>
        </p:txBody>
      </p:sp>
      <p:sp>
        <p:nvSpPr>
          <p:cNvPr id="8" name="Text Placeholder 7">
            <a:extLst>
              <a:ext uri="{FF2B5EF4-FFF2-40B4-BE49-F238E27FC236}">
                <a16:creationId xmlns:a16="http://schemas.microsoft.com/office/drawing/2014/main" id="{0C85688D-802F-403E-9F3F-EB07D0BA7046}"/>
              </a:ext>
            </a:extLst>
          </p:cNvPr>
          <p:cNvSpPr>
            <a:spLocks noGrp="1"/>
          </p:cNvSpPr>
          <p:nvPr>
            <p:ph type="body" idx="1"/>
          </p:nvPr>
        </p:nvSpPr>
        <p:spPr>
          <a:xfrm>
            <a:off x="646112" y="839066"/>
            <a:ext cx="4396338" cy="430933"/>
          </a:xfrm>
        </p:spPr>
        <p:txBody>
          <a:bodyPr/>
          <a:lstStyle/>
          <a:p>
            <a:r>
              <a:rPr lang="en-US" dirty="0"/>
              <a:t>Situation</a:t>
            </a:r>
          </a:p>
        </p:txBody>
      </p:sp>
      <p:sp>
        <p:nvSpPr>
          <p:cNvPr id="9" name="Content Placeholder 8">
            <a:extLst>
              <a:ext uri="{FF2B5EF4-FFF2-40B4-BE49-F238E27FC236}">
                <a16:creationId xmlns:a16="http://schemas.microsoft.com/office/drawing/2014/main" id="{5EC1DCF7-9E84-4605-9740-CDF6D8F86ADF}"/>
              </a:ext>
            </a:extLst>
          </p:cNvPr>
          <p:cNvSpPr>
            <a:spLocks noGrp="1"/>
          </p:cNvSpPr>
          <p:nvPr>
            <p:ph sz="half" idx="2"/>
          </p:nvPr>
        </p:nvSpPr>
        <p:spPr>
          <a:xfrm>
            <a:off x="646111" y="1493168"/>
            <a:ext cx="4396339" cy="3741738"/>
          </a:xfrm>
        </p:spPr>
        <p:txBody>
          <a:bodyPr>
            <a:normAutofit fontScale="92500" lnSpcReduction="10000"/>
          </a:bodyPr>
          <a:lstStyle/>
          <a:p>
            <a:r>
              <a:rPr lang="en-US" dirty="0"/>
              <a:t>Two offenders robbed a bar, forcing the bartender to surrender money from the cash register at gunpoint. The robbers also took money and jewelry from three customers. One of the robbers, in searching for more customers to rob, found a female customer in the rest room and raped her there without the knowledge of the other offender. When the rapist returned, both robbers left.</a:t>
            </a:r>
          </a:p>
        </p:txBody>
      </p:sp>
      <p:sp>
        <p:nvSpPr>
          <p:cNvPr id="10" name="Text Placeholder 9">
            <a:extLst>
              <a:ext uri="{FF2B5EF4-FFF2-40B4-BE49-F238E27FC236}">
                <a16:creationId xmlns:a16="http://schemas.microsoft.com/office/drawing/2014/main" id="{6ADB0044-01CC-4CEB-8286-4E9C6E37B856}"/>
              </a:ext>
            </a:extLst>
          </p:cNvPr>
          <p:cNvSpPr>
            <a:spLocks noGrp="1"/>
          </p:cNvSpPr>
          <p:nvPr>
            <p:ph type="body" sz="quarter" idx="3"/>
          </p:nvPr>
        </p:nvSpPr>
        <p:spPr>
          <a:xfrm>
            <a:off x="5797617" y="839066"/>
            <a:ext cx="4396339" cy="430933"/>
          </a:xfrm>
        </p:spPr>
        <p:txBody>
          <a:bodyPr/>
          <a:lstStyle/>
          <a:p>
            <a:r>
              <a:rPr lang="en-US" dirty="0"/>
              <a:t>Answer</a:t>
            </a:r>
          </a:p>
        </p:txBody>
      </p:sp>
      <p:sp>
        <p:nvSpPr>
          <p:cNvPr id="11" name="Content Placeholder 10">
            <a:extLst>
              <a:ext uri="{FF2B5EF4-FFF2-40B4-BE49-F238E27FC236}">
                <a16:creationId xmlns:a16="http://schemas.microsoft.com/office/drawing/2014/main" id="{D04939A7-735A-4D2C-ADDA-E072CFE7B499}"/>
              </a:ext>
            </a:extLst>
          </p:cNvPr>
          <p:cNvSpPr>
            <a:spLocks noGrp="1"/>
          </p:cNvSpPr>
          <p:nvPr>
            <p:ph sz="quarter" idx="4"/>
          </p:nvPr>
        </p:nvSpPr>
        <p:spPr>
          <a:xfrm>
            <a:off x="6095999" y="1269999"/>
            <a:ext cx="4396339" cy="3741738"/>
          </a:xfrm>
        </p:spPr>
        <p:txBody>
          <a:bodyPr>
            <a:normAutofit fontScale="92500" lnSpcReduction="10000"/>
          </a:bodyPr>
          <a:lstStyle/>
          <a:p>
            <a:r>
              <a:rPr lang="en-US" dirty="0"/>
              <a:t>In this example, there were two incidents: one involving Robbery and the other involving Rape, because the offenders were not acting in concert in both offenses. The LEA should report two incidents, each with one offense.</a:t>
            </a:r>
          </a:p>
        </p:txBody>
      </p:sp>
      <p:pic>
        <p:nvPicPr>
          <p:cNvPr id="12" name="Picture 11">
            <a:extLst>
              <a:ext uri="{FF2B5EF4-FFF2-40B4-BE49-F238E27FC236}">
                <a16:creationId xmlns:a16="http://schemas.microsoft.com/office/drawing/2014/main" id="{5AAF134F-C689-4393-95E9-1AF82A6D2B65}"/>
              </a:ext>
            </a:extLst>
          </p:cNvPr>
          <p:cNvPicPr>
            <a:picLocks noChangeAspect="1"/>
          </p:cNvPicPr>
          <p:nvPr/>
        </p:nvPicPr>
        <p:blipFill>
          <a:blip r:embed="rId2"/>
          <a:stretch>
            <a:fillRect/>
          </a:stretch>
        </p:blipFill>
        <p:spPr>
          <a:xfrm>
            <a:off x="6612556" y="4308877"/>
            <a:ext cx="3363223" cy="2267586"/>
          </a:xfrm>
          <a:prstGeom prst="rect">
            <a:avLst/>
          </a:prstGeom>
        </p:spPr>
      </p:pic>
      <p:pic>
        <p:nvPicPr>
          <p:cNvPr id="13" name="Picture 12" descr="Shape, calendar, arrow&#10;&#10;Description automatically generated">
            <a:extLst>
              <a:ext uri="{FF2B5EF4-FFF2-40B4-BE49-F238E27FC236}">
                <a16:creationId xmlns:a16="http://schemas.microsoft.com/office/drawing/2014/main" id="{CDD4B9F2-17EB-4A56-BF0E-1AF407244667}"/>
              </a:ext>
            </a:extLst>
          </p:cNvPr>
          <p:cNvPicPr>
            <a:picLocks noChangeAspect="1"/>
          </p:cNvPicPr>
          <p:nvPr/>
        </p:nvPicPr>
        <p:blipFill>
          <a:blip r:embed="rId3"/>
          <a:stretch>
            <a:fillRect/>
          </a:stretch>
        </p:blipFill>
        <p:spPr>
          <a:xfrm>
            <a:off x="11282082" y="5920298"/>
            <a:ext cx="909286" cy="937701"/>
          </a:xfrm>
          <a:prstGeom prst="rect">
            <a:avLst/>
          </a:prstGeom>
        </p:spPr>
      </p:pic>
      <p:sp>
        <p:nvSpPr>
          <p:cNvPr id="14" name="TextBox 13">
            <a:extLst>
              <a:ext uri="{FF2B5EF4-FFF2-40B4-BE49-F238E27FC236}">
                <a16:creationId xmlns:a16="http://schemas.microsoft.com/office/drawing/2014/main" id="{999FA80E-B1E2-4663-9DF3-5E27FE7CC867}"/>
              </a:ext>
            </a:extLst>
          </p:cNvPr>
          <p:cNvSpPr txBox="1"/>
          <p:nvPr/>
        </p:nvSpPr>
        <p:spPr>
          <a:xfrm>
            <a:off x="0" y="0"/>
            <a:ext cx="838200" cy="253916"/>
          </a:xfrm>
          <a:prstGeom prst="rect">
            <a:avLst/>
          </a:prstGeom>
          <a:noFill/>
        </p:spPr>
        <p:txBody>
          <a:bodyPr wrap="square">
            <a:spAutoFit/>
          </a:bodyPr>
          <a:lstStyle/>
          <a:p>
            <a:r>
              <a:rPr lang="en-US" sz="1050" dirty="0"/>
              <a:t>Data</a:t>
            </a:r>
          </a:p>
        </p:txBody>
      </p:sp>
    </p:spTree>
    <p:extLst>
      <p:ext uri="{BB962C8B-B14F-4D97-AF65-F5344CB8AC3E}">
        <p14:creationId xmlns:p14="http://schemas.microsoft.com/office/powerpoint/2010/main" val="3288568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CE2F4-B124-4573-BEA3-FE7529CE5962}"/>
              </a:ext>
            </a:extLst>
          </p:cNvPr>
          <p:cNvSpPr>
            <a:spLocks noGrp="1"/>
          </p:cNvSpPr>
          <p:nvPr>
            <p:ph type="title"/>
          </p:nvPr>
        </p:nvSpPr>
        <p:spPr>
          <a:xfrm>
            <a:off x="1450392" y="163630"/>
            <a:ext cx="9291215" cy="698722"/>
          </a:xfrm>
        </p:spPr>
        <p:txBody>
          <a:bodyPr/>
          <a:lstStyle/>
          <a:p>
            <a:r>
              <a:rPr lang="en-US" dirty="0"/>
              <a:t>What’s the </a:t>
            </a:r>
            <a:r>
              <a:rPr lang="en-US" dirty="0" err="1"/>
              <a:t>nibr’s</a:t>
            </a:r>
            <a:r>
              <a:rPr lang="en-US" dirty="0"/>
              <a:t> offense</a:t>
            </a:r>
          </a:p>
        </p:txBody>
      </p:sp>
      <p:sp>
        <p:nvSpPr>
          <p:cNvPr id="3" name="Content Placeholder 2">
            <a:extLst>
              <a:ext uri="{FF2B5EF4-FFF2-40B4-BE49-F238E27FC236}">
                <a16:creationId xmlns:a16="http://schemas.microsoft.com/office/drawing/2014/main" id="{5AF0414A-B5D0-48D6-B91B-BFF560DCA474}"/>
              </a:ext>
            </a:extLst>
          </p:cNvPr>
          <p:cNvSpPr>
            <a:spLocks noGrp="1"/>
          </p:cNvSpPr>
          <p:nvPr>
            <p:ph idx="1"/>
          </p:nvPr>
        </p:nvSpPr>
        <p:spPr>
          <a:xfrm>
            <a:off x="681558" y="1082462"/>
            <a:ext cx="5414442" cy="4693076"/>
          </a:xfrm>
        </p:spPr>
        <p:txBody>
          <a:bodyPr>
            <a:normAutofit fontScale="92500"/>
          </a:bodyPr>
          <a:lstStyle/>
          <a:p>
            <a:pPr>
              <a:spcBef>
                <a:spcPts val="1600"/>
              </a:spcBef>
              <a:spcAft>
                <a:spcPts val="0"/>
              </a:spcAft>
            </a:pPr>
            <a:r>
              <a:rPr lang="en-US" sz="2400" b="1" dirty="0">
                <a:effectLst/>
                <a:latin typeface="Calibri" panose="020F0502020204030204" pitchFamily="34" charset="0"/>
              </a:rPr>
              <a:t>A white male walked into a liquor store, displayed a handgun, and announced a hold-up. A passing police officer observed the robbery and confronted the robber as the suspect exited the store. The police officer and suspect exchanged gunfire. The police officer was shot and suffered major injuries. The suspect was killed.</a:t>
            </a:r>
          </a:p>
          <a:p>
            <a:pPr marL="0" indent="0">
              <a:spcBef>
                <a:spcPts val="1600"/>
              </a:spcBef>
              <a:spcAft>
                <a:spcPts val="0"/>
              </a:spcAft>
              <a:buNone/>
            </a:pPr>
            <a:endParaRPr lang="en-US" sz="2400" dirty="0">
              <a:effectLst/>
              <a:latin typeface="Calibri" panose="020F0502020204030204" pitchFamily="34" charset="0"/>
            </a:endParaRPr>
          </a:p>
          <a:p>
            <a:pPr>
              <a:spcBef>
                <a:spcPts val="1600"/>
              </a:spcBef>
              <a:spcAft>
                <a:spcPts val="0"/>
              </a:spcAft>
            </a:pPr>
            <a:r>
              <a:rPr lang="en-US" sz="2400" dirty="0">
                <a:effectLst/>
                <a:latin typeface="Calibri" panose="020F0502020204030204" pitchFamily="34" charset="0"/>
              </a:rPr>
              <a:t>What are the reportable NIBRS Offense(s)?</a:t>
            </a:r>
          </a:p>
          <a:p>
            <a:endParaRPr lang="en-US" dirty="0"/>
          </a:p>
        </p:txBody>
      </p:sp>
      <p:sp>
        <p:nvSpPr>
          <p:cNvPr id="4" name="TextBox 3">
            <a:extLst>
              <a:ext uri="{FF2B5EF4-FFF2-40B4-BE49-F238E27FC236}">
                <a16:creationId xmlns:a16="http://schemas.microsoft.com/office/drawing/2014/main" id="{D7DB7A5F-AFD8-42F3-A566-957676FE5697}"/>
              </a:ext>
            </a:extLst>
          </p:cNvPr>
          <p:cNvSpPr txBox="1"/>
          <p:nvPr/>
        </p:nvSpPr>
        <p:spPr>
          <a:xfrm>
            <a:off x="7073196" y="1299411"/>
            <a:ext cx="4437246" cy="830997"/>
          </a:xfrm>
          <a:prstGeom prst="rect">
            <a:avLst/>
          </a:prstGeom>
          <a:noFill/>
        </p:spPr>
        <p:txBody>
          <a:bodyPr wrap="square" rtlCol="0">
            <a:spAutoFit/>
          </a:bodyPr>
          <a:lstStyle/>
          <a:p>
            <a:r>
              <a:rPr lang="en-US" sz="2400" dirty="0">
                <a:effectLst/>
                <a:latin typeface="Calibri" panose="020F0502020204030204" pitchFamily="34" charset="0"/>
              </a:rPr>
              <a:t>120 Robbery, 13A Aggravated Assault, 09C Justifiable Homicide</a:t>
            </a:r>
            <a:endParaRPr lang="en-US" sz="2400" dirty="0"/>
          </a:p>
        </p:txBody>
      </p:sp>
      <p:sp>
        <p:nvSpPr>
          <p:cNvPr id="5" name="TextBox 4">
            <a:extLst>
              <a:ext uri="{FF2B5EF4-FFF2-40B4-BE49-F238E27FC236}">
                <a16:creationId xmlns:a16="http://schemas.microsoft.com/office/drawing/2014/main" id="{7BCD6F97-9642-4DFA-A5EA-076DC3A72984}"/>
              </a:ext>
            </a:extLst>
          </p:cNvPr>
          <p:cNvSpPr txBox="1"/>
          <p:nvPr/>
        </p:nvSpPr>
        <p:spPr>
          <a:xfrm>
            <a:off x="0" y="0"/>
            <a:ext cx="838200" cy="253916"/>
          </a:xfrm>
          <a:prstGeom prst="rect">
            <a:avLst/>
          </a:prstGeom>
          <a:noFill/>
        </p:spPr>
        <p:txBody>
          <a:bodyPr wrap="square">
            <a:spAutoFit/>
          </a:bodyPr>
          <a:lstStyle/>
          <a:p>
            <a:r>
              <a:rPr lang="en-US" sz="1050" dirty="0"/>
              <a:t>Data</a:t>
            </a:r>
          </a:p>
        </p:txBody>
      </p:sp>
    </p:spTree>
    <p:extLst>
      <p:ext uri="{BB962C8B-B14F-4D97-AF65-F5344CB8AC3E}">
        <p14:creationId xmlns:p14="http://schemas.microsoft.com/office/powerpoint/2010/main" val="21397496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916137A-6F84-4BF9-97D8-A5FB2FDC4B17}"/>
              </a:ext>
            </a:extLst>
          </p:cNvPr>
          <p:cNvSpPr>
            <a:spLocks noGrp="1"/>
          </p:cNvSpPr>
          <p:nvPr>
            <p:ph type="title"/>
          </p:nvPr>
        </p:nvSpPr>
        <p:spPr>
          <a:xfrm>
            <a:off x="1448197" y="37906"/>
            <a:ext cx="9295603" cy="576262"/>
          </a:xfrm>
        </p:spPr>
        <p:txBody>
          <a:bodyPr/>
          <a:lstStyle/>
          <a:p>
            <a:r>
              <a:rPr lang="en-US" dirty="0"/>
              <a:t>Example 2: How Many Incidents?</a:t>
            </a:r>
          </a:p>
        </p:txBody>
      </p:sp>
      <p:sp>
        <p:nvSpPr>
          <p:cNvPr id="8" name="Text Placeholder 7">
            <a:extLst>
              <a:ext uri="{FF2B5EF4-FFF2-40B4-BE49-F238E27FC236}">
                <a16:creationId xmlns:a16="http://schemas.microsoft.com/office/drawing/2014/main" id="{0C85688D-802F-403E-9F3F-EB07D0BA7046}"/>
              </a:ext>
            </a:extLst>
          </p:cNvPr>
          <p:cNvSpPr>
            <a:spLocks noGrp="1"/>
          </p:cNvSpPr>
          <p:nvPr>
            <p:ph type="body" idx="1"/>
          </p:nvPr>
        </p:nvSpPr>
        <p:spPr>
          <a:xfrm>
            <a:off x="385357" y="1013797"/>
            <a:ext cx="4396338" cy="431499"/>
          </a:xfrm>
        </p:spPr>
        <p:txBody>
          <a:bodyPr>
            <a:normAutofit/>
          </a:bodyPr>
          <a:lstStyle/>
          <a:p>
            <a:r>
              <a:rPr lang="en-US" dirty="0"/>
              <a:t>Situation</a:t>
            </a:r>
          </a:p>
        </p:txBody>
      </p:sp>
      <p:sp>
        <p:nvSpPr>
          <p:cNvPr id="9" name="Content Placeholder 8">
            <a:extLst>
              <a:ext uri="{FF2B5EF4-FFF2-40B4-BE49-F238E27FC236}">
                <a16:creationId xmlns:a16="http://schemas.microsoft.com/office/drawing/2014/main" id="{5EC1DCF7-9E84-4605-9740-CDF6D8F86ADF}"/>
              </a:ext>
            </a:extLst>
          </p:cNvPr>
          <p:cNvSpPr>
            <a:spLocks noGrp="1"/>
          </p:cNvSpPr>
          <p:nvPr>
            <p:ph sz="half" idx="2"/>
          </p:nvPr>
        </p:nvSpPr>
        <p:spPr>
          <a:xfrm>
            <a:off x="385356" y="1546760"/>
            <a:ext cx="4396339" cy="4295775"/>
          </a:xfrm>
        </p:spPr>
        <p:txBody>
          <a:bodyPr>
            <a:normAutofit/>
          </a:bodyPr>
          <a:lstStyle/>
          <a:p>
            <a:r>
              <a:rPr lang="en-US" sz="2400" dirty="0"/>
              <a:t>A domestic argument escalated from a shouting match between a husband and wife to an aggravated assault during which the husband began beating his wife. The wife, in her own defense, shot and killed her husband.</a:t>
            </a:r>
          </a:p>
        </p:txBody>
      </p:sp>
      <p:sp>
        <p:nvSpPr>
          <p:cNvPr id="10" name="Text Placeholder 9">
            <a:extLst>
              <a:ext uri="{FF2B5EF4-FFF2-40B4-BE49-F238E27FC236}">
                <a16:creationId xmlns:a16="http://schemas.microsoft.com/office/drawing/2014/main" id="{6ADB0044-01CC-4CEB-8286-4E9C6E37B856}"/>
              </a:ext>
            </a:extLst>
          </p:cNvPr>
          <p:cNvSpPr>
            <a:spLocks noGrp="1"/>
          </p:cNvSpPr>
          <p:nvPr>
            <p:ph type="body" sz="quarter" idx="3"/>
          </p:nvPr>
        </p:nvSpPr>
        <p:spPr>
          <a:xfrm>
            <a:off x="6347461" y="613606"/>
            <a:ext cx="4396339" cy="576262"/>
          </a:xfrm>
        </p:spPr>
        <p:txBody>
          <a:bodyPr>
            <a:normAutofit/>
          </a:bodyPr>
          <a:lstStyle/>
          <a:p>
            <a:r>
              <a:rPr lang="en-US" dirty="0"/>
              <a:t>Answer</a:t>
            </a:r>
          </a:p>
        </p:txBody>
      </p:sp>
      <p:sp>
        <p:nvSpPr>
          <p:cNvPr id="11" name="Content Placeholder 10">
            <a:extLst>
              <a:ext uri="{FF2B5EF4-FFF2-40B4-BE49-F238E27FC236}">
                <a16:creationId xmlns:a16="http://schemas.microsoft.com/office/drawing/2014/main" id="{D04939A7-735A-4D2C-ADDA-E072CFE7B499}"/>
              </a:ext>
            </a:extLst>
          </p:cNvPr>
          <p:cNvSpPr>
            <a:spLocks noGrp="1"/>
          </p:cNvSpPr>
          <p:nvPr>
            <p:ph sz="quarter" idx="4"/>
          </p:nvPr>
        </p:nvSpPr>
        <p:spPr>
          <a:xfrm>
            <a:off x="6238873" y="1189305"/>
            <a:ext cx="4396339" cy="4653230"/>
          </a:xfrm>
        </p:spPr>
        <p:txBody>
          <a:bodyPr>
            <a:noAutofit/>
          </a:bodyPr>
          <a:lstStyle/>
          <a:p>
            <a:r>
              <a:rPr lang="en-US" sz="2200" dirty="0"/>
              <a:t>The LEA should have reported this information via NIBRS as two separate incidents because the husband could not have been acting in concert with the wife in his own homicide. The LEA would submit one incident involving the aggravated assault perpetrated by the husband and a second incident involving the homicide.</a:t>
            </a:r>
          </a:p>
        </p:txBody>
      </p:sp>
      <p:pic>
        <p:nvPicPr>
          <p:cNvPr id="12" name="Picture 11" descr="Shape, calendar, arrow&#10;&#10;Description automatically generated">
            <a:extLst>
              <a:ext uri="{FF2B5EF4-FFF2-40B4-BE49-F238E27FC236}">
                <a16:creationId xmlns:a16="http://schemas.microsoft.com/office/drawing/2014/main" id="{8EA6BDB7-D725-4C86-A1AD-0D3D3E2227EB}"/>
              </a:ext>
            </a:extLst>
          </p:cNvPr>
          <p:cNvPicPr>
            <a:picLocks noChangeAspect="1"/>
          </p:cNvPicPr>
          <p:nvPr/>
        </p:nvPicPr>
        <p:blipFill>
          <a:blip r:embed="rId3"/>
          <a:stretch>
            <a:fillRect/>
          </a:stretch>
        </p:blipFill>
        <p:spPr>
          <a:xfrm>
            <a:off x="11282082" y="5920298"/>
            <a:ext cx="909286" cy="937701"/>
          </a:xfrm>
          <a:prstGeom prst="rect">
            <a:avLst/>
          </a:prstGeom>
        </p:spPr>
      </p:pic>
      <p:sp>
        <p:nvSpPr>
          <p:cNvPr id="13" name="TextBox 12">
            <a:extLst>
              <a:ext uri="{FF2B5EF4-FFF2-40B4-BE49-F238E27FC236}">
                <a16:creationId xmlns:a16="http://schemas.microsoft.com/office/drawing/2014/main" id="{D1DB95BC-C973-44BA-B72D-5717FB86F2BD}"/>
              </a:ext>
            </a:extLst>
          </p:cNvPr>
          <p:cNvSpPr txBox="1"/>
          <p:nvPr/>
        </p:nvSpPr>
        <p:spPr>
          <a:xfrm>
            <a:off x="0" y="0"/>
            <a:ext cx="838200" cy="253916"/>
          </a:xfrm>
          <a:prstGeom prst="rect">
            <a:avLst/>
          </a:prstGeom>
          <a:noFill/>
        </p:spPr>
        <p:txBody>
          <a:bodyPr wrap="square">
            <a:spAutoFit/>
          </a:bodyPr>
          <a:lstStyle/>
          <a:p>
            <a:r>
              <a:rPr lang="en-US" sz="1050" dirty="0"/>
              <a:t>Data</a:t>
            </a:r>
          </a:p>
        </p:txBody>
      </p:sp>
    </p:spTree>
    <p:extLst>
      <p:ext uri="{BB962C8B-B14F-4D97-AF65-F5344CB8AC3E}">
        <p14:creationId xmlns:p14="http://schemas.microsoft.com/office/powerpoint/2010/main" val="1207270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hape, calendar, arrow&#10;&#10;Description automatically generated">
            <a:extLst>
              <a:ext uri="{FF2B5EF4-FFF2-40B4-BE49-F238E27FC236}">
                <a16:creationId xmlns:a16="http://schemas.microsoft.com/office/drawing/2014/main" id="{BB70D9AB-F653-4084-8AF0-D6CC8221E807}"/>
              </a:ext>
            </a:extLst>
          </p:cNvPr>
          <p:cNvPicPr>
            <a:picLocks noChangeAspect="1"/>
          </p:cNvPicPr>
          <p:nvPr/>
        </p:nvPicPr>
        <p:blipFill>
          <a:blip r:embed="rId3"/>
          <a:stretch>
            <a:fillRect/>
          </a:stretch>
        </p:blipFill>
        <p:spPr>
          <a:xfrm>
            <a:off x="11282082" y="5920298"/>
            <a:ext cx="909286" cy="937701"/>
          </a:xfrm>
          <a:prstGeom prst="rect">
            <a:avLst/>
          </a:prstGeom>
        </p:spPr>
      </p:pic>
      <p:pic>
        <p:nvPicPr>
          <p:cNvPr id="17" name="Picture 16">
            <a:extLst>
              <a:ext uri="{FF2B5EF4-FFF2-40B4-BE49-F238E27FC236}">
                <a16:creationId xmlns:a16="http://schemas.microsoft.com/office/drawing/2014/main" id="{9C5F47E5-764A-4129-AC82-D7D334596F3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439352" y="2203834"/>
            <a:ext cx="7313296" cy="2450331"/>
          </a:xfrm>
          <a:prstGeom prst="rect">
            <a:avLst/>
          </a:prstGeom>
        </p:spPr>
      </p:pic>
    </p:spTree>
    <p:extLst>
      <p:ext uri="{BB962C8B-B14F-4D97-AF65-F5344CB8AC3E}">
        <p14:creationId xmlns:p14="http://schemas.microsoft.com/office/powerpoint/2010/main" val="5474861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descr="SCENERIO 1: Lets play How Many? &#10;">
            <a:hlinkClick r:id="" action="ppaction://media"/>
            <a:extLst>
              <a:ext uri="{FF2B5EF4-FFF2-40B4-BE49-F238E27FC236}">
                <a16:creationId xmlns:a16="http://schemas.microsoft.com/office/drawing/2014/main" id="{C1262119-2527-4EE2-BB9C-E0A8A1A9E001}"/>
              </a:ext>
              <a:ext uri="{C183D7F6-B498-43B3-948B-1728B52AA6E4}">
                <adec:decorative xmlns:adec="http://schemas.microsoft.com/office/drawing/2017/decorative" val="0"/>
              </a:ext>
            </a:extLst>
          </p:cNvPr>
          <p:cNvPicPr>
            <a:picLocks noRot="1" noChangeAspect="1"/>
          </p:cNvPicPr>
          <p:nvPr>
            <a:videoFile r:link="rId1"/>
          </p:nvPr>
        </p:nvPicPr>
        <p:blipFill>
          <a:blip r:embed="rId4"/>
          <a:stretch>
            <a:fillRect/>
          </a:stretch>
        </p:blipFill>
        <p:spPr>
          <a:xfrm>
            <a:off x="1284989" y="710779"/>
            <a:ext cx="9622021" cy="5436441"/>
          </a:xfrm>
          <a:prstGeom prst="rect">
            <a:avLst/>
          </a:prstGeom>
        </p:spPr>
      </p:pic>
    </p:spTree>
    <p:extLst>
      <p:ext uri="{BB962C8B-B14F-4D97-AF65-F5344CB8AC3E}">
        <p14:creationId xmlns:p14="http://schemas.microsoft.com/office/powerpoint/2010/main" val="3423334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CED3F-40C9-4084-BC6C-20D0AAC9BAC8}"/>
              </a:ext>
            </a:extLst>
          </p:cNvPr>
          <p:cNvSpPr>
            <a:spLocks noGrp="1"/>
          </p:cNvSpPr>
          <p:nvPr>
            <p:ph type="title"/>
          </p:nvPr>
        </p:nvSpPr>
        <p:spPr>
          <a:xfrm>
            <a:off x="1450392" y="317633"/>
            <a:ext cx="9291215" cy="631346"/>
          </a:xfrm>
        </p:spPr>
        <p:txBody>
          <a:bodyPr/>
          <a:lstStyle/>
          <a:p>
            <a:r>
              <a:rPr lang="en-US" dirty="0"/>
              <a:t>Video Questions</a:t>
            </a:r>
          </a:p>
        </p:txBody>
      </p:sp>
      <p:sp>
        <p:nvSpPr>
          <p:cNvPr id="3" name="Content Placeholder 2">
            <a:extLst>
              <a:ext uri="{FF2B5EF4-FFF2-40B4-BE49-F238E27FC236}">
                <a16:creationId xmlns:a16="http://schemas.microsoft.com/office/drawing/2014/main" id="{8DB0EA2D-8EFB-40E9-88AA-131D9454A1F8}"/>
              </a:ext>
            </a:extLst>
          </p:cNvPr>
          <p:cNvSpPr>
            <a:spLocks noGrp="1"/>
          </p:cNvSpPr>
          <p:nvPr>
            <p:ph idx="1"/>
          </p:nvPr>
        </p:nvSpPr>
        <p:spPr>
          <a:xfrm>
            <a:off x="1451579" y="1318662"/>
            <a:ext cx="9291215" cy="4147684"/>
          </a:xfrm>
        </p:spPr>
        <p:txBody>
          <a:bodyPr>
            <a:normAutofit/>
          </a:bodyPr>
          <a:lstStyle/>
          <a:p>
            <a:r>
              <a:rPr lang="en-US" dirty="0"/>
              <a:t>How many incidents?</a:t>
            </a:r>
          </a:p>
          <a:p>
            <a:pPr lvl="1"/>
            <a:r>
              <a:rPr lang="en-US" dirty="0"/>
              <a:t>1 </a:t>
            </a:r>
          </a:p>
          <a:p>
            <a:r>
              <a:rPr lang="en-US" dirty="0"/>
              <a:t>How many offenses?</a:t>
            </a:r>
          </a:p>
          <a:p>
            <a:pPr lvl="1"/>
            <a:r>
              <a:rPr lang="en-US" dirty="0"/>
              <a:t>3 (Robbery, Motor Vehicle Theft, Aggravated Assault)</a:t>
            </a:r>
          </a:p>
          <a:p>
            <a:r>
              <a:rPr lang="en-US" dirty="0"/>
              <a:t>How many offenders?</a:t>
            </a:r>
          </a:p>
          <a:p>
            <a:pPr lvl="1"/>
            <a:r>
              <a:rPr lang="en-US" dirty="0"/>
              <a:t>3</a:t>
            </a:r>
          </a:p>
          <a:p>
            <a:r>
              <a:rPr lang="en-US" dirty="0"/>
              <a:t>How many victims?</a:t>
            </a:r>
          </a:p>
          <a:p>
            <a:pPr lvl="1"/>
            <a:r>
              <a:rPr lang="en-US" dirty="0"/>
              <a:t>1</a:t>
            </a:r>
          </a:p>
        </p:txBody>
      </p:sp>
      <p:sp>
        <p:nvSpPr>
          <p:cNvPr id="4" name="TextBox 3">
            <a:extLst>
              <a:ext uri="{FF2B5EF4-FFF2-40B4-BE49-F238E27FC236}">
                <a16:creationId xmlns:a16="http://schemas.microsoft.com/office/drawing/2014/main" id="{6D0C908D-FB56-4DCC-A69F-79B028085771}"/>
              </a:ext>
            </a:extLst>
          </p:cNvPr>
          <p:cNvSpPr txBox="1"/>
          <p:nvPr/>
        </p:nvSpPr>
        <p:spPr>
          <a:xfrm>
            <a:off x="0" y="0"/>
            <a:ext cx="838200" cy="253916"/>
          </a:xfrm>
          <a:prstGeom prst="rect">
            <a:avLst/>
          </a:prstGeom>
          <a:noFill/>
        </p:spPr>
        <p:txBody>
          <a:bodyPr wrap="square">
            <a:spAutoFit/>
          </a:bodyPr>
          <a:lstStyle/>
          <a:p>
            <a:r>
              <a:rPr lang="en-US" sz="1050" dirty="0"/>
              <a:t>Data</a:t>
            </a:r>
          </a:p>
        </p:txBody>
      </p:sp>
    </p:spTree>
    <p:extLst>
      <p:ext uri="{BB962C8B-B14F-4D97-AF65-F5344CB8AC3E}">
        <p14:creationId xmlns:p14="http://schemas.microsoft.com/office/powerpoint/2010/main" val="32818497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2ECCE-610A-4588-B6D7-6897B3DC2D40}"/>
              </a:ext>
            </a:extLst>
          </p:cNvPr>
          <p:cNvSpPr>
            <a:spLocks noGrp="1"/>
          </p:cNvSpPr>
          <p:nvPr>
            <p:ph type="title"/>
          </p:nvPr>
        </p:nvSpPr>
        <p:spPr>
          <a:xfrm>
            <a:off x="1010653" y="70047"/>
            <a:ext cx="10271429" cy="543193"/>
          </a:xfrm>
        </p:spPr>
        <p:txBody>
          <a:bodyPr/>
          <a:lstStyle/>
          <a:p>
            <a:r>
              <a:rPr lang="en-US" dirty="0">
                <a:solidFill>
                  <a:schemeClr val="accent5"/>
                </a:solidFill>
              </a:rPr>
              <a:t>Introduction to NIBRS</a:t>
            </a:r>
          </a:p>
        </p:txBody>
      </p:sp>
      <p:sp>
        <p:nvSpPr>
          <p:cNvPr id="3" name="Content Placeholder 2">
            <a:extLst>
              <a:ext uri="{FF2B5EF4-FFF2-40B4-BE49-F238E27FC236}">
                <a16:creationId xmlns:a16="http://schemas.microsoft.com/office/drawing/2014/main" id="{2B13F8D1-0621-4EFB-B09C-C5011A77E353}"/>
              </a:ext>
            </a:extLst>
          </p:cNvPr>
          <p:cNvSpPr>
            <a:spLocks noGrp="1"/>
          </p:cNvSpPr>
          <p:nvPr>
            <p:ph idx="1"/>
          </p:nvPr>
        </p:nvSpPr>
        <p:spPr>
          <a:xfrm>
            <a:off x="960285" y="1151709"/>
            <a:ext cx="10271429" cy="4920342"/>
          </a:xfrm>
        </p:spPr>
        <p:txBody>
          <a:bodyPr>
            <a:normAutofit/>
          </a:bodyPr>
          <a:lstStyle/>
          <a:p>
            <a:r>
              <a:rPr lang="en-US" dirty="0"/>
              <a:t>Nationwide, cooperative statistical effort of over 18,000 law enforcement agencies (LEAs) reporting crime.</a:t>
            </a:r>
          </a:p>
          <a:p>
            <a:r>
              <a:rPr lang="en-US" dirty="0"/>
              <a:t>Incident-based reporting overtook summary data (SRS) starting in 1989.</a:t>
            </a:r>
          </a:p>
          <a:p>
            <a:pPr lvl="1"/>
            <a:r>
              <a:rPr lang="en-US" dirty="0"/>
              <a:t>State of Nevada mandated the move to NIBRS on January 1, 2021</a:t>
            </a:r>
          </a:p>
          <a:p>
            <a:pPr lvl="2"/>
            <a:r>
              <a:rPr lang="en-US" dirty="0"/>
              <a:t>NRS 179A.075</a:t>
            </a:r>
          </a:p>
          <a:p>
            <a:pPr lvl="2"/>
            <a:r>
              <a:rPr lang="en-US" dirty="0"/>
              <a:t>60 LEAs currently submitting NIBRS data to the State Repository</a:t>
            </a:r>
          </a:p>
          <a:p>
            <a:r>
              <a:rPr lang="en-US" dirty="0"/>
              <a:t>Benefits:</a:t>
            </a:r>
          </a:p>
          <a:p>
            <a:pPr lvl="1"/>
            <a:r>
              <a:rPr lang="en-US" dirty="0"/>
              <a:t>Detailed crime analyses can be made within and across LE jurisdictions.	</a:t>
            </a:r>
          </a:p>
          <a:p>
            <a:pPr lvl="1"/>
            <a:r>
              <a:rPr lang="en-US" dirty="0"/>
              <a:t>Arrests and clearances can be linked to specific incidents and offenses.	</a:t>
            </a:r>
          </a:p>
          <a:p>
            <a:pPr lvl="1"/>
            <a:r>
              <a:rPr lang="en-US" dirty="0"/>
              <a:t>Greater specificity in Reporting offenses, with a complete overlook of incidents not just hierarchy.</a:t>
            </a:r>
          </a:p>
          <a:p>
            <a:pPr lvl="2"/>
            <a:r>
              <a:rPr lang="en-US" sz="1800" dirty="0"/>
              <a:t>Agency Benefits: Open specific grants/funding opportunities with compliance.</a:t>
            </a:r>
            <a:r>
              <a:rPr lang="en-US" dirty="0"/>
              <a:t>	</a:t>
            </a:r>
          </a:p>
        </p:txBody>
      </p:sp>
      <p:pic>
        <p:nvPicPr>
          <p:cNvPr id="4" name="Picture 3" descr="Shape, calendar, arrow&#10;&#10;Description automatically generated">
            <a:extLst>
              <a:ext uri="{FF2B5EF4-FFF2-40B4-BE49-F238E27FC236}">
                <a16:creationId xmlns:a16="http://schemas.microsoft.com/office/drawing/2014/main" id="{FA01590B-54DA-42A4-8FA6-CC3C236DA83F}"/>
              </a:ext>
            </a:extLst>
          </p:cNvPr>
          <p:cNvPicPr>
            <a:picLocks noChangeAspect="1"/>
          </p:cNvPicPr>
          <p:nvPr/>
        </p:nvPicPr>
        <p:blipFill>
          <a:blip r:embed="rId2"/>
          <a:stretch>
            <a:fillRect/>
          </a:stretch>
        </p:blipFill>
        <p:spPr>
          <a:xfrm>
            <a:off x="11282082" y="5920298"/>
            <a:ext cx="909286" cy="937701"/>
          </a:xfrm>
          <a:prstGeom prst="rect">
            <a:avLst/>
          </a:prstGeom>
        </p:spPr>
      </p:pic>
      <p:sp>
        <p:nvSpPr>
          <p:cNvPr id="5" name="TextBox 4">
            <a:extLst>
              <a:ext uri="{FF2B5EF4-FFF2-40B4-BE49-F238E27FC236}">
                <a16:creationId xmlns:a16="http://schemas.microsoft.com/office/drawing/2014/main" id="{9F5D9F6B-5170-4397-A0BE-93E8466CF409}"/>
              </a:ext>
            </a:extLst>
          </p:cNvPr>
          <p:cNvSpPr txBox="1"/>
          <p:nvPr/>
        </p:nvSpPr>
        <p:spPr>
          <a:xfrm>
            <a:off x="0" y="0"/>
            <a:ext cx="842541" cy="253916"/>
          </a:xfrm>
          <a:prstGeom prst="rect">
            <a:avLst/>
          </a:prstGeom>
          <a:noFill/>
        </p:spPr>
        <p:txBody>
          <a:bodyPr wrap="square" rtlCol="0">
            <a:spAutoFit/>
          </a:bodyPr>
          <a:lstStyle/>
          <a:p>
            <a:r>
              <a:rPr lang="en-US" sz="1050" dirty="0"/>
              <a:t>Intro</a:t>
            </a:r>
          </a:p>
        </p:txBody>
      </p:sp>
    </p:spTree>
    <p:extLst>
      <p:ext uri="{BB962C8B-B14F-4D97-AF65-F5344CB8AC3E}">
        <p14:creationId xmlns:p14="http://schemas.microsoft.com/office/powerpoint/2010/main" val="38132026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3A775-FE51-49F3-A221-B89331D2D238}"/>
              </a:ext>
            </a:extLst>
          </p:cNvPr>
          <p:cNvSpPr>
            <a:spLocks noGrp="1"/>
          </p:cNvSpPr>
          <p:nvPr>
            <p:ph type="title"/>
          </p:nvPr>
        </p:nvSpPr>
        <p:spPr>
          <a:xfrm>
            <a:off x="1450392" y="606392"/>
            <a:ext cx="9291215" cy="631346"/>
          </a:xfrm>
        </p:spPr>
        <p:txBody>
          <a:bodyPr>
            <a:normAutofit/>
          </a:bodyPr>
          <a:lstStyle/>
          <a:p>
            <a:r>
              <a:rPr lang="en-US" dirty="0"/>
              <a:t>Incident Layout</a:t>
            </a:r>
          </a:p>
        </p:txBody>
      </p:sp>
      <p:pic>
        <p:nvPicPr>
          <p:cNvPr id="9" name="Content Placeholder 8" descr="A screenshot of a computer&#10;&#10;Description automatically generated">
            <a:extLst>
              <a:ext uri="{FF2B5EF4-FFF2-40B4-BE49-F238E27FC236}">
                <a16:creationId xmlns:a16="http://schemas.microsoft.com/office/drawing/2014/main" id="{4AD4E6D3-1323-487F-A985-B7174E3A1152}"/>
              </a:ext>
            </a:extLst>
          </p:cNvPr>
          <p:cNvPicPr>
            <a:picLocks noGrp="1" noChangeAspect="1"/>
          </p:cNvPicPr>
          <p:nvPr>
            <p:ph idx="1"/>
          </p:nvPr>
        </p:nvPicPr>
        <p:blipFill>
          <a:blip r:embed="rId2"/>
          <a:stretch>
            <a:fillRect/>
          </a:stretch>
        </p:blipFill>
        <p:spPr>
          <a:xfrm>
            <a:off x="-37886" y="1790299"/>
            <a:ext cx="12229885" cy="4235116"/>
          </a:xfrm>
        </p:spPr>
      </p:pic>
      <p:sp>
        <p:nvSpPr>
          <p:cNvPr id="4" name="TextBox 3">
            <a:extLst>
              <a:ext uri="{FF2B5EF4-FFF2-40B4-BE49-F238E27FC236}">
                <a16:creationId xmlns:a16="http://schemas.microsoft.com/office/drawing/2014/main" id="{626347B2-B898-4378-A9C1-52F69DDED03D}"/>
              </a:ext>
            </a:extLst>
          </p:cNvPr>
          <p:cNvSpPr txBox="1"/>
          <p:nvPr/>
        </p:nvSpPr>
        <p:spPr>
          <a:xfrm>
            <a:off x="0" y="0"/>
            <a:ext cx="838200" cy="253916"/>
          </a:xfrm>
          <a:prstGeom prst="rect">
            <a:avLst/>
          </a:prstGeom>
          <a:noFill/>
        </p:spPr>
        <p:txBody>
          <a:bodyPr wrap="square">
            <a:spAutoFit/>
          </a:bodyPr>
          <a:lstStyle/>
          <a:p>
            <a:r>
              <a:rPr lang="en-US" sz="1050" dirty="0"/>
              <a:t>Data</a:t>
            </a:r>
          </a:p>
        </p:txBody>
      </p:sp>
    </p:spTree>
    <p:extLst>
      <p:ext uri="{BB962C8B-B14F-4D97-AF65-F5344CB8AC3E}">
        <p14:creationId xmlns:p14="http://schemas.microsoft.com/office/powerpoint/2010/main" val="27352857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2288A-1F7E-47E4-BDAD-BCFA84B58F8C}"/>
              </a:ext>
            </a:extLst>
          </p:cNvPr>
          <p:cNvSpPr>
            <a:spLocks noGrp="1"/>
          </p:cNvSpPr>
          <p:nvPr>
            <p:ph type="title"/>
          </p:nvPr>
        </p:nvSpPr>
        <p:spPr/>
        <p:txBody>
          <a:bodyPr/>
          <a:lstStyle/>
          <a:p>
            <a:endParaRPr lang="en-US"/>
          </a:p>
        </p:txBody>
      </p:sp>
      <p:pic>
        <p:nvPicPr>
          <p:cNvPr id="5" name="Content Placeholder 4" descr="A screenshot of a computer&#10;&#10;Description automatically generated">
            <a:extLst>
              <a:ext uri="{FF2B5EF4-FFF2-40B4-BE49-F238E27FC236}">
                <a16:creationId xmlns:a16="http://schemas.microsoft.com/office/drawing/2014/main" id="{8E9FF56A-7638-4D00-93D3-C6F67F12E69A}"/>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28218827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FD328-50A6-45DF-BDDD-3D07F864B94D}"/>
              </a:ext>
            </a:extLst>
          </p:cNvPr>
          <p:cNvSpPr>
            <a:spLocks noGrp="1"/>
          </p:cNvSpPr>
          <p:nvPr>
            <p:ph type="title"/>
          </p:nvPr>
        </p:nvSpPr>
        <p:spPr/>
        <p:txBody>
          <a:bodyPr/>
          <a:lstStyle/>
          <a:p>
            <a:endParaRPr lang="en-US"/>
          </a:p>
        </p:txBody>
      </p:sp>
      <p:pic>
        <p:nvPicPr>
          <p:cNvPr id="5" name="Content Placeholder 4" descr="Graphical user interface&#10;&#10;Description automatically generated">
            <a:extLst>
              <a:ext uri="{FF2B5EF4-FFF2-40B4-BE49-F238E27FC236}">
                <a16:creationId xmlns:a16="http://schemas.microsoft.com/office/drawing/2014/main" id="{7916C90E-84B5-493F-86D9-53CBDE498238}"/>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7528427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7085B-CA08-4904-A1A9-34436A385CA9}"/>
              </a:ext>
            </a:extLst>
          </p:cNvPr>
          <p:cNvSpPr>
            <a:spLocks noGrp="1"/>
          </p:cNvSpPr>
          <p:nvPr>
            <p:ph type="title"/>
          </p:nvPr>
        </p:nvSpPr>
        <p:spPr/>
        <p:txBody>
          <a:bodyPr/>
          <a:lstStyle/>
          <a:p>
            <a:endParaRPr lang="en-US"/>
          </a:p>
        </p:txBody>
      </p:sp>
      <p:pic>
        <p:nvPicPr>
          <p:cNvPr id="5" name="Content Placeholder 4" descr="A screenshot of a computer&#10;&#10;Description automatically generated with medium confidence">
            <a:extLst>
              <a:ext uri="{FF2B5EF4-FFF2-40B4-BE49-F238E27FC236}">
                <a16:creationId xmlns:a16="http://schemas.microsoft.com/office/drawing/2014/main" id="{C42A4730-51E5-4475-B876-6C013395AB6F}"/>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4444317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BACC3-1C6C-4D62-A52A-2838B7FD65B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E466DF1-9DF7-4787-84B7-8D253AD0D91B}"/>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27616222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ACB31-FE18-495F-B517-2F1EE9143FC4}"/>
              </a:ext>
            </a:extLst>
          </p:cNvPr>
          <p:cNvSpPr>
            <a:spLocks noGrp="1"/>
          </p:cNvSpPr>
          <p:nvPr>
            <p:ph type="title"/>
          </p:nvPr>
        </p:nvSpPr>
        <p:spPr/>
        <p:txBody>
          <a:bodyPr/>
          <a:lstStyle/>
          <a:p>
            <a:endParaRPr lang="en-US"/>
          </a:p>
        </p:txBody>
      </p:sp>
      <p:pic>
        <p:nvPicPr>
          <p:cNvPr id="5" name="Content Placeholder 4" descr="Graphical user interface, text, application, email&#10;&#10;Description automatically generated">
            <a:extLst>
              <a:ext uri="{FF2B5EF4-FFF2-40B4-BE49-F238E27FC236}">
                <a16:creationId xmlns:a16="http://schemas.microsoft.com/office/drawing/2014/main" id="{A7021505-BF6E-484E-A0FD-49AFF71E96C8}"/>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985137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3FA2E-487C-45A3-AE24-27CAF4D07931}"/>
              </a:ext>
            </a:extLst>
          </p:cNvPr>
          <p:cNvSpPr>
            <a:spLocks noGrp="1"/>
          </p:cNvSpPr>
          <p:nvPr>
            <p:ph type="title"/>
          </p:nvPr>
        </p:nvSpPr>
        <p:spPr/>
        <p:txBody>
          <a:bodyPr/>
          <a:lstStyle/>
          <a:p>
            <a:endParaRPr lang="en-US"/>
          </a:p>
        </p:txBody>
      </p:sp>
      <p:pic>
        <p:nvPicPr>
          <p:cNvPr id="5" name="Content Placeholder 4" descr="Graphical user interface, text, application, email&#10;&#10;Description automatically generated">
            <a:extLst>
              <a:ext uri="{FF2B5EF4-FFF2-40B4-BE49-F238E27FC236}">
                <a16:creationId xmlns:a16="http://schemas.microsoft.com/office/drawing/2014/main" id="{A6A4BB8B-58D6-4C1F-8E37-A8FC5F9C2003}"/>
              </a:ext>
            </a:extLst>
          </p:cNvPr>
          <p:cNvPicPr>
            <a:picLocks noGrp="1" noChangeAspect="1"/>
          </p:cNvPicPr>
          <p:nvPr>
            <p:ph idx="1"/>
          </p:nvPr>
        </p:nvPicPr>
        <p:blipFill>
          <a:blip r:embed="rId2"/>
          <a:stretch>
            <a:fillRect/>
          </a:stretch>
        </p:blipFill>
        <p:spPr>
          <a:xfrm>
            <a:off x="7654" y="0"/>
            <a:ext cx="12184346" cy="6858000"/>
          </a:xfrm>
        </p:spPr>
      </p:pic>
    </p:spTree>
    <p:extLst>
      <p:ext uri="{BB962C8B-B14F-4D97-AF65-F5344CB8AC3E}">
        <p14:creationId xmlns:p14="http://schemas.microsoft.com/office/powerpoint/2010/main" val="31981956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C0EA5-AB77-4C94-899B-4BAA39BD6288}"/>
              </a:ext>
            </a:extLst>
          </p:cNvPr>
          <p:cNvSpPr>
            <a:spLocks noGrp="1"/>
          </p:cNvSpPr>
          <p:nvPr>
            <p:ph type="title"/>
          </p:nvPr>
        </p:nvSpPr>
        <p:spPr/>
        <p:txBody>
          <a:bodyPr/>
          <a:lstStyle/>
          <a:p>
            <a:endParaRPr lang="en-US"/>
          </a:p>
        </p:txBody>
      </p:sp>
      <p:pic>
        <p:nvPicPr>
          <p:cNvPr id="9" name="Content Placeholder 8" descr="Graphical user interface, application, Word&#10;&#10;Description automatically generated">
            <a:extLst>
              <a:ext uri="{FF2B5EF4-FFF2-40B4-BE49-F238E27FC236}">
                <a16:creationId xmlns:a16="http://schemas.microsoft.com/office/drawing/2014/main" id="{213A992D-47DD-4449-A47D-0E751051730C}"/>
              </a:ext>
            </a:extLst>
          </p:cNvPr>
          <p:cNvPicPr>
            <a:picLocks noGrp="1" noChangeAspect="1"/>
          </p:cNvPicPr>
          <p:nvPr>
            <p:ph idx="1"/>
          </p:nvPr>
        </p:nvPicPr>
        <p:blipFill>
          <a:blip r:embed="rId2"/>
          <a:stretch>
            <a:fillRect/>
          </a:stretch>
        </p:blipFill>
        <p:spPr>
          <a:xfrm>
            <a:off x="0" y="-1"/>
            <a:ext cx="12192000" cy="3330341"/>
          </a:xfrm>
        </p:spPr>
      </p:pic>
      <p:pic>
        <p:nvPicPr>
          <p:cNvPr id="11" name="Picture 10" descr="Graphical user interface, text, application&#10;&#10;Description automatically generated">
            <a:extLst>
              <a:ext uri="{FF2B5EF4-FFF2-40B4-BE49-F238E27FC236}">
                <a16:creationId xmlns:a16="http://schemas.microsoft.com/office/drawing/2014/main" id="{154738AA-9484-4F10-BBB5-51359F345CDF}"/>
              </a:ext>
            </a:extLst>
          </p:cNvPr>
          <p:cNvPicPr>
            <a:picLocks noChangeAspect="1"/>
          </p:cNvPicPr>
          <p:nvPr/>
        </p:nvPicPr>
        <p:blipFill>
          <a:blip r:embed="rId3"/>
          <a:stretch>
            <a:fillRect/>
          </a:stretch>
        </p:blipFill>
        <p:spPr>
          <a:xfrm>
            <a:off x="0" y="3330340"/>
            <a:ext cx="12192000" cy="3527660"/>
          </a:xfrm>
          <a:prstGeom prst="rect">
            <a:avLst/>
          </a:prstGeom>
        </p:spPr>
      </p:pic>
    </p:spTree>
    <p:extLst>
      <p:ext uri="{BB962C8B-B14F-4D97-AF65-F5344CB8AC3E}">
        <p14:creationId xmlns:p14="http://schemas.microsoft.com/office/powerpoint/2010/main" val="5925520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50237-8248-43E9-AD46-41E60D3B81E2}"/>
              </a:ext>
            </a:extLst>
          </p:cNvPr>
          <p:cNvSpPr>
            <a:spLocks noGrp="1"/>
          </p:cNvSpPr>
          <p:nvPr>
            <p:ph type="title"/>
          </p:nvPr>
        </p:nvSpPr>
        <p:spPr/>
        <p:txBody>
          <a:bodyPr/>
          <a:lstStyle/>
          <a:p>
            <a:endParaRPr lang="en-US"/>
          </a:p>
        </p:txBody>
      </p:sp>
      <p:pic>
        <p:nvPicPr>
          <p:cNvPr id="9" name="Content Placeholder 8" descr="Graphical user interface, text, application, email&#10;&#10;Description automatically generated">
            <a:extLst>
              <a:ext uri="{FF2B5EF4-FFF2-40B4-BE49-F238E27FC236}">
                <a16:creationId xmlns:a16="http://schemas.microsoft.com/office/drawing/2014/main" id="{E5F40349-D9A1-47BE-9797-D9A5B73FBCFC}"/>
              </a:ext>
            </a:extLst>
          </p:cNvPr>
          <p:cNvPicPr>
            <a:picLocks noGrp="1" noChangeAspect="1"/>
          </p:cNvPicPr>
          <p:nvPr>
            <p:ph idx="1"/>
          </p:nvPr>
        </p:nvPicPr>
        <p:blipFill>
          <a:blip r:embed="rId2"/>
          <a:stretch>
            <a:fillRect/>
          </a:stretch>
        </p:blipFill>
        <p:spPr>
          <a:xfrm>
            <a:off x="1" y="2560320"/>
            <a:ext cx="12192000" cy="2666198"/>
          </a:xfrm>
        </p:spPr>
      </p:pic>
    </p:spTree>
    <p:extLst>
      <p:ext uri="{BB962C8B-B14F-4D97-AF65-F5344CB8AC3E}">
        <p14:creationId xmlns:p14="http://schemas.microsoft.com/office/powerpoint/2010/main" val="21701740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Live PD: Officers Dragged By Moving Car (Season 3) | A&amp;E">
            <a:hlinkClick r:id="" action="ppaction://media"/>
            <a:extLst>
              <a:ext uri="{FF2B5EF4-FFF2-40B4-BE49-F238E27FC236}">
                <a16:creationId xmlns:a16="http://schemas.microsoft.com/office/drawing/2014/main" id="{80A2CF84-8E85-41EA-8B04-9FD0645C2108}"/>
              </a:ext>
            </a:extLst>
          </p:cNvPr>
          <p:cNvPicPr>
            <a:picLocks noRot="1" noChangeAspect="1"/>
          </p:cNvPicPr>
          <p:nvPr>
            <a:videoFile r:link="rId1"/>
          </p:nvPr>
        </p:nvPicPr>
        <p:blipFill>
          <a:blip r:embed="rId3"/>
          <a:stretch>
            <a:fillRect/>
          </a:stretch>
        </p:blipFill>
        <p:spPr>
          <a:xfrm>
            <a:off x="1004157" y="358261"/>
            <a:ext cx="10183685" cy="5753782"/>
          </a:xfrm>
          <a:prstGeom prst="rect">
            <a:avLst/>
          </a:prstGeom>
        </p:spPr>
      </p:pic>
    </p:spTree>
    <p:extLst>
      <p:ext uri="{BB962C8B-B14F-4D97-AF65-F5344CB8AC3E}">
        <p14:creationId xmlns:p14="http://schemas.microsoft.com/office/powerpoint/2010/main" val="1305386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A6DB6-A3E7-494B-97EE-A77AD0A3E901}"/>
              </a:ext>
            </a:extLst>
          </p:cNvPr>
          <p:cNvSpPr>
            <a:spLocks noGrp="1"/>
          </p:cNvSpPr>
          <p:nvPr>
            <p:ph type="title"/>
          </p:nvPr>
        </p:nvSpPr>
        <p:spPr>
          <a:xfrm>
            <a:off x="1448187" y="92250"/>
            <a:ext cx="9291215" cy="1049235"/>
          </a:xfrm>
        </p:spPr>
        <p:txBody>
          <a:bodyPr/>
          <a:lstStyle/>
          <a:p>
            <a:r>
              <a:rPr lang="en-US" dirty="0">
                <a:solidFill>
                  <a:schemeClr val="accent5"/>
                </a:solidFill>
              </a:rPr>
              <a:t>The Parties within NIBRS</a:t>
            </a:r>
          </a:p>
        </p:txBody>
      </p:sp>
      <p:graphicFrame>
        <p:nvGraphicFramePr>
          <p:cNvPr id="4" name="Content Placeholder 2">
            <a:extLst>
              <a:ext uri="{FF2B5EF4-FFF2-40B4-BE49-F238E27FC236}">
                <a16:creationId xmlns:a16="http://schemas.microsoft.com/office/drawing/2014/main" id="{30F6F684-A36B-4698-A867-052D6CA79984}"/>
              </a:ext>
            </a:extLst>
          </p:cNvPr>
          <p:cNvGraphicFramePr>
            <a:graphicFrameLocks noGrp="1"/>
          </p:cNvGraphicFramePr>
          <p:nvPr>
            <p:ph idx="1"/>
            <p:extLst>
              <p:ext uri="{D42A27DB-BD31-4B8C-83A1-F6EECF244321}">
                <p14:modId xmlns:p14="http://schemas.microsoft.com/office/powerpoint/2010/main" val="1719692580"/>
              </p:ext>
            </p:extLst>
          </p:nvPr>
        </p:nvGraphicFramePr>
        <p:xfrm>
          <a:off x="646110" y="1468731"/>
          <a:ext cx="10895370" cy="44515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Shape, calendar, arrow&#10;&#10;Description automatically generated">
            <a:extLst>
              <a:ext uri="{FF2B5EF4-FFF2-40B4-BE49-F238E27FC236}">
                <a16:creationId xmlns:a16="http://schemas.microsoft.com/office/drawing/2014/main" id="{E599C3A2-7B96-4D47-B398-180CF7D3FEEE}"/>
              </a:ext>
            </a:extLst>
          </p:cNvPr>
          <p:cNvPicPr>
            <a:picLocks noChangeAspect="1"/>
          </p:cNvPicPr>
          <p:nvPr/>
        </p:nvPicPr>
        <p:blipFill>
          <a:blip r:embed="rId8"/>
          <a:stretch>
            <a:fillRect/>
          </a:stretch>
        </p:blipFill>
        <p:spPr>
          <a:xfrm>
            <a:off x="11282082" y="5920298"/>
            <a:ext cx="909286" cy="937701"/>
          </a:xfrm>
          <a:prstGeom prst="rect">
            <a:avLst/>
          </a:prstGeom>
        </p:spPr>
      </p:pic>
      <p:sp>
        <p:nvSpPr>
          <p:cNvPr id="6" name="TextBox 5">
            <a:extLst>
              <a:ext uri="{FF2B5EF4-FFF2-40B4-BE49-F238E27FC236}">
                <a16:creationId xmlns:a16="http://schemas.microsoft.com/office/drawing/2014/main" id="{3C414E4A-4F99-4ABD-B9E4-9F28FE1ECCEC}"/>
              </a:ext>
            </a:extLst>
          </p:cNvPr>
          <p:cNvSpPr txBox="1"/>
          <p:nvPr/>
        </p:nvSpPr>
        <p:spPr>
          <a:xfrm>
            <a:off x="0" y="0"/>
            <a:ext cx="842541" cy="253916"/>
          </a:xfrm>
          <a:prstGeom prst="rect">
            <a:avLst/>
          </a:prstGeom>
          <a:noFill/>
        </p:spPr>
        <p:txBody>
          <a:bodyPr wrap="square" rtlCol="0">
            <a:spAutoFit/>
          </a:bodyPr>
          <a:lstStyle/>
          <a:p>
            <a:r>
              <a:rPr lang="en-US" sz="1050" dirty="0"/>
              <a:t>Admin</a:t>
            </a:r>
          </a:p>
        </p:txBody>
      </p:sp>
    </p:spTree>
    <p:extLst>
      <p:ext uri="{BB962C8B-B14F-4D97-AF65-F5344CB8AC3E}">
        <p14:creationId xmlns:p14="http://schemas.microsoft.com/office/powerpoint/2010/main" val="38052617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B5460-7981-412D-A19F-1CA8B57D1FCC}"/>
              </a:ext>
            </a:extLst>
          </p:cNvPr>
          <p:cNvSpPr>
            <a:spLocks noGrp="1"/>
          </p:cNvSpPr>
          <p:nvPr>
            <p:ph type="title"/>
          </p:nvPr>
        </p:nvSpPr>
        <p:spPr>
          <a:xfrm>
            <a:off x="1469923" y="132805"/>
            <a:ext cx="9252154" cy="699019"/>
          </a:xfrm>
        </p:spPr>
        <p:txBody>
          <a:bodyPr vert="horz" lIns="91440" tIns="45720" rIns="91440" bIns="45720" rtlCol="0" anchor="t">
            <a:normAutofit/>
          </a:bodyPr>
          <a:lstStyle/>
          <a:p>
            <a:r>
              <a:rPr lang="en-US" dirty="0"/>
              <a:t>Key Issues In NIBRS REPORTING</a:t>
            </a:r>
          </a:p>
        </p:txBody>
      </p:sp>
      <p:pic>
        <p:nvPicPr>
          <p:cNvPr id="8" name="Content Placeholder 7">
            <a:extLst>
              <a:ext uri="{FF2B5EF4-FFF2-40B4-BE49-F238E27FC236}">
                <a16:creationId xmlns:a16="http://schemas.microsoft.com/office/drawing/2014/main" id="{35826850-A34D-47CC-98D0-A966294D9C46}"/>
              </a:ext>
            </a:extLst>
          </p:cNvPr>
          <p:cNvPicPr>
            <a:picLocks noGrp="1" noChangeAspect="1"/>
          </p:cNvPicPr>
          <p:nvPr>
            <p:ph sz="half" idx="2"/>
          </p:nvPr>
        </p:nvPicPr>
        <p:blipFill>
          <a:blip r:embed="rId2"/>
          <a:stretch>
            <a:fillRect/>
          </a:stretch>
        </p:blipFill>
        <p:spPr>
          <a:xfrm>
            <a:off x="455275" y="1488460"/>
            <a:ext cx="3738058" cy="3738058"/>
          </a:xfrm>
          <a:prstGeom prst="rect">
            <a:avLst/>
          </a:prstGeom>
          <a:effectLst/>
        </p:spPr>
      </p:pic>
      <p:sp>
        <p:nvSpPr>
          <p:cNvPr id="7" name="Content Placeholder 6">
            <a:extLst>
              <a:ext uri="{FF2B5EF4-FFF2-40B4-BE49-F238E27FC236}">
                <a16:creationId xmlns:a16="http://schemas.microsoft.com/office/drawing/2014/main" id="{EB3E6999-876E-42B0-B4FA-06E76F3E8FF9}"/>
              </a:ext>
            </a:extLst>
          </p:cNvPr>
          <p:cNvSpPr>
            <a:spLocks noGrp="1"/>
          </p:cNvSpPr>
          <p:nvPr>
            <p:ph sz="quarter" idx="4"/>
          </p:nvPr>
        </p:nvSpPr>
        <p:spPr>
          <a:xfrm>
            <a:off x="6096000" y="937702"/>
            <a:ext cx="5206780" cy="4982596"/>
          </a:xfrm>
        </p:spPr>
        <p:txBody>
          <a:bodyPr vert="horz" lIns="91440" tIns="45720" rIns="91440" bIns="45720" rtlCol="0">
            <a:normAutofit/>
          </a:bodyPr>
          <a:lstStyle/>
          <a:p>
            <a:r>
              <a:rPr lang="en-US" sz="3600" dirty="0"/>
              <a:t>NOC’s</a:t>
            </a:r>
          </a:p>
          <a:p>
            <a:r>
              <a:rPr lang="en-US" sz="3600" dirty="0"/>
              <a:t>Updating Incidents</a:t>
            </a:r>
          </a:p>
          <a:p>
            <a:r>
              <a:rPr lang="en-US" sz="3600" dirty="0"/>
              <a:t>Errors vs. Warnings</a:t>
            </a:r>
          </a:p>
          <a:p>
            <a:r>
              <a:rPr lang="en-US" sz="3600" dirty="0"/>
              <a:t>Cargo  Theft</a:t>
            </a:r>
          </a:p>
          <a:p>
            <a:r>
              <a:rPr lang="en-US" sz="3600" dirty="0"/>
              <a:t>Hate Crimes</a:t>
            </a:r>
          </a:p>
          <a:p>
            <a:r>
              <a:rPr lang="en-US" sz="3600" dirty="0"/>
              <a:t>QAR for submissions</a:t>
            </a:r>
          </a:p>
        </p:txBody>
      </p:sp>
      <p:pic>
        <p:nvPicPr>
          <p:cNvPr id="5" name="Picture 4" descr="Shape, calendar, arrow&#10;&#10;Description automatically generated">
            <a:extLst>
              <a:ext uri="{FF2B5EF4-FFF2-40B4-BE49-F238E27FC236}">
                <a16:creationId xmlns:a16="http://schemas.microsoft.com/office/drawing/2014/main" id="{AB8EE6A3-C516-4AE7-80E9-E5CD60D1B0D9}"/>
              </a:ext>
            </a:extLst>
          </p:cNvPr>
          <p:cNvPicPr>
            <a:picLocks noChangeAspect="1"/>
          </p:cNvPicPr>
          <p:nvPr/>
        </p:nvPicPr>
        <p:blipFill>
          <a:blip r:embed="rId3"/>
          <a:stretch>
            <a:fillRect/>
          </a:stretch>
        </p:blipFill>
        <p:spPr>
          <a:xfrm>
            <a:off x="11282082" y="5920298"/>
            <a:ext cx="909286" cy="937701"/>
          </a:xfrm>
          <a:prstGeom prst="rect">
            <a:avLst/>
          </a:prstGeom>
        </p:spPr>
      </p:pic>
      <p:sp>
        <p:nvSpPr>
          <p:cNvPr id="6" name="TextBox 5">
            <a:extLst>
              <a:ext uri="{FF2B5EF4-FFF2-40B4-BE49-F238E27FC236}">
                <a16:creationId xmlns:a16="http://schemas.microsoft.com/office/drawing/2014/main" id="{E33FEF19-D60D-4165-A77F-4E3D93CB1124}"/>
              </a:ext>
            </a:extLst>
          </p:cNvPr>
          <p:cNvSpPr txBox="1"/>
          <p:nvPr/>
        </p:nvSpPr>
        <p:spPr>
          <a:xfrm>
            <a:off x="0" y="0"/>
            <a:ext cx="838200" cy="253916"/>
          </a:xfrm>
          <a:prstGeom prst="rect">
            <a:avLst/>
          </a:prstGeom>
          <a:noFill/>
        </p:spPr>
        <p:txBody>
          <a:bodyPr wrap="square">
            <a:spAutoFit/>
          </a:bodyPr>
          <a:lstStyle/>
          <a:p>
            <a:r>
              <a:rPr lang="en-US" sz="1050" dirty="0"/>
              <a:t>Reporting</a:t>
            </a:r>
          </a:p>
        </p:txBody>
      </p:sp>
    </p:spTree>
    <p:extLst>
      <p:ext uri="{BB962C8B-B14F-4D97-AF65-F5344CB8AC3E}">
        <p14:creationId xmlns:p14="http://schemas.microsoft.com/office/powerpoint/2010/main" val="24751229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29B31-4D13-4AA9-B4D3-6A2F92C0F339}"/>
              </a:ext>
            </a:extLst>
          </p:cNvPr>
          <p:cNvSpPr>
            <a:spLocks noGrp="1"/>
          </p:cNvSpPr>
          <p:nvPr>
            <p:ph type="title"/>
          </p:nvPr>
        </p:nvSpPr>
        <p:spPr>
          <a:xfrm>
            <a:off x="174146" y="324221"/>
            <a:ext cx="3598958" cy="5671809"/>
          </a:xfrm>
        </p:spPr>
        <p:txBody>
          <a:bodyPr anchor="ctr">
            <a:normAutofit/>
          </a:bodyPr>
          <a:lstStyle/>
          <a:p>
            <a:pPr algn="ctr"/>
            <a:r>
              <a:rPr lang="en-US" sz="4800" dirty="0"/>
              <a:t>NEVADA Offense Codes</a:t>
            </a:r>
            <a:br>
              <a:rPr lang="en-US" sz="4800" dirty="0"/>
            </a:br>
            <a:r>
              <a:rPr lang="en-US" sz="4800" dirty="0"/>
              <a:t>[NOC]</a:t>
            </a:r>
          </a:p>
        </p:txBody>
      </p:sp>
      <p:sp>
        <p:nvSpPr>
          <p:cNvPr id="3" name="Content Placeholder 2">
            <a:extLst>
              <a:ext uri="{FF2B5EF4-FFF2-40B4-BE49-F238E27FC236}">
                <a16:creationId xmlns:a16="http://schemas.microsoft.com/office/drawing/2014/main" id="{26336337-3883-4E47-9BA4-AD74AFA7FC87}"/>
              </a:ext>
            </a:extLst>
          </p:cNvPr>
          <p:cNvSpPr>
            <a:spLocks noGrp="1"/>
          </p:cNvSpPr>
          <p:nvPr>
            <p:ph idx="1"/>
          </p:nvPr>
        </p:nvSpPr>
        <p:spPr>
          <a:xfrm>
            <a:off x="4327628" y="77002"/>
            <a:ext cx="7511446" cy="6054291"/>
          </a:xfrm>
        </p:spPr>
        <p:txBody>
          <a:bodyPr anchor="ctr">
            <a:noAutofit/>
          </a:bodyPr>
          <a:lstStyle/>
          <a:p>
            <a:pPr>
              <a:lnSpc>
                <a:spcPct val="90000"/>
              </a:lnSpc>
            </a:pPr>
            <a:r>
              <a:rPr lang="en-US" sz="1800" dirty="0"/>
              <a:t>One of the Nevada UCR Program’s biggest issues</a:t>
            </a:r>
          </a:p>
          <a:p>
            <a:pPr marL="0" indent="0">
              <a:lnSpc>
                <a:spcPct val="90000"/>
              </a:lnSpc>
              <a:buNone/>
            </a:pPr>
            <a:endParaRPr lang="en-US" sz="1800" dirty="0"/>
          </a:p>
          <a:p>
            <a:pPr>
              <a:lnSpc>
                <a:spcPct val="90000"/>
              </a:lnSpc>
            </a:pPr>
            <a:r>
              <a:rPr lang="en-US" sz="1800" dirty="0"/>
              <a:t>Bi-Monthly NOC User Spreadsheet sent to all the users via email – (request to be added to the list)  to the NOC Unit: </a:t>
            </a:r>
            <a:r>
              <a:rPr lang="en-US" sz="1800" b="1" dirty="0">
                <a:hlinkClick r:id="rId2"/>
              </a:rPr>
              <a:t>nocrequest@dps.state.nv.us</a:t>
            </a:r>
            <a:endParaRPr lang="en-US" sz="1800" b="1" dirty="0"/>
          </a:p>
          <a:p>
            <a:pPr>
              <a:lnSpc>
                <a:spcPct val="90000"/>
              </a:lnSpc>
            </a:pPr>
            <a:r>
              <a:rPr lang="en-US" sz="1800" dirty="0"/>
              <a:t>Problem arises with an Error Code in Crime Insight website</a:t>
            </a:r>
          </a:p>
          <a:p>
            <a:pPr lvl="1">
              <a:lnSpc>
                <a:spcPct val="90000"/>
              </a:lnSpc>
            </a:pPr>
            <a:r>
              <a:rPr lang="en-US" sz="1600" dirty="0"/>
              <a:t>“Invalid NOC”, “NOC was invalid at the date of the incident”, “NOC does not correspond with NIBRS code”</a:t>
            </a:r>
          </a:p>
          <a:p>
            <a:pPr lvl="1">
              <a:lnSpc>
                <a:spcPct val="90000"/>
              </a:lnSpc>
            </a:pPr>
            <a:endParaRPr lang="en-US" dirty="0"/>
          </a:p>
          <a:p>
            <a:pPr>
              <a:lnSpc>
                <a:spcPct val="90000"/>
              </a:lnSpc>
            </a:pPr>
            <a:r>
              <a:rPr lang="en-US" sz="1800" dirty="0"/>
              <a:t>Occurs when vendor pulls excel spreadsheet from NOC Unit and cannot read updated NOCs</a:t>
            </a:r>
          </a:p>
          <a:p>
            <a:pPr lvl="1">
              <a:lnSpc>
                <a:spcPct val="90000"/>
              </a:lnSpc>
            </a:pPr>
            <a:r>
              <a:rPr lang="en-US" sz="1600" dirty="0"/>
              <a:t>Could simply be a user error as well</a:t>
            </a:r>
          </a:p>
          <a:p>
            <a:pPr>
              <a:lnSpc>
                <a:spcPct val="90000"/>
              </a:lnSpc>
            </a:pPr>
            <a:r>
              <a:rPr lang="en-US" sz="1800" dirty="0"/>
              <a:t>Can also occur based on individual agency’s RMS and coding issues</a:t>
            </a:r>
          </a:p>
          <a:p>
            <a:pPr marL="0" indent="0">
              <a:lnSpc>
                <a:spcPct val="90000"/>
              </a:lnSpc>
              <a:buNone/>
            </a:pPr>
            <a:endParaRPr lang="en-US" sz="1800" dirty="0"/>
          </a:p>
          <a:p>
            <a:pPr>
              <a:lnSpc>
                <a:spcPct val="90000"/>
              </a:lnSpc>
            </a:pPr>
            <a:r>
              <a:rPr lang="en-US" sz="1800" dirty="0"/>
              <a:t>Contact Nevada UCR Program about an issue, we will investigate and find a solution and contact RAC/ARAC.</a:t>
            </a:r>
          </a:p>
          <a:p>
            <a:pPr>
              <a:lnSpc>
                <a:spcPct val="90000"/>
              </a:lnSpc>
            </a:pPr>
            <a:r>
              <a:rPr lang="en-US" sz="1800" dirty="0"/>
              <a:t>The NOC search tool can be found at:</a:t>
            </a:r>
          </a:p>
          <a:p>
            <a:pPr lvl="1">
              <a:lnSpc>
                <a:spcPct val="90000"/>
              </a:lnSpc>
            </a:pPr>
            <a:r>
              <a:rPr lang="en-US" b="1" dirty="0">
                <a:hlinkClick r:id="rId3">
                  <a:extLst>
                    <a:ext uri="{A12FA001-AC4F-418D-AE19-62706E023703}">
                      <ahyp:hlinkClr xmlns:ahyp="http://schemas.microsoft.com/office/drawing/2018/hyperlinkcolor" val="tx"/>
                    </a:ext>
                  </a:extLst>
                </a:hlinkClick>
              </a:rPr>
              <a:t>https://www.nvcrimemapping.com/noc-search</a:t>
            </a:r>
            <a:endParaRPr lang="en-US" b="1" dirty="0"/>
          </a:p>
        </p:txBody>
      </p:sp>
      <p:pic>
        <p:nvPicPr>
          <p:cNvPr id="9" name="Picture 8" descr="Shape, calendar, arrow&#10;&#10;Description automatically generated">
            <a:extLst>
              <a:ext uri="{FF2B5EF4-FFF2-40B4-BE49-F238E27FC236}">
                <a16:creationId xmlns:a16="http://schemas.microsoft.com/office/drawing/2014/main" id="{8BD1DE24-3422-4112-9AB2-1BC46A5E1225}"/>
              </a:ext>
            </a:extLst>
          </p:cNvPr>
          <p:cNvPicPr>
            <a:picLocks noChangeAspect="1"/>
          </p:cNvPicPr>
          <p:nvPr/>
        </p:nvPicPr>
        <p:blipFill>
          <a:blip r:embed="rId4"/>
          <a:stretch>
            <a:fillRect/>
          </a:stretch>
        </p:blipFill>
        <p:spPr>
          <a:xfrm>
            <a:off x="11282082" y="5920298"/>
            <a:ext cx="909286" cy="937701"/>
          </a:xfrm>
          <a:prstGeom prst="rect">
            <a:avLst/>
          </a:prstGeom>
        </p:spPr>
      </p:pic>
      <p:sp>
        <p:nvSpPr>
          <p:cNvPr id="5" name="TextBox 4">
            <a:extLst>
              <a:ext uri="{FF2B5EF4-FFF2-40B4-BE49-F238E27FC236}">
                <a16:creationId xmlns:a16="http://schemas.microsoft.com/office/drawing/2014/main" id="{262B14B1-D072-4BCD-8D7B-5E12D17D1FBC}"/>
              </a:ext>
            </a:extLst>
          </p:cNvPr>
          <p:cNvSpPr txBox="1"/>
          <p:nvPr/>
        </p:nvSpPr>
        <p:spPr>
          <a:xfrm>
            <a:off x="0" y="0"/>
            <a:ext cx="838200" cy="253916"/>
          </a:xfrm>
          <a:prstGeom prst="rect">
            <a:avLst/>
          </a:prstGeom>
          <a:noFill/>
        </p:spPr>
        <p:txBody>
          <a:bodyPr wrap="square">
            <a:spAutoFit/>
          </a:bodyPr>
          <a:lstStyle/>
          <a:p>
            <a:r>
              <a:rPr lang="en-US" sz="1050" dirty="0"/>
              <a:t>Reporting</a:t>
            </a:r>
          </a:p>
        </p:txBody>
      </p:sp>
    </p:spTree>
    <p:extLst>
      <p:ext uri="{BB962C8B-B14F-4D97-AF65-F5344CB8AC3E}">
        <p14:creationId xmlns:p14="http://schemas.microsoft.com/office/powerpoint/2010/main" val="10111578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92AC1-291F-4ECA-8AE2-0D6B96049802}"/>
              </a:ext>
            </a:extLst>
          </p:cNvPr>
          <p:cNvSpPr>
            <a:spLocks noGrp="1"/>
          </p:cNvSpPr>
          <p:nvPr>
            <p:ph type="title"/>
          </p:nvPr>
        </p:nvSpPr>
        <p:spPr>
          <a:xfrm>
            <a:off x="1451579" y="144379"/>
            <a:ext cx="9291215" cy="910479"/>
          </a:xfrm>
        </p:spPr>
        <p:txBody>
          <a:bodyPr>
            <a:normAutofit/>
          </a:bodyPr>
          <a:lstStyle/>
          <a:p>
            <a:r>
              <a:rPr lang="en-US" sz="3600" dirty="0"/>
              <a:t>Updating Incidents</a:t>
            </a:r>
          </a:p>
        </p:txBody>
      </p:sp>
      <p:sp>
        <p:nvSpPr>
          <p:cNvPr id="3" name="Content Placeholder 2">
            <a:extLst>
              <a:ext uri="{FF2B5EF4-FFF2-40B4-BE49-F238E27FC236}">
                <a16:creationId xmlns:a16="http://schemas.microsoft.com/office/drawing/2014/main" id="{E0508198-9963-4868-8885-D96866093CCC}"/>
              </a:ext>
            </a:extLst>
          </p:cNvPr>
          <p:cNvSpPr>
            <a:spLocks noGrp="1"/>
          </p:cNvSpPr>
          <p:nvPr>
            <p:ph idx="1"/>
          </p:nvPr>
        </p:nvSpPr>
        <p:spPr>
          <a:xfrm>
            <a:off x="1336075" y="1617870"/>
            <a:ext cx="10474122" cy="3622260"/>
          </a:xfrm>
        </p:spPr>
        <p:txBody>
          <a:bodyPr>
            <a:normAutofit/>
          </a:bodyPr>
          <a:lstStyle/>
          <a:p>
            <a:r>
              <a:rPr lang="en-US" dirty="0"/>
              <a:t>A common issue is seen when implementing NIBRS. LEAs not updating/changing information to match accurately to the reports/supporting documentation after originally submitted to the Central Repository.</a:t>
            </a:r>
          </a:p>
          <a:p>
            <a:pPr lvl="2"/>
            <a:r>
              <a:rPr lang="en-US" sz="1800" dirty="0"/>
              <a:t>For instance, An incident where there is no known offender, and no arrest had been made and 3 months later, law enforcement makes an arrest. </a:t>
            </a:r>
          </a:p>
          <a:p>
            <a:pPr lvl="2"/>
            <a:r>
              <a:rPr lang="en-US" sz="1800" dirty="0"/>
              <a:t>Agency IWP should be followed, responsible person in the agency to update go back into the incident and add the offender’s information as well as the arrest information.</a:t>
            </a:r>
          </a:p>
          <a:p>
            <a:r>
              <a:rPr lang="en-US" dirty="0"/>
              <a:t>LEAs need to remember to update so the UTD accurate information is being presented for your town/county/state statistics. </a:t>
            </a:r>
          </a:p>
        </p:txBody>
      </p:sp>
      <p:pic>
        <p:nvPicPr>
          <p:cNvPr id="4" name="Picture 3" descr="Shape, calendar, arrow&#10;&#10;Description automatically generated">
            <a:extLst>
              <a:ext uri="{FF2B5EF4-FFF2-40B4-BE49-F238E27FC236}">
                <a16:creationId xmlns:a16="http://schemas.microsoft.com/office/drawing/2014/main" id="{91A608BE-0ED5-4F18-8363-BD15845757C7}"/>
              </a:ext>
            </a:extLst>
          </p:cNvPr>
          <p:cNvPicPr>
            <a:picLocks noChangeAspect="1"/>
          </p:cNvPicPr>
          <p:nvPr/>
        </p:nvPicPr>
        <p:blipFill>
          <a:blip r:embed="rId2"/>
          <a:stretch>
            <a:fillRect/>
          </a:stretch>
        </p:blipFill>
        <p:spPr>
          <a:xfrm>
            <a:off x="11282082" y="5920298"/>
            <a:ext cx="909286" cy="937701"/>
          </a:xfrm>
          <a:prstGeom prst="rect">
            <a:avLst/>
          </a:prstGeom>
        </p:spPr>
      </p:pic>
      <p:sp>
        <p:nvSpPr>
          <p:cNvPr id="5" name="TextBox 4">
            <a:extLst>
              <a:ext uri="{FF2B5EF4-FFF2-40B4-BE49-F238E27FC236}">
                <a16:creationId xmlns:a16="http://schemas.microsoft.com/office/drawing/2014/main" id="{BD59390E-D775-4439-AEFD-4AC157FBBE00}"/>
              </a:ext>
            </a:extLst>
          </p:cNvPr>
          <p:cNvSpPr txBox="1"/>
          <p:nvPr/>
        </p:nvSpPr>
        <p:spPr>
          <a:xfrm>
            <a:off x="0" y="0"/>
            <a:ext cx="838200" cy="253916"/>
          </a:xfrm>
          <a:prstGeom prst="rect">
            <a:avLst/>
          </a:prstGeom>
          <a:noFill/>
        </p:spPr>
        <p:txBody>
          <a:bodyPr wrap="square">
            <a:spAutoFit/>
          </a:bodyPr>
          <a:lstStyle/>
          <a:p>
            <a:r>
              <a:rPr lang="en-US" sz="1050" dirty="0"/>
              <a:t>Reporting</a:t>
            </a:r>
          </a:p>
        </p:txBody>
      </p:sp>
    </p:spTree>
    <p:extLst>
      <p:ext uri="{BB962C8B-B14F-4D97-AF65-F5344CB8AC3E}">
        <p14:creationId xmlns:p14="http://schemas.microsoft.com/office/powerpoint/2010/main" val="8510866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E22EE9-BBC2-4FFF-BAF1-464B683AC545}"/>
              </a:ext>
            </a:extLst>
          </p:cNvPr>
          <p:cNvSpPr>
            <a:spLocks noGrp="1"/>
          </p:cNvSpPr>
          <p:nvPr>
            <p:ph type="title"/>
          </p:nvPr>
        </p:nvSpPr>
        <p:spPr/>
        <p:txBody>
          <a:bodyPr/>
          <a:lstStyle/>
          <a:p>
            <a:r>
              <a:rPr lang="en-US" dirty="0"/>
              <a:t>Warnings vs. Errors</a:t>
            </a:r>
          </a:p>
        </p:txBody>
      </p:sp>
      <p:sp>
        <p:nvSpPr>
          <p:cNvPr id="5" name="Content Placeholder 4">
            <a:extLst>
              <a:ext uri="{FF2B5EF4-FFF2-40B4-BE49-F238E27FC236}">
                <a16:creationId xmlns:a16="http://schemas.microsoft.com/office/drawing/2014/main" id="{19E926C5-5217-43EC-971C-E41B6C080384}"/>
              </a:ext>
            </a:extLst>
          </p:cNvPr>
          <p:cNvSpPr>
            <a:spLocks noGrp="1"/>
          </p:cNvSpPr>
          <p:nvPr>
            <p:ph sz="half" idx="1"/>
          </p:nvPr>
        </p:nvSpPr>
        <p:spPr/>
        <p:txBody>
          <a:bodyPr>
            <a:normAutofit fontScale="85000" lnSpcReduction="10000"/>
          </a:bodyPr>
          <a:lstStyle/>
          <a:p>
            <a:r>
              <a:rPr lang="en-US" sz="2000" dirty="0"/>
              <a:t>Warnings</a:t>
            </a:r>
          </a:p>
          <a:p>
            <a:pPr lvl="1"/>
            <a:r>
              <a:rPr lang="en-US" dirty="0"/>
              <a:t>Warnings are data values that are technically not wrong but are unusual or not defined enough. </a:t>
            </a:r>
          </a:p>
          <a:p>
            <a:pPr lvl="2"/>
            <a:r>
              <a:rPr lang="en-US" sz="1600" dirty="0"/>
              <a:t> Can a 5-year-old commit a crime? </a:t>
            </a:r>
          </a:p>
          <a:p>
            <a:pPr lvl="2"/>
            <a:r>
              <a:rPr lang="en-US" sz="1600" dirty="0"/>
              <a:t>They technically could but the odds that the offender was 5 is low.</a:t>
            </a:r>
          </a:p>
          <a:p>
            <a:pPr lvl="1"/>
            <a:r>
              <a:rPr lang="en-US" dirty="0"/>
              <a:t>Warnings do not prevent an incident from going to the FBI nor do they prevent the incident from being accepted by Crime Insight.  </a:t>
            </a:r>
          </a:p>
        </p:txBody>
      </p:sp>
      <p:sp>
        <p:nvSpPr>
          <p:cNvPr id="6" name="Content Placeholder 5">
            <a:extLst>
              <a:ext uri="{FF2B5EF4-FFF2-40B4-BE49-F238E27FC236}">
                <a16:creationId xmlns:a16="http://schemas.microsoft.com/office/drawing/2014/main" id="{FD69CA9F-02DE-425C-BD64-EBADEAC42C08}"/>
              </a:ext>
            </a:extLst>
          </p:cNvPr>
          <p:cNvSpPr>
            <a:spLocks noGrp="1"/>
          </p:cNvSpPr>
          <p:nvPr>
            <p:ph sz="half" idx="2"/>
          </p:nvPr>
        </p:nvSpPr>
        <p:spPr/>
        <p:txBody>
          <a:bodyPr>
            <a:normAutofit fontScale="85000" lnSpcReduction="10000"/>
          </a:bodyPr>
          <a:lstStyle/>
          <a:p>
            <a:r>
              <a:rPr lang="en-US" sz="2000" dirty="0"/>
              <a:t>Errors</a:t>
            </a:r>
          </a:p>
          <a:p>
            <a:pPr lvl="1"/>
            <a:r>
              <a:rPr lang="en-US" dirty="0"/>
              <a:t>Errors are data values that are not correct based off a current data value options. </a:t>
            </a:r>
          </a:p>
          <a:p>
            <a:pPr lvl="1"/>
            <a:r>
              <a:rPr lang="en-US" dirty="0"/>
              <a:t>Errors will not process at the FBI level, and as a result will lead to the incidents not being included in the FBI stats.</a:t>
            </a:r>
          </a:p>
          <a:p>
            <a:pPr lvl="1"/>
            <a:r>
              <a:rPr lang="en-US" dirty="0"/>
              <a:t>FBI Technical Specifications has a list of error codes for FBI related errors while the State Technical Specifications has a list of error codes for state specific errors.</a:t>
            </a:r>
          </a:p>
        </p:txBody>
      </p:sp>
      <p:pic>
        <p:nvPicPr>
          <p:cNvPr id="7" name="Picture 6" descr="Shape, calendar, arrow&#10;&#10;Description automatically generated">
            <a:extLst>
              <a:ext uri="{FF2B5EF4-FFF2-40B4-BE49-F238E27FC236}">
                <a16:creationId xmlns:a16="http://schemas.microsoft.com/office/drawing/2014/main" id="{E7F2EDFC-1050-4D06-B091-B4499CEC20E7}"/>
              </a:ext>
            </a:extLst>
          </p:cNvPr>
          <p:cNvPicPr>
            <a:picLocks noChangeAspect="1"/>
          </p:cNvPicPr>
          <p:nvPr/>
        </p:nvPicPr>
        <p:blipFill>
          <a:blip r:embed="rId2"/>
          <a:stretch>
            <a:fillRect/>
          </a:stretch>
        </p:blipFill>
        <p:spPr>
          <a:xfrm>
            <a:off x="11282082" y="5920298"/>
            <a:ext cx="909286" cy="937701"/>
          </a:xfrm>
          <a:prstGeom prst="rect">
            <a:avLst/>
          </a:prstGeom>
        </p:spPr>
      </p:pic>
      <p:sp>
        <p:nvSpPr>
          <p:cNvPr id="8" name="TextBox 7">
            <a:extLst>
              <a:ext uri="{FF2B5EF4-FFF2-40B4-BE49-F238E27FC236}">
                <a16:creationId xmlns:a16="http://schemas.microsoft.com/office/drawing/2014/main" id="{984F78BD-5F11-48FD-B1B5-E5EB688A5E3E}"/>
              </a:ext>
            </a:extLst>
          </p:cNvPr>
          <p:cNvSpPr txBox="1"/>
          <p:nvPr/>
        </p:nvSpPr>
        <p:spPr>
          <a:xfrm>
            <a:off x="0" y="0"/>
            <a:ext cx="838200" cy="253916"/>
          </a:xfrm>
          <a:prstGeom prst="rect">
            <a:avLst/>
          </a:prstGeom>
          <a:noFill/>
        </p:spPr>
        <p:txBody>
          <a:bodyPr wrap="square">
            <a:spAutoFit/>
          </a:bodyPr>
          <a:lstStyle/>
          <a:p>
            <a:r>
              <a:rPr lang="en-US" sz="1050" dirty="0"/>
              <a:t>Reporting</a:t>
            </a:r>
          </a:p>
        </p:txBody>
      </p:sp>
    </p:spTree>
    <p:extLst>
      <p:ext uri="{BB962C8B-B14F-4D97-AF65-F5344CB8AC3E}">
        <p14:creationId xmlns:p14="http://schemas.microsoft.com/office/powerpoint/2010/main" val="22632125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29CBB-3B1E-4E48-84EB-ABA06C0BE3C2}"/>
              </a:ext>
            </a:extLst>
          </p:cNvPr>
          <p:cNvSpPr>
            <a:spLocks noGrp="1"/>
          </p:cNvSpPr>
          <p:nvPr>
            <p:ph type="title"/>
          </p:nvPr>
        </p:nvSpPr>
        <p:spPr>
          <a:xfrm>
            <a:off x="1450392" y="115503"/>
            <a:ext cx="9291215" cy="640971"/>
          </a:xfrm>
        </p:spPr>
        <p:txBody>
          <a:bodyPr/>
          <a:lstStyle/>
          <a:p>
            <a:r>
              <a:rPr lang="en-US" dirty="0"/>
              <a:t>Cargo Theft </a:t>
            </a:r>
          </a:p>
        </p:txBody>
      </p:sp>
      <p:sp>
        <p:nvSpPr>
          <p:cNvPr id="3" name="Content Placeholder 2">
            <a:extLst>
              <a:ext uri="{FF2B5EF4-FFF2-40B4-BE49-F238E27FC236}">
                <a16:creationId xmlns:a16="http://schemas.microsoft.com/office/drawing/2014/main" id="{C1CD913D-C8BD-42C8-97BB-DE6F6C88B3D6}"/>
              </a:ext>
            </a:extLst>
          </p:cNvPr>
          <p:cNvSpPr>
            <a:spLocks noGrp="1"/>
          </p:cNvSpPr>
          <p:nvPr>
            <p:ph idx="1"/>
          </p:nvPr>
        </p:nvSpPr>
        <p:spPr/>
        <p:txBody>
          <a:bodyPr>
            <a:normAutofit lnSpcReduction="10000"/>
          </a:bodyPr>
          <a:lstStyle/>
          <a:p>
            <a:r>
              <a:rPr lang="en-US" sz="2400" dirty="0"/>
              <a:t>Cargo Theft is </a:t>
            </a:r>
            <a:r>
              <a:rPr lang="en-US" sz="2400" b="0" i="0" u="none" strike="noStrike" baseline="0" dirty="0">
                <a:latin typeface="Calibri" panose="020F0502020204030204" pitchFamily="34" charset="0"/>
              </a:rPr>
              <a:t>the criminal taking of any cargo including, but not limited to, goods, chattels, money, or baggage that constitutes, in whole or in part, a commercial shipment of freight moving in commerce, from any pipeline system, railroad car, motor truck, or other vehicle, or from any tank or storage facility, station house, platform, or depot, or from any vessel or wharf, or from any aircraft, air terminal, airport, aircraft terminal or air freight station, warehouse, freight distribution facility, or freight consolidation facility. </a:t>
            </a:r>
            <a:endParaRPr lang="en-US" sz="2400" dirty="0"/>
          </a:p>
        </p:txBody>
      </p:sp>
      <p:pic>
        <p:nvPicPr>
          <p:cNvPr id="4" name="Picture 3" descr="Shape, calendar, arrow&#10;&#10;Description automatically generated">
            <a:extLst>
              <a:ext uri="{FF2B5EF4-FFF2-40B4-BE49-F238E27FC236}">
                <a16:creationId xmlns:a16="http://schemas.microsoft.com/office/drawing/2014/main" id="{9E7D2A3F-2F54-4BBB-805D-FFA5FE3339AD}"/>
              </a:ext>
            </a:extLst>
          </p:cNvPr>
          <p:cNvPicPr>
            <a:picLocks noChangeAspect="1"/>
          </p:cNvPicPr>
          <p:nvPr/>
        </p:nvPicPr>
        <p:blipFill>
          <a:blip r:embed="rId2"/>
          <a:stretch>
            <a:fillRect/>
          </a:stretch>
        </p:blipFill>
        <p:spPr>
          <a:xfrm>
            <a:off x="11282082" y="5920298"/>
            <a:ext cx="909286" cy="937701"/>
          </a:xfrm>
          <a:prstGeom prst="rect">
            <a:avLst/>
          </a:prstGeom>
        </p:spPr>
      </p:pic>
      <p:sp>
        <p:nvSpPr>
          <p:cNvPr id="5" name="TextBox 4">
            <a:extLst>
              <a:ext uri="{FF2B5EF4-FFF2-40B4-BE49-F238E27FC236}">
                <a16:creationId xmlns:a16="http://schemas.microsoft.com/office/drawing/2014/main" id="{75DD16D5-27A5-4B3C-B689-BC1668A70913}"/>
              </a:ext>
            </a:extLst>
          </p:cNvPr>
          <p:cNvSpPr txBox="1"/>
          <p:nvPr/>
        </p:nvSpPr>
        <p:spPr>
          <a:xfrm>
            <a:off x="0" y="0"/>
            <a:ext cx="838200" cy="253916"/>
          </a:xfrm>
          <a:prstGeom prst="rect">
            <a:avLst/>
          </a:prstGeom>
          <a:noFill/>
        </p:spPr>
        <p:txBody>
          <a:bodyPr wrap="square">
            <a:spAutoFit/>
          </a:bodyPr>
          <a:lstStyle/>
          <a:p>
            <a:r>
              <a:rPr lang="en-US" sz="1050" dirty="0"/>
              <a:t>Reporting</a:t>
            </a:r>
          </a:p>
        </p:txBody>
      </p:sp>
    </p:spTree>
    <p:extLst>
      <p:ext uri="{BB962C8B-B14F-4D97-AF65-F5344CB8AC3E}">
        <p14:creationId xmlns:p14="http://schemas.microsoft.com/office/powerpoint/2010/main" val="19823546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E47EB-C81B-4743-9CD7-5FE3BBE3B64C}"/>
              </a:ext>
            </a:extLst>
          </p:cNvPr>
          <p:cNvSpPr>
            <a:spLocks noGrp="1"/>
          </p:cNvSpPr>
          <p:nvPr>
            <p:ph type="title"/>
          </p:nvPr>
        </p:nvSpPr>
        <p:spPr>
          <a:xfrm>
            <a:off x="1450392" y="211756"/>
            <a:ext cx="9291215" cy="689097"/>
          </a:xfrm>
        </p:spPr>
        <p:txBody>
          <a:bodyPr/>
          <a:lstStyle/>
          <a:p>
            <a:r>
              <a:rPr lang="en-US" dirty="0"/>
              <a:t>Cargo Theft Example 1</a:t>
            </a:r>
          </a:p>
        </p:txBody>
      </p:sp>
      <p:sp>
        <p:nvSpPr>
          <p:cNvPr id="3" name="Content Placeholder 2">
            <a:extLst>
              <a:ext uri="{FF2B5EF4-FFF2-40B4-BE49-F238E27FC236}">
                <a16:creationId xmlns:a16="http://schemas.microsoft.com/office/drawing/2014/main" id="{1CECCE27-3FFB-46C9-B7C9-048E8682F017}"/>
              </a:ext>
            </a:extLst>
          </p:cNvPr>
          <p:cNvSpPr>
            <a:spLocks noGrp="1"/>
          </p:cNvSpPr>
          <p:nvPr>
            <p:ph idx="1"/>
          </p:nvPr>
        </p:nvSpPr>
        <p:spPr>
          <a:xfrm>
            <a:off x="1104293" y="2036784"/>
            <a:ext cx="8946541" cy="4352364"/>
          </a:xfrm>
        </p:spPr>
        <p:txBody>
          <a:bodyPr>
            <a:normAutofit fontScale="77500" lnSpcReduction="20000"/>
          </a:bodyPr>
          <a:lstStyle/>
          <a:p>
            <a:pPr marL="342900" marR="0" lvl="0" indent="-342900">
              <a:spcBef>
                <a:spcPts val="0"/>
              </a:spcBef>
              <a:spcAft>
                <a:spcPts val="0"/>
              </a:spcAft>
              <a:buFont typeface="Symbol" panose="05050102010706020507" pitchFamily="18" charset="2"/>
              <a:buChar char=""/>
            </a:pPr>
            <a:r>
              <a:rPr lang="en-US" sz="2800" b="1" dirty="0">
                <a:effectLst/>
                <a:latin typeface="Times New Roman" panose="02020603050405020304" pitchFamily="18" charset="0"/>
                <a:ea typeface="Times New Roman" panose="02020603050405020304" pitchFamily="18" charset="0"/>
              </a:rPr>
              <a:t>Example 1</a:t>
            </a:r>
            <a:r>
              <a:rPr lang="en-US" sz="2800" dirty="0">
                <a:effectLst/>
                <a:latin typeface="Times New Roman" panose="02020603050405020304" pitchFamily="18" charset="0"/>
                <a:ea typeface="Times New Roman" panose="02020603050405020304" pitchFamily="18" charset="0"/>
              </a:rPr>
              <a:t>: Walmart delivery truck leaves Bentonville, Arkansas heading to a local Walmart in Carson City, Nevada.  As the truck arrives in the area to make the delivery, he stops at a local restaurant to get something to eat.  When he returns to his truck it is missing along with the merchandise.  </a:t>
            </a:r>
          </a:p>
          <a:p>
            <a:pPr marL="800100" lvl="2" indent="0">
              <a:spcBef>
                <a:spcPts val="0"/>
              </a:spcBef>
              <a:buNone/>
            </a:pPr>
            <a:endParaRPr lang="en-US" sz="3000" b="1" dirty="0">
              <a:effectLst/>
              <a:latin typeface="Times New Roman" panose="02020603050405020304" pitchFamily="18" charset="0"/>
              <a:ea typeface="Times New Roman" panose="02020603050405020304" pitchFamily="18" charset="0"/>
            </a:endParaRPr>
          </a:p>
          <a:p>
            <a:pPr marL="800100" lvl="2" indent="0">
              <a:spcBef>
                <a:spcPts val="0"/>
              </a:spcBef>
              <a:buNone/>
            </a:pPr>
            <a:r>
              <a:rPr lang="en-US" sz="3000" b="1" dirty="0">
                <a:effectLst/>
                <a:latin typeface="Times New Roman" panose="02020603050405020304" pitchFamily="18" charset="0"/>
                <a:ea typeface="Times New Roman" panose="02020603050405020304" pitchFamily="18" charset="0"/>
              </a:rPr>
              <a:t>This </a:t>
            </a:r>
            <a:r>
              <a:rPr lang="en-US" sz="3000" b="1" i="1" dirty="0">
                <a:effectLst/>
                <a:latin typeface="Times New Roman" panose="02020603050405020304" pitchFamily="18" charset="0"/>
                <a:ea typeface="Times New Roman" panose="02020603050405020304" pitchFamily="18" charset="0"/>
              </a:rPr>
              <a:t>should</a:t>
            </a:r>
            <a:r>
              <a:rPr lang="en-US" sz="3000" b="1" dirty="0">
                <a:effectLst/>
                <a:latin typeface="Times New Roman" panose="02020603050405020304" pitchFamily="18" charset="0"/>
                <a:ea typeface="Times New Roman" panose="02020603050405020304" pitchFamily="18" charset="0"/>
              </a:rPr>
              <a:t> be flagged as Cargo Theft.</a:t>
            </a:r>
          </a:p>
          <a:p>
            <a:pPr lvl="2" indent="-342900">
              <a:spcBef>
                <a:spcPts val="0"/>
              </a:spcBef>
              <a:buFont typeface="Symbol" panose="05050102010706020507" pitchFamily="18" charset="2"/>
              <a:buChar char=""/>
            </a:pPr>
            <a:endParaRPr lang="en-US" sz="2400" b="1" i="1" dirty="0">
              <a:latin typeface="Times New Roman" panose="02020603050405020304" pitchFamily="18" charset="0"/>
              <a:ea typeface="Times New Roman" panose="02020603050405020304" pitchFamily="18" charset="0"/>
            </a:endParaRPr>
          </a:p>
          <a:p>
            <a:pPr marL="800100" lvl="2" indent="0">
              <a:spcBef>
                <a:spcPts val="0"/>
              </a:spcBef>
              <a:buNone/>
            </a:pPr>
            <a:endParaRPr lang="en-US" sz="2800" i="1" dirty="0">
              <a:effectLst/>
              <a:latin typeface="Times New Roman" panose="02020603050405020304" pitchFamily="18" charset="0"/>
              <a:ea typeface="Times New Roman" panose="02020603050405020304" pitchFamily="18" charset="0"/>
            </a:endParaRPr>
          </a:p>
          <a:p>
            <a:pPr marL="800100" lvl="2" indent="0">
              <a:spcBef>
                <a:spcPts val="0"/>
              </a:spcBef>
              <a:buNone/>
            </a:pPr>
            <a:r>
              <a:rPr lang="en-US" sz="2800" i="1" dirty="0">
                <a:effectLst/>
                <a:latin typeface="Times New Roman" panose="02020603050405020304" pitchFamily="18" charset="0"/>
                <a:ea typeface="Times New Roman" panose="02020603050405020304" pitchFamily="18" charset="0"/>
              </a:rPr>
              <a:t>This would be Cargo Theft if only the packages were being delivered to a business; if discovered it was being delivered to a private individual(s) an update to mark NO on cargo theft.</a:t>
            </a:r>
            <a:endParaRPr lang="en-US" sz="2800" dirty="0">
              <a:effectLst/>
              <a:latin typeface="Calibri" panose="020F0502020204030204" pitchFamily="34" charset="0"/>
              <a:ea typeface="Calibri" panose="020F0502020204030204" pitchFamily="34" charset="0"/>
            </a:endParaRPr>
          </a:p>
          <a:p>
            <a:pPr marL="0" indent="0">
              <a:buNone/>
            </a:pPr>
            <a:endParaRPr lang="en-US" dirty="0"/>
          </a:p>
        </p:txBody>
      </p:sp>
      <p:pic>
        <p:nvPicPr>
          <p:cNvPr id="4" name="Picture 3" descr="Shape, calendar, arrow&#10;&#10;Description automatically generated">
            <a:extLst>
              <a:ext uri="{FF2B5EF4-FFF2-40B4-BE49-F238E27FC236}">
                <a16:creationId xmlns:a16="http://schemas.microsoft.com/office/drawing/2014/main" id="{1084E932-AA4C-40D4-B01E-F89BB0D7A696}"/>
              </a:ext>
            </a:extLst>
          </p:cNvPr>
          <p:cNvPicPr>
            <a:picLocks noChangeAspect="1"/>
          </p:cNvPicPr>
          <p:nvPr/>
        </p:nvPicPr>
        <p:blipFill>
          <a:blip r:embed="rId2"/>
          <a:stretch>
            <a:fillRect/>
          </a:stretch>
        </p:blipFill>
        <p:spPr>
          <a:xfrm>
            <a:off x="11282082" y="5920298"/>
            <a:ext cx="909286" cy="937701"/>
          </a:xfrm>
          <a:prstGeom prst="rect">
            <a:avLst/>
          </a:prstGeom>
        </p:spPr>
      </p:pic>
      <p:sp>
        <p:nvSpPr>
          <p:cNvPr id="5" name="TextBox 4">
            <a:extLst>
              <a:ext uri="{FF2B5EF4-FFF2-40B4-BE49-F238E27FC236}">
                <a16:creationId xmlns:a16="http://schemas.microsoft.com/office/drawing/2014/main" id="{730FB9B0-46DD-40D6-A3A3-696D23B1B42A}"/>
              </a:ext>
            </a:extLst>
          </p:cNvPr>
          <p:cNvSpPr txBox="1"/>
          <p:nvPr/>
        </p:nvSpPr>
        <p:spPr>
          <a:xfrm>
            <a:off x="0" y="0"/>
            <a:ext cx="838200" cy="253916"/>
          </a:xfrm>
          <a:prstGeom prst="rect">
            <a:avLst/>
          </a:prstGeom>
          <a:noFill/>
        </p:spPr>
        <p:txBody>
          <a:bodyPr wrap="square">
            <a:spAutoFit/>
          </a:bodyPr>
          <a:lstStyle/>
          <a:p>
            <a:r>
              <a:rPr lang="en-US" sz="1050" dirty="0"/>
              <a:t>Reporting</a:t>
            </a:r>
          </a:p>
        </p:txBody>
      </p:sp>
    </p:spTree>
    <p:extLst>
      <p:ext uri="{BB962C8B-B14F-4D97-AF65-F5344CB8AC3E}">
        <p14:creationId xmlns:p14="http://schemas.microsoft.com/office/powerpoint/2010/main" val="14636894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57659-D0C7-4B5F-AB9C-568BC5C0A87B}"/>
              </a:ext>
            </a:extLst>
          </p:cNvPr>
          <p:cNvSpPr>
            <a:spLocks noGrp="1"/>
          </p:cNvSpPr>
          <p:nvPr>
            <p:ph type="title"/>
          </p:nvPr>
        </p:nvSpPr>
        <p:spPr>
          <a:xfrm>
            <a:off x="1325610" y="109087"/>
            <a:ext cx="9291215" cy="657012"/>
          </a:xfrm>
        </p:spPr>
        <p:txBody>
          <a:bodyPr/>
          <a:lstStyle/>
          <a:p>
            <a:r>
              <a:rPr lang="en-US" dirty="0"/>
              <a:t>Cargo Theft Example 2</a:t>
            </a:r>
          </a:p>
        </p:txBody>
      </p:sp>
      <p:sp>
        <p:nvSpPr>
          <p:cNvPr id="3" name="Content Placeholder 2">
            <a:extLst>
              <a:ext uri="{FF2B5EF4-FFF2-40B4-BE49-F238E27FC236}">
                <a16:creationId xmlns:a16="http://schemas.microsoft.com/office/drawing/2014/main" id="{9945F141-4B43-422F-B28D-1E05EA950F41}"/>
              </a:ext>
            </a:extLst>
          </p:cNvPr>
          <p:cNvSpPr>
            <a:spLocks noGrp="1"/>
          </p:cNvSpPr>
          <p:nvPr>
            <p:ph idx="1"/>
          </p:nvPr>
        </p:nvSpPr>
        <p:spPr>
          <a:xfrm>
            <a:off x="1497948" y="1465777"/>
            <a:ext cx="8946541" cy="4195481"/>
          </a:xfrm>
        </p:spPr>
        <p:txBody>
          <a:bodyPr>
            <a:normAutofit lnSpcReduction="10000"/>
          </a:bodyPr>
          <a:lstStyle/>
          <a:p>
            <a:r>
              <a:rPr lang="en-US" sz="2800" b="1" dirty="0">
                <a:effectLst/>
                <a:latin typeface="Times New Roman" panose="02020603050405020304" pitchFamily="18" charset="0"/>
                <a:ea typeface="Times New Roman" panose="02020603050405020304" pitchFamily="18" charset="0"/>
              </a:rPr>
              <a:t>Example 2:</a:t>
            </a:r>
            <a:r>
              <a:rPr lang="en-US" sz="2800" dirty="0">
                <a:effectLst/>
                <a:latin typeface="Times New Roman" panose="02020603050405020304" pitchFamily="18" charset="0"/>
                <a:ea typeface="Times New Roman" panose="02020603050405020304" pitchFamily="18" charset="0"/>
              </a:rPr>
              <a:t> LOWES delivery truck leaves a distribution center in Henderson, Nevada with a load of appliances for a local LOWES store in Las Vegas, Nevada.  Before arriving at the local store in Las Vegas he stops at a local rest stop to use the facilities.  Upon his return, he notices that someone has entered into the back of the truck and unloaded several of the appliances.  </a:t>
            </a:r>
          </a:p>
          <a:p>
            <a:pPr marL="0" indent="0">
              <a:buNone/>
            </a:pPr>
            <a:r>
              <a:rPr lang="en-US" sz="2800" b="1" dirty="0">
                <a:effectLst/>
                <a:latin typeface="Times New Roman" panose="02020603050405020304" pitchFamily="18" charset="0"/>
                <a:ea typeface="Times New Roman" panose="02020603050405020304" pitchFamily="18" charset="0"/>
              </a:rPr>
              <a:t>This </a:t>
            </a:r>
            <a:r>
              <a:rPr lang="en-US" sz="2800" b="1" i="1" dirty="0">
                <a:effectLst/>
                <a:latin typeface="Times New Roman" panose="02020603050405020304" pitchFamily="18" charset="0"/>
                <a:ea typeface="Times New Roman" panose="02020603050405020304" pitchFamily="18" charset="0"/>
              </a:rPr>
              <a:t>should</a:t>
            </a:r>
            <a:r>
              <a:rPr lang="en-US" sz="2800" b="1" dirty="0">
                <a:effectLst/>
                <a:latin typeface="Times New Roman" panose="02020603050405020304" pitchFamily="18" charset="0"/>
                <a:ea typeface="Times New Roman" panose="02020603050405020304" pitchFamily="18" charset="0"/>
              </a:rPr>
              <a:t> be flagged as Cargo Theft.</a:t>
            </a:r>
            <a:endParaRPr lang="en-US" sz="2800" dirty="0">
              <a:effectLst/>
              <a:latin typeface="Calibri" panose="020F0502020204030204" pitchFamily="34" charset="0"/>
              <a:ea typeface="Calibri" panose="020F0502020204030204" pitchFamily="34" charset="0"/>
            </a:endParaRPr>
          </a:p>
          <a:p>
            <a:pPr marL="0" indent="0">
              <a:buNone/>
            </a:pPr>
            <a:endParaRPr lang="en-US" dirty="0"/>
          </a:p>
        </p:txBody>
      </p:sp>
      <p:pic>
        <p:nvPicPr>
          <p:cNvPr id="4" name="Picture 3" descr="Shape, calendar, arrow&#10;&#10;Description automatically generated">
            <a:extLst>
              <a:ext uri="{FF2B5EF4-FFF2-40B4-BE49-F238E27FC236}">
                <a16:creationId xmlns:a16="http://schemas.microsoft.com/office/drawing/2014/main" id="{B6C845C8-7B64-4241-8796-DBEA3C5989C7}"/>
              </a:ext>
            </a:extLst>
          </p:cNvPr>
          <p:cNvPicPr>
            <a:picLocks noChangeAspect="1"/>
          </p:cNvPicPr>
          <p:nvPr/>
        </p:nvPicPr>
        <p:blipFill>
          <a:blip r:embed="rId2"/>
          <a:stretch>
            <a:fillRect/>
          </a:stretch>
        </p:blipFill>
        <p:spPr>
          <a:xfrm>
            <a:off x="11282082" y="5920298"/>
            <a:ext cx="909286" cy="937701"/>
          </a:xfrm>
          <a:prstGeom prst="rect">
            <a:avLst/>
          </a:prstGeom>
        </p:spPr>
      </p:pic>
      <p:sp>
        <p:nvSpPr>
          <p:cNvPr id="5" name="TextBox 4">
            <a:extLst>
              <a:ext uri="{FF2B5EF4-FFF2-40B4-BE49-F238E27FC236}">
                <a16:creationId xmlns:a16="http://schemas.microsoft.com/office/drawing/2014/main" id="{0ECB6DBB-EB53-4CC6-8F6A-76ED76D95938}"/>
              </a:ext>
            </a:extLst>
          </p:cNvPr>
          <p:cNvSpPr txBox="1"/>
          <p:nvPr/>
        </p:nvSpPr>
        <p:spPr>
          <a:xfrm>
            <a:off x="0" y="0"/>
            <a:ext cx="838200" cy="253916"/>
          </a:xfrm>
          <a:prstGeom prst="rect">
            <a:avLst/>
          </a:prstGeom>
          <a:noFill/>
        </p:spPr>
        <p:txBody>
          <a:bodyPr wrap="square">
            <a:spAutoFit/>
          </a:bodyPr>
          <a:lstStyle/>
          <a:p>
            <a:r>
              <a:rPr lang="en-US" sz="1050" dirty="0"/>
              <a:t>Reporting</a:t>
            </a:r>
          </a:p>
        </p:txBody>
      </p:sp>
    </p:spTree>
    <p:extLst>
      <p:ext uri="{BB962C8B-B14F-4D97-AF65-F5344CB8AC3E}">
        <p14:creationId xmlns:p14="http://schemas.microsoft.com/office/powerpoint/2010/main" val="32715660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60FAC-EAF8-480A-863C-E9099D5F4ABB}"/>
              </a:ext>
            </a:extLst>
          </p:cNvPr>
          <p:cNvSpPr>
            <a:spLocks noGrp="1"/>
          </p:cNvSpPr>
          <p:nvPr>
            <p:ph type="title"/>
          </p:nvPr>
        </p:nvSpPr>
        <p:spPr>
          <a:xfrm>
            <a:off x="1450392" y="182881"/>
            <a:ext cx="9291215" cy="612095"/>
          </a:xfrm>
        </p:spPr>
        <p:txBody>
          <a:bodyPr/>
          <a:lstStyle/>
          <a:p>
            <a:r>
              <a:rPr lang="en-US" dirty="0"/>
              <a:t>Hate Crimes</a:t>
            </a:r>
          </a:p>
        </p:txBody>
      </p:sp>
      <p:sp>
        <p:nvSpPr>
          <p:cNvPr id="3" name="Content Placeholder 2">
            <a:extLst>
              <a:ext uri="{FF2B5EF4-FFF2-40B4-BE49-F238E27FC236}">
                <a16:creationId xmlns:a16="http://schemas.microsoft.com/office/drawing/2014/main" id="{2FA5DE48-5106-4575-84BE-10AD6875946B}"/>
              </a:ext>
            </a:extLst>
          </p:cNvPr>
          <p:cNvSpPr>
            <a:spLocks noGrp="1"/>
          </p:cNvSpPr>
          <p:nvPr>
            <p:ph idx="1"/>
          </p:nvPr>
        </p:nvSpPr>
        <p:spPr/>
        <p:txBody>
          <a:bodyPr>
            <a:normAutofit fontScale="92500" lnSpcReduction="20000"/>
          </a:bodyPr>
          <a:lstStyle/>
          <a:p>
            <a:r>
              <a:rPr lang="en-US" sz="2400" b="0" i="0" u="none" strike="noStrike" baseline="0" dirty="0">
                <a:latin typeface="Calibri" panose="020F0502020204030204" pitchFamily="34" charset="0"/>
              </a:rPr>
              <a:t>Data Element 8A (Bias Motivation) is used to indicate whether an offense was motivated by the offender’s bias and, if so, what type of bias. LEAs can enter up to five bias motivations per offense type. </a:t>
            </a:r>
          </a:p>
          <a:p>
            <a:r>
              <a:rPr lang="en-US" sz="2400" b="0" i="0" u="none" strike="noStrike" baseline="0" dirty="0">
                <a:latin typeface="Calibri" panose="020F0502020204030204" pitchFamily="34" charset="0"/>
              </a:rPr>
              <a:t>Because of the difficulty of ascertaining the offender’s subjective motivation, LEAs should report a biased motivation only if an investigation reveals sufficient objective facts to lead a reasonable and prudent person to conclude the offender’s actions were motivated, in whole or in part, by bias against race/ethnicity/ancestry, religion, disability, gender, gender identity, or sexual orientation. </a:t>
            </a:r>
            <a:endParaRPr lang="en-US" sz="2800" dirty="0"/>
          </a:p>
        </p:txBody>
      </p:sp>
      <p:pic>
        <p:nvPicPr>
          <p:cNvPr id="4" name="Picture 3" descr="Shape, calendar, arrow&#10;&#10;Description automatically generated">
            <a:extLst>
              <a:ext uri="{FF2B5EF4-FFF2-40B4-BE49-F238E27FC236}">
                <a16:creationId xmlns:a16="http://schemas.microsoft.com/office/drawing/2014/main" id="{E7B83411-9CD8-431D-87E1-B999A79FEFE3}"/>
              </a:ext>
            </a:extLst>
          </p:cNvPr>
          <p:cNvPicPr>
            <a:picLocks noChangeAspect="1"/>
          </p:cNvPicPr>
          <p:nvPr/>
        </p:nvPicPr>
        <p:blipFill>
          <a:blip r:embed="rId2"/>
          <a:stretch>
            <a:fillRect/>
          </a:stretch>
        </p:blipFill>
        <p:spPr>
          <a:xfrm>
            <a:off x="11282082" y="5920298"/>
            <a:ext cx="909286" cy="937701"/>
          </a:xfrm>
          <a:prstGeom prst="rect">
            <a:avLst/>
          </a:prstGeom>
        </p:spPr>
      </p:pic>
      <p:sp>
        <p:nvSpPr>
          <p:cNvPr id="5" name="TextBox 4">
            <a:extLst>
              <a:ext uri="{FF2B5EF4-FFF2-40B4-BE49-F238E27FC236}">
                <a16:creationId xmlns:a16="http://schemas.microsoft.com/office/drawing/2014/main" id="{37B2DE79-2C05-4312-A2B3-5F1E828C8B71}"/>
              </a:ext>
            </a:extLst>
          </p:cNvPr>
          <p:cNvSpPr txBox="1"/>
          <p:nvPr/>
        </p:nvSpPr>
        <p:spPr>
          <a:xfrm>
            <a:off x="0" y="0"/>
            <a:ext cx="838200" cy="253916"/>
          </a:xfrm>
          <a:prstGeom prst="rect">
            <a:avLst/>
          </a:prstGeom>
          <a:noFill/>
        </p:spPr>
        <p:txBody>
          <a:bodyPr wrap="square">
            <a:spAutoFit/>
          </a:bodyPr>
          <a:lstStyle/>
          <a:p>
            <a:r>
              <a:rPr lang="en-US" sz="1050" dirty="0"/>
              <a:t>Reporting</a:t>
            </a:r>
          </a:p>
        </p:txBody>
      </p:sp>
    </p:spTree>
    <p:extLst>
      <p:ext uri="{BB962C8B-B14F-4D97-AF65-F5344CB8AC3E}">
        <p14:creationId xmlns:p14="http://schemas.microsoft.com/office/powerpoint/2010/main" val="13564318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8ADB7-3310-4D18-B133-6588C4F45B0E}"/>
              </a:ext>
            </a:extLst>
          </p:cNvPr>
          <p:cNvSpPr>
            <a:spLocks noGrp="1"/>
          </p:cNvSpPr>
          <p:nvPr>
            <p:ph type="title"/>
          </p:nvPr>
        </p:nvSpPr>
        <p:spPr>
          <a:xfrm>
            <a:off x="1451579" y="211756"/>
            <a:ext cx="9291215" cy="621720"/>
          </a:xfrm>
        </p:spPr>
        <p:txBody>
          <a:bodyPr/>
          <a:lstStyle/>
          <a:p>
            <a:r>
              <a:rPr lang="en-US" dirty="0"/>
              <a:t>Hate Crimes Continued</a:t>
            </a:r>
          </a:p>
        </p:txBody>
      </p:sp>
      <p:sp>
        <p:nvSpPr>
          <p:cNvPr id="3" name="Content Placeholder 2">
            <a:extLst>
              <a:ext uri="{FF2B5EF4-FFF2-40B4-BE49-F238E27FC236}">
                <a16:creationId xmlns:a16="http://schemas.microsoft.com/office/drawing/2014/main" id="{76E78641-AD5E-4A33-8450-1187DCAD5153}"/>
              </a:ext>
            </a:extLst>
          </p:cNvPr>
          <p:cNvSpPr>
            <a:spLocks noGrp="1"/>
          </p:cNvSpPr>
          <p:nvPr>
            <p:ph idx="1"/>
          </p:nvPr>
        </p:nvSpPr>
        <p:spPr/>
        <p:txBody>
          <a:bodyPr>
            <a:normAutofit fontScale="92500" lnSpcReduction="10000"/>
          </a:bodyPr>
          <a:lstStyle/>
          <a:p>
            <a:r>
              <a:rPr lang="en-US" sz="2400" b="0" i="0" u="none" strike="noStrike" baseline="0" dirty="0">
                <a:latin typeface="Calibri" panose="020F0502020204030204" pitchFamily="34" charset="0"/>
              </a:rPr>
              <a:t>Unless the bias for a hate crime falls into one of the FBI UCR Program’s bias categories, an agency should report zero hate crime data. LEAs should report zero hate crime data as data value 88=None. In NIBRS, incidents not involving any facts indicating bias motivation on the part of the offender are to be reported as 88=None, whereas incidents involving ambiguous facts (some facts are present but are not conclusive) should be reported as data value 99 = Unknown. When an offense is initially classified as bias motivation 99 = Unknown and </a:t>
            </a:r>
            <a:r>
              <a:rPr lang="en-US" sz="2400" dirty="0">
                <a:latin typeface="Calibri" panose="020F0502020204030204" pitchFamily="34" charset="0"/>
              </a:rPr>
              <a:t>the </a:t>
            </a:r>
            <a:r>
              <a:rPr lang="en-US" sz="2400" b="0" i="0" u="none" strike="noStrike" baseline="0" dirty="0">
                <a:latin typeface="Calibri" panose="020F0502020204030204" pitchFamily="34" charset="0"/>
              </a:rPr>
              <a:t>subsequent investigation reveals the crime was motivated by bias or no bias was found, the agency must update its original submission. </a:t>
            </a:r>
            <a:endParaRPr lang="en-US" sz="2800" dirty="0"/>
          </a:p>
        </p:txBody>
      </p:sp>
      <p:pic>
        <p:nvPicPr>
          <p:cNvPr id="4" name="Picture 3" descr="Shape, calendar, arrow&#10;&#10;Description automatically generated">
            <a:extLst>
              <a:ext uri="{FF2B5EF4-FFF2-40B4-BE49-F238E27FC236}">
                <a16:creationId xmlns:a16="http://schemas.microsoft.com/office/drawing/2014/main" id="{DCCAAD88-AE44-4A85-91E8-82BCE8EF0058}"/>
              </a:ext>
            </a:extLst>
          </p:cNvPr>
          <p:cNvPicPr>
            <a:picLocks noChangeAspect="1"/>
          </p:cNvPicPr>
          <p:nvPr/>
        </p:nvPicPr>
        <p:blipFill>
          <a:blip r:embed="rId2"/>
          <a:stretch>
            <a:fillRect/>
          </a:stretch>
        </p:blipFill>
        <p:spPr>
          <a:xfrm>
            <a:off x="11282082" y="5920298"/>
            <a:ext cx="909286" cy="937701"/>
          </a:xfrm>
          <a:prstGeom prst="rect">
            <a:avLst/>
          </a:prstGeom>
        </p:spPr>
      </p:pic>
      <p:sp>
        <p:nvSpPr>
          <p:cNvPr id="5" name="TextBox 4">
            <a:extLst>
              <a:ext uri="{FF2B5EF4-FFF2-40B4-BE49-F238E27FC236}">
                <a16:creationId xmlns:a16="http://schemas.microsoft.com/office/drawing/2014/main" id="{57777DFD-E94B-4481-994C-4E222CAE26D3}"/>
              </a:ext>
            </a:extLst>
          </p:cNvPr>
          <p:cNvSpPr txBox="1"/>
          <p:nvPr/>
        </p:nvSpPr>
        <p:spPr>
          <a:xfrm>
            <a:off x="0" y="0"/>
            <a:ext cx="838200" cy="253916"/>
          </a:xfrm>
          <a:prstGeom prst="rect">
            <a:avLst/>
          </a:prstGeom>
          <a:noFill/>
        </p:spPr>
        <p:txBody>
          <a:bodyPr wrap="square">
            <a:spAutoFit/>
          </a:bodyPr>
          <a:lstStyle/>
          <a:p>
            <a:r>
              <a:rPr lang="en-US" sz="1050" dirty="0"/>
              <a:t>Reporting</a:t>
            </a:r>
          </a:p>
        </p:txBody>
      </p:sp>
    </p:spTree>
    <p:extLst>
      <p:ext uri="{BB962C8B-B14F-4D97-AF65-F5344CB8AC3E}">
        <p14:creationId xmlns:p14="http://schemas.microsoft.com/office/powerpoint/2010/main" val="19186719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58308-46D7-46DE-8056-5A57C6277F3B}"/>
              </a:ext>
            </a:extLst>
          </p:cNvPr>
          <p:cNvSpPr>
            <a:spLocks noGrp="1"/>
          </p:cNvSpPr>
          <p:nvPr>
            <p:ph type="title"/>
          </p:nvPr>
        </p:nvSpPr>
        <p:spPr/>
        <p:txBody>
          <a:bodyPr/>
          <a:lstStyle/>
          <a:p>
            <a:endParaRPr lang="en-US"/>
          </a:p>
        </p:txBody>
      </p:sp>
      <p:pic>
        <p:nvPicPr>
          <p:cNvPr id="5" name="Content Placeholder 4" descr="Graphical user interface&#10;&#10;Description automatically generated with medium confidence">
            <a:extLst>
              <a:ext uri="{FF2B5EF4-FFF2-40B4-BE49-F238E27FC236}">
                <a16:creationId xmlns:a16="http://schemas.microsoft.com/office/drawing/2014/main" id="{E3504F70-BB93-4CB9-9F52-B3272011513D}"/>
              </a:ext>
            </a:extLst>
          </p:cNvPr>
          <p:cNvPicPr>
            <a:picLocks noGrp="1" noChangeAspect="1"/>
          </p:cNvPicPr>
          <p:nvPr>
            <p:ph idx="1"/>
          </p:nvPr>
        </p:nvPicPr>
        <p:blipFill>
          <a:blip r:embed="rId2"/>
          <a:stretch>
            <a:fillRect/>
          </a:stretch>
        </p:blipFill>
        <p:spPr>
          <a:xfrm>
            <a:off x="0" y="0"/>
            <a:ext cx="12192000" cy="6858000"/>
          </a:xfrm>
        </p:spPr>
      </p:pic>
      <p:pic>
        <p:nvPicPr>
          <p:cNvPr id="4" name="Picture 3" descr="Shape, calendar, arrow&#10;&#10;Description automatically generated">
            <a:extLst>
              <a:ext uri="{FF2B5EF4-FFF2-40B4-BE49-F238E27FC236}">
                <a16:creationId xmlns:a16="http://schemas.microsoft.com/office/drawing/2014/main" id="{5B9226EC-9253-41B8-ACA0-E245EDA6029C}"/>
              </a:ext>
            </a:extLst>
          </p:cNvPr>
          <p:cNvPicPr>
            <a:picLocks noChangeAspect="1"/>
          </p:cNvPicPr>
          <p:nvPr/>
        </p:nvPicPr>
        <p:blipFill>
          <a:blip r:embed="rId3"/>
          <a:stretch>
            <a:fillRect/>
          </a:stretch>
        </p:blipFill>
        <p:spPr>
          <a:xfrm>
            <a:off x="11282082" y="5920298"/>
            <a:ext cx="909286" cy="937701"/>
          </a:xfrm>
          <a:prstGeom prst="rect">
            <a:avLst/>
          </a:prstGeom>
        </p:spPr>
      </p:pic>
    </p:spTree>
    <p:extLst>
      <p:ext uri="{BB962C8B-B14F-4D97-AF65-F5344CB8AC3E}">
        <p14:creationId xmlns:p14="http://schemas.microsoft.com/office/powerpoint/2010/main" val="25686846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5318F-27D5-409E-B31B-39460965807C}"/>
              </a:ext>
            </a:extLst>
          </p:cNvPr>
          <p:cNvSpPr>
            <a:spLocks noGrp="1"/>
          </p:cNvSpPr>
          <p:nvPr>
            <p:ph type="title"/>
          </p:nvPr>
        </p:nvSpPr>
        <p:spPr>
          <a:xfrm>
            <a:off x="245207" y="25235"/>
            <a:ext cx="11701585" cy="1089445"/>
          </a:xfrm>
        </p:spPr>
        <p:txBody>
          <a:bodyPr/>
          <a:lstStyle/>
          <a:p>
            <a:r>
              <a:rPr lang="en-US" sz="3000" dirty="0"/>
              <a:t>Reporting Agency Coordinator </a:t>
            </a:r>
            <a:r>
              <a:rPr lang="en-US" sz="3200" dirty="0"/>
              <a:t>(RAC)&amp; </a:t>
            </a:r>
            <a:br>
              <a:rPr lang="en-US" sz="3200" dirty="0"/>
            </a:br>
            <a:r>
              <a:rPr lang="en-US" sz="3000" dirty="0"/>
              <a:t>Assistant</a:t>
            </a:r>
            <a:r>
              <a:rPr lang="en-US" sz="3200" dirty="0"/>
              <a:t> (ARAC) Responsibilities</a:t>
            </a:r>
          </a:p>
        </p:txBody>
      </p:sp>
      <p:sp>
        <p:nvSpPr>
          <p:cNvPr id="3" name="Content Placeholder 2">
            <a:extLst>
              <a:ext uri="{FF2B5EF4-FFF2-40B4-BE49-F238E27FC236}">
                <a16:creationId xmlns:a16="http://schemas.microsoft.com/office/drawing/2014/main" id="{2A1A1750-C1BB-4758-A23E-9F4881C4DBEC}"/>
              </a:ext>
            </a:extLst>
          </p:cNvPr>
          <p:cNvSpPr>
            <a:spLocks noGrp="1"/>
          </p:cNvSpPr>
          <p:nvPr>
            <p:ph idx="1"/>
          </p:nvPr>
        </p:nvSpPr>
        <p:spPr>
          <a:xfrm>
            <a:off x="78724" y="1230356"/>
            <a:ext cx="11701585" cy="4897068"/>
          </a:xfrm>
        </p:spPr>
        <p:txBody>
          <a:bodyPr>
            <a:normAutofit fontScale="70000" lnSpcReduction="20000"/>
          </a:bodyPr>
          <a:lstStyle/>
          <a:p>
            <a:r>
              <a:rPr lang="en-US" sz="2600" dirty="0"/>
              <a:t>Primary Liaison</a:t>
            </a:r>
          </a:p>
          <a:p>
            <a:pPr lvl="1"/>
            <a:r>
              <a:rPr lang="en-US" sz="2600" dirty="0"/>
              <a:t>First contact person for the Department of Public Safety.</a:t>
            </a:r>
          </a:p>
          <a:p>
            <a:pPr lvl="1"/>
            <a:r>
              <a:rPr lang="en-US" sz="2600" dirty="0"/>
              <a:t>Must notify State UCR Program within 10 days in writing of any changes to RAC/ ARAC</a:t>
            </a:r>
          </a:p>
          <a:p>
            <a:pPr marL="457200" lvl="1" indent="0">
              <a:buNone/>
            </a:pPr>
            <a:endParaRPr lang="en-US" sz="2600" dirty="0"/>
          </a:p>
          <a:p>
            <a:r>
              <a:rPr lang="en-US" sz="2600" dirty="0"/>
              <a:t>Quality Assurance Review Guidelines</a:t>
            </a:r>
          </a:p>
          <a:p>
            <a:pPr lvl="2"/>
            <a:r>
              <a:rPr lang="en-US" sz="2600" dirty="0"/>
              <a:t>If an ARAC cannot attend the training, the RAC is authorized to provide training to their ARAC. </a:t>
            </a:r>
          </a:p>
          <a:p>
            <a:pPr lvl="2"/>
            <a:r>
              <a:rPr lang="en-US" sz="2600" dirty="0"/>
              <a:t>The RAC/ARAC ensures agency personnel complete State of Nevada in-person/virtual training every two years to maintain compliance and receive up-to-date information. </a:t>
            </a:r>
          </a:p>
          <a:p>
            <a:pPr lvl="1"/>
            <a:r>
              <a:rPr lang="en-US" sz="2600" dirty="0"/>
              <a:t>All sworn and non-sworn personnel who either enter data into your agency’s Record Management System (RMS) or who validate the reports must obtain required training (NCJIS Administrative Policy Section 11.3) by either the State of Nevada UCR staff or by their agency RAC within the first six months of appointment and every two years thereafter.</a:t>
            </a:r>
          </a:p>
          <a:p>
            <a:pPr marL="914400" lvl="2" indent="0">
              <a:buNone/>
            </a:pPr>
            <a:endParaRPr lang="en-US" sz="2600" dirty="0"/>
          </a:p>
          <a:p>
            <a:pPr lvl="1"/>
            <a:r>
              <a:rPr lang="en-US" sz="2600" dirty="0"/>
              <a:t>Maintains their Completion Certificates on file for Operating Personnel for the quality review cycle for QAR purposes.</a:t>
            </a:r>
          </a:p>
          <a:p>
            <a:endParaRPr lang="en-US" dirty="0"/>
          </a:p>
        </p:txBody>
      </p:sp>
      <p:pic>
        <p:nvPicPr>
          <p:cNvPr id="4" name="Picture 3" descr="Shape, calendar, arrow&#10;&#10;Description automatically generated">
            <a:extLst>
              <a:ext uri="{FF2B5EF4-FFF2-40B4-BE49-F238E27FC236}">
                <a16:creationId xmlns:a16="http://schemas.microsoft.com/office/drawing/2014/main" id="{515B54B7-DD69-4ED1-9937-E3C8DF119689}"/>
              </a:ext>
            </a:extLst>
          </p:cNvPr>
          <p:cNvPicPr>
            <a:picLocks noChangeAspect="1"/>
          </p:cNvPicPr>
          <p:nvPr/>
        </p:nvPicPr>
        <p:blipFill>
          <a:blip r:embed="rId3"/>
          <a:stretch>
            <a:fillRect/>
          </a:stretch>
        </p:blipFill>
        <p:spPr>
          <a:xfrm>
            <a:off x="11595100" y="6243100"/>
            <a:ext cx="596267" cy="614900"/>
          </a:xfrm>
          <a:prstGeom prst="rect">
            <a:avLst/>
          </a:prstGeom>
        </p:spPr>
      </p:pic>
      <p:sp>
        <p:nvSpPr>
          <p:cNvPr id="6" name="TextBox 5">
            <a:extLst>
              <a:ext uri="{FF2B5EF4-FFF2-40B4-BE49-F238E27FC236}">
                <a16:creationId xmlns:a16="http://schemas.microsoft.com/office/drawing/2014/main" id="{701CB434-E9D5-4182-AE6B-455060C05DCF}"/>
              </a:ext>
            </a:extLst>
          </p:cNvPr>
          <p:cNvSpPr txBox="1"/>
          <p:nvPr/>
        </p:nvSpPr>
        <p:spPr>
          <a:xfrm>
            <a:off x="0" y="25235"/>
            <a:ext cx="635267" cy="253916"/>
          </a:xfrm>
          <a:prstGeom prst="rect">
            <a:avLst/>
          </a:prstGeom>
          <a:noFill/>
        </p:spPr>
        <p:txBody>
          <a:bodyPr wrap="square">
            <a:spAutoFit/>
          </a:bodyPr>
          <a:lstStyle/>
          <a:p>
            <a:r>
              <a:rPr lang="en-US" sz="1050" dirty="0"/>
              <a:t>Admin</a:t>
            </a:r>
          </a:p>
        </p:txBody>
      </p:sp>
    </p:spTree>
    <p:extLst>
      <p:ext uri="{BB962C8B-B14F-4D97-AF65-F5344CB8AC3E}">
        <p14:creationId xmlns:p14="http://schemas.microsoft.com/office/powerpoint/2010/main" val="35212574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5BD24E-993D-466E-9938-5CB4222A9D6C}"/>
              </a:ext>
            </a:extLst>
          </p:cNvPr>
          <p:cNvSpPr>
            <a:spLocks noGrp="1"/>
          </p:cNvSpPr>
          <p:nvPr>
            <p:ph type="title"/>
          </p:nvPr>
        </p:nvSpPr>
        <p:spPr>
          <a:xfrm>
            <a:off x="744290" y="4864231"/>
            <a:ext cx="10407602" cy="1348469"/>
          </a:xfrm>
        </p:spPr>
        <p:txBody>
          <a:bodyPr vert="horz" lIns="91440" tIns="45720" rIns="91440" bIns="45720" rtlCol="0" anchor="b">
            <a:normAutofit/>
          </a:bodyPr>
          <a:lstStyle/>
          <a:p>
            <a:pPr algn="ctr"/>
            <a:r>
              <a:rPr lang="en-US" sz="8000" dirty="0">
                <a:solidFill>
                  <a:srgbClr val="FF0000"/>
                </a:solidFill>
              </a:rPr>
              <a:t>Break</a:t>
            </a:r>
            <a:endParaRPr lang="en-US" sz="4800" dirty="0">
              <a:solidFill>
                <a:srgbClr val="FF0000"/>
              </a:solidFill>
            </a:endParaRPr>
          </a:p>
        </p:txBody>
      </p:sp>
      <p:pic>
        <p:nvPicPr>
          <p:cNvPr id="7" name="Content Placeholder 6" descr="A person holding a sign&#10;&#10;Description automatically generated">
            <a:extLst>
              <a:ext uri="{FF2B5EF4-FFF2-40B4-BE49-F238E27FC236}">
                <a16:creationId xmlns:a16="http://schemas.microsoft.com/office/drawing/2014/main" id="{B8DAF6A4-9BFF-4C95-A35A-2894624F2384}"/>
              </a:ext>
            </a:extLst>
          </p:cNvPr>
          <p:cNvPicPr>
            <a:picLocks noGrp="1" noChangeAspect="1"/>
          </p:cNvPicPr>
          <p:nvPr>
            <p:ph idx="1"/>
          </p:nvPr>
        </p:nvPicPr>
        <p:blipFill rotWithShape="1">
          <a:blip r:embed="rId3"/>
          <a:srcRect r="-1" b="26795"/>
          <a:stretch/>
        </p:blipFill>
        <p:spPr>
          <a:xfrm>
            <a:off x="0" y="0"/>
            <a:ext cx="12201773" cy="5024391"/>
          </a:xfrm>
          <a:custGeom>
            <a:avLst/>
            <a:gdLst/>
            <a:ahLst/>
            <a:cxnLst/>
            <a:rect l="l" t="t" r="r" b="b"/>
            <a:pathLst>
              <a:path w="12191695" h="5020241">
                <a:moveTo>
                  <a:pt x="0" y="0"/>
                </a:moveTo>
                <a:lnTo>
                  <a:pt x="12191695" y="0"/>
                </a:lnTo>
                <a:lnTo>
                  <a:pt x="12191695" y="4057991"/>
                </a:lnTo>
                <a:lnTo>
                  <a:pt x="11914945" y="4110187"/>
                </a:lnTo>
                <a:lnTo>
                  <a:pt x="11639412" y="4159931"/>
                </a:lnTo>
                <a:lnTo>
                  <a:pt x="11362661" y="4208624"/>
                </a:lnTo>
                <a:lnTo>
                  <a:pt x="11084690" y="4250310"/>
                </a:lnTo>
                <a:lnTo>
                  <a:pt x="10807939" y="4292347"/>
                </a:lnTo>
                <a:lnTo>
                  <a:pt x="10529968" y="4331582"/>
                </a:lnTo>
                <a:lnTo>
                  <a:pt x="10255655" y="4365211"/>
                </a:lnTo>
                <a:lnTo>
                  <a:pt x="9977684" y="4397089"/>
                </a:lnTo>
                <a:lnTo>
                  <a:pt x="9700933" y="4426165"/>
                </a:lnTo>
                <a:lnTo>
                  <a:pt x="9429058" y="4451387"/>
                </a:lnTo>
                <a:lnTo>
                  <a:pt x="9153526" y="4476609"/>
                </a:lnTo>
                <a:lnTo>
                  <a:pt x="8881651" y="4497628"/>
                </a:lnTo>
                <a:lnTo>
                  <a:pt x="8609776" y="4514092"/>
                </a:lnTo>
                <a:lnTo>
                  <a:pt x="8339121" y="4531258"/>
                </a:lnTo>
                <a:lnTo>
                  <a:pt x="8070903" y="4545620"/>
                </a:lnTo>
                <a:lnTo>
                  <a:pt x="7805124" y="4555779"/>
                </a:lnTo>
                <a:lnTo>
                  <a:pt x="7539345" y="4564537"/>
                </a:lnTo>
                <a:lnTo>
                  <a:pt x="7276005" y="4572944"/>
                </a:lnTo>
                <a:lnTo>
                  <a:pt x="7016322" y="4576798"/>
                </a:lnTo>
                <a:lnTo>
                  <a:pt x="6756639" y="4581001"/>
                </a:lnTo>
                <a:lnTo>
                  <a:pt x="6500613" y="4583103"/>
                </a:lnTo>
                <a:lnTo>
                  <a:pt x="6247026"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pic>
        <p:nvPicPr>
          <p:cNvPr id="13" name="Picture 12" descr="Shape, calendar, arrow&#10;&#10;Description automatically generated">
            <a:extLst>
              <a:ext uri="{FF2B5EF4-FFF2-40B4-BE49-F238E27FC236}">
                <a16:creationId xmlns:a16="http://schemas.microsoft.com/office/drawing/2014/main" id="{71E93BE5-D9A8-40C2-B115-6E560FDA3E31}"/>
              </a:ext>
            </a:extLst>
          </p:cNvPr>
          <p:cNvPicPr>
            <a:picLocks noChangeAspect="1"/>
          </p:cNvPicPr>
          <p:nvPr/>
        </p:nvPicPr>
        <p:blipFill>
          <a:blip r:embed="rId4"/>
          <a:stretch>
            <a:fillRect/>
          </a:stretch>
        </p:blipFill>
        <p:spPr>
          <a:xfrm>
            <a:off x="11282082" y="5920298"/>
            <a:ext cx="909286" cy="937701"/>
          </a:xfrm>
          <a:prstGeom prst="rect">
            <a:avLst/>
          </a:prstGeom>
        </p:spPr>
      </p:pic>
    </p:spTree>
    <p:extLst>
      <p:ext uri="{BB962C8B-B14F-4D97-AF65-F5344CB8AC3E}">
        <p14:creationId xmlns:p14="http://schemas.microsoft.com/office/powerpoint/2010/main" val="20168609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0B843-61C0-45FA-9E20-A126DE40D253}"/>
              </a:ext>
            </a:extLst>
          </p:cNvPr>
          <p:cNvSpPr>
            <a:spLocks noGrp="1"/>
          </p:cNvSpPr>
          <p:nvPr>
            <p:ph type="title"/>
          </p:nvPr>
        </p:nvSpPr>
        <p:spPr>
          <a:xfrm>
            <a:off x="1450392" y="477260"/>
            <a:ext cx="9291215" cy="1049235"/>
          </a:xfrm>
        </p:spPr>
        <p:txBody>
          <a:bodyPr>
            <a:normAutofit/>
          </a:bodyPr>
          <a:lstStyle/>
          <a:p>
            <a:r>
              <a:rPr lang="en-US" sz="3600" dirty="0"/>
              <a:t>Incident Activity</a:t>
            </a:r>
          </a:p>
        </p:txBody>
      </p:sp>
      <p:sp>
        <p:nvSpPr>
          <p:cNvPr id="3" name="Content Placeholder 2">
            <a:extLst>
              <a:ext uri="{FF2B5EF4-FFF2-40B4-BE49-F238E27FC236}">
                <a16:creationId xmlns:a16="http://schemas.microsoft.com/office/drawing/2014/main" id="{434BD308-0E5F-418D-A85E-705560B4DF75}"/>
              </a:ext>
            </a:extLst>
          </p:cNvPr>
          <p:cNvSpPr>
            <a:spLocks noGrp="1"/>
          </p:cNvSpPr>
          <p:nvPr>
            <p:ph idx="1"/>
          </p:nvPr>
        </p:nvSpPr>
        <p:spPr>
          <a:xfrm>
            <a:off x="1450391" y="1376313"/>
            <a:ext cx="9291215" cy="3854461"/>
          </a:xfrm>
        </p:spPr>
        <p:txBody>
          <a:bodyPr>
            <a:normAutofit/>
          </a:bodyPr>
          <a:lstStyle/>
          <a:p>
            <a:pPr algn="ctr"/>
            <a:r>
              <a:rPr lang="en-US" sz="3600" dirty="0"/>
              <a:t> </a:t>
            </a:r>
            <a:r>
              <a:rPr lang="en-US" sz="2400" dirty="0"/>
              <a:t>With the next few screenshots, take notes and let us know what you think the ERROR or the WARNING would be??? </a:t>
            </a:r>
          </a:p>
          <a:p>
            <a:pPr lvl="1"/>
            <a:r>
              <a:rPr lang="en-US" sz="2400" dirty="0"/>
              <a:t>Each example will have 6 slides.</a:t>
            </a:r>
          </a:p>
          <a:p>
            <a:pPr marL="457200" lvl="1" indent="0">
              <a:buNone/>
            </a:pPr>
            <a:endParaRPr lang="en-US" sz="2400" dirty="0"/>
          </a:p>
          <a:p>
            <a:r>
              <a:rPr lang="en-US" sz="2400" dirty="0"/>
              <a:t>Answers to the potential QAR findings will be reviewed at the end</a:t>
            </a:r>
          </a:p>
          <a:p>
            <a:pPr algn="ctr"/>
            <a:endParaRPr lang="en-US" sz="3200" dirty="0"/>
          </a:p>
        </p:txBody>
      </p:sp>
      <p:sp>
        <p:nvSpPr>
          <p:cNvPr id="4" name="TextBox 3">
            <a:extLst>
              <a:ext uri="{FF2B5EF4-FFF2-40B4-BE49-F238E27FC236}">
                <a16:creationId xmlns:a16="http://schemas.microsoft.com/office/drawing/2014/main" id="{617A274B-2F08-4854-BA4B-49473531389C}"/>
              </a:ext>
            </a:extLst>
          </p:cNvPr>
          <p:cNvSpPr txBox="1"/>
          <p:nvPr/>
        </p:nvSpPr>
        <p:spPr>
          <a:xfrm>
            <a:off x="0" y="0"/>
            <a:ext cx="838200" cy="253916"/>
          </a:xfrm>
          <a:prstGeom prst="rect">
            <a:avLst/>
          </a:prstGeom>
          <a:noFill/>
        </p:spPr>
        <p:txBody>
          <a:bodyPr wrap="square">
            <a:spAutoFit/>
          </a:bodyPr>
          <a:lstStyle/>
          <a:p>
            <a:r>
              <a:rPr lang="en-US" sz="1050" dirty="0"/>
              <a:t>Reporting</a:t>
            </a:r>
          </a:p>
        </p:txBody>
      </p:sp>
    </p:spTree>
    <p:extLst>
      <p:ext uri="{BB962C8B-B14F-4D97-AF65-F5344CB8AC3E}">
        <p14:creationId xmlns:p14="http://schemas.microsoft.com/office/powerpoint/2010/main" val="200614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F0E9C-2872-4C17-90DB-9C5905AC79DB}"/>
              </a:ext>
            </a:extLst>
          </p:cNvPr>
          <p:cNvSpPr>
            <a:spLocks noGrp="1"/>
          </p:cNvSpPr>
          <p:nvPr>
            <p:ph type="title"/>
          </p:nvPr>
        </p:nvSpPr>
        <p:spPr>
          <a:xfrm>
            <a:off x="1450392" y="0"/>
            <a:ext cx="9291215" cy="669847"/>
          </a:xfrm>
        </p:spPr>
        <p:txBody>
          <a:bodyPr/>
          <a:lstStyle/>
          <a:p>
            <a:r>
              <a:rPr lang="en-US" dirty="0"/>
              <a:t>Scenario Example 1</a:t>
            </a:r>
          </a:p>
        </p:txBody>
      </p:sp>
      <p:pic>
        <p:nvPicPr>
          <p:cNvPr id="6" name="Content Placeholder 5" descr="Graphical user interface, text, application, email&#10;&#10;Description automatically generated">
            <a:extLst>
              <a:ext uri="{FF2B5EF4-FFF2-40B4-BE49-F238E27FC236}">
                <a16:creationId xmlns:a16="http://schemas.microsoft.com/office/drawing/2014/main" id="{A5403AEF-C788-4625-96A5-F7D29DE1C548}"/>
              </a:ext>
            </a:extLst>
          </p:cNvPr>
          <p:cNvPicPr>
            <a:picLocks noGrp="1" noChangeAspect="1"/>
          </p:cNvPicPr>
          <p:nvPr>
            <p:ph idx="1"/>
          </p:nvPr>
        </p:nvPicPr>
        <p:blipFill>
          <a:blip r:embed="rId2"/>
          <a:stretch>
            <a:fillRect/>
          </a:stretch>
        </p:blipFill>
        <p:spPr>
          <a:xfrm>
            <a:off x="0" y="2021305"/>
            <a:ext cx="12176844" cy="4090265"/>
          </a:xfrm>
        </p:spPr>
      </p:pic>
    </p:spTree>
    <p:extLst>
      <p:ext uri="{BB962C8B-B14F-4D97-AF65-F5344CB8AC3E}">
        <p14:creationId xmlns:p14="http://schemas.microsoft.com/office/powerpoint/2010/main" val="31448113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CEF20-7FBA-48DB-8233-F393759641F9}"/>
              </a:ext>
            </a:extLst>
          </p:cNvPr>
          <p:cNvSpPr>
            <a:spLocks noGrp="1"/>
          </p:cNvSpPr>
          <p:nvPr>
            <p:ph type="title"/>
          </p:nvPr>
        </p:nvSpPr>
        <p:spPr>
          <a:xfrm>
            <a:off x="1450392" y="0"/>
            <a:ext cx="9291215" cy="583219"/>
          </a:xfrm>
        </p:spPr>
        <p:txBody>
          <a:bodyPr/>
          <a:lstStyle/>
          <a:p>
            <a:endParaRPr lang="en-US" dirty="0"/>
          </a:p>
        </p:txBody>
      </p:sp>
      <p:pic>
        <p:nvPicPr>
          <p:cNvPr id="5" name="Content Placeholder 4" descr="Graphical user interface, text&#10;&#10;Description automatically generated">
            <a:extLst>
              <a:ext uri="{FF2B5EF4-FFF2-40B4-BE49-F238E27FC236}">
                <a16:creationId xmlns:a16="http://schemas.microsoft.com/office/drawing/2014/main" id="{8832E1A1-EAA9-4B31-A59D-2D81486F9A3E}"/>
              </a:ext>
            </a:extLst>
          </p:cNvPr>
          <p:cNvPicPr>
            <a:picLocks noGrp="1" noChangeAspect="1"/>
          </p:cNvPicPr>
          <p:nvPr>
            <p:ph idx="1"/>
          </p:nvPr>
        </p:nvPicPr>
        <p:blipFill>
          <a:blip r:embed="rId2"/>
          <a:stretch>
            <a:fillRect/>
          </a:stretch>
        </p:blipFill>
        <p:spPr>
          <a:xfrm>
            <a:off x="0" y="0"/>
            <a:ext cx="12191999" cy="6136105"/>
          </a:xfrm>
        </p:spPr>
      </p:pic>
    </p:spTree>
    <p:extLst>
      <p:ext uri="{BB962C8B-B14F-4D97-AF65-F5344CB8AC3E}">
        <p14:creationId xmlns:p14="http://schemas.microsoft.com/office/powerpoint/2010/main" val="38227008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2FEC5-E583-46BC-B0D5-BA85A565E9E9}"/>
              </a:ext>
            </a:extLst>
          </p:cNvPr>
          <p:cNvSpPr>
            <a:spLocks noGrp="1"/>
          </p:cNvSpPr>
          <p:nvPr>
            <p:ph type="title"/>
          </p:nvPr>
        </p:nvSpPr>
        <p:spPr/>
        <p:txBody>
          <a:bodyPr/>
          <a:lstStyle/>
          <a:p>
            <a:endParaRPr lang="en-US"/>
          </a:p>
        </p:txBody>
      </p:sp>
      <p:pic>
        <p:nvPicPr>
          <p:cNvPr id="5" name="Content Placeholder 4" descr="Graphical user interface, text, application&#10;&#10;Description automatically generated">
            <a:extLst>
              <a:ext uri="{FF2B5EF4-FFF2-40B4-BE49-F238E27FC236}">
                <a16:creationId xmlns:a16="http://schemas.microsoft.com/office/drawing/2014/main" id="{912CC853-7F2B-4270-BF0B-4D4CF26436A6}"/>
              </a:ext>
            </a:extLst>
          </p:cNvPr>
          <p:cNvPicPr>
            <a:picLocks noGrp="1" noChangeAspect="1"/>
          </p:cNvPicPr>
          <p:nvPr>
            <p:ph idx="1"/>
          </p:nvPr>
        </p:nvPicPr>
        <p:blipFill>
          <a:blip r:embed="rId2"/>
          <a:stretch>
            <a:fillRect/>
          </a:stretch>
        </p:blipFill>
        <p:spPr>
          <a:xfrm>
            <a:off x="-1" y="0"/>
            <a:ext cx="12192001" cy="6858000"/>
          </a:xfrm>
        </p:spPr>
      </p:pic>
    </p:spTree>
    <p:extLst>
      <p:ext uri="{BB962C8B-B14F-4D97-AF65-F5344CB8AC3E}">
        <p14:creationId xmlns:p14="http://schemas.microsoft.com/office/powerpoint/2010/main" val="1458256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006BE-E2D4-4F27-A69A-8C57D03238A3}"/>
              </a:ext>
            </a:extLst>
          </p:cNvPr>
          <p:cNvSpPr>
            <a:spLocks noGrp="1"/>
          </p:cNvSpPr>
          <p:nvPr>
            <p:ph type="title"/>
          </p:nvPr>
        </p:nvSpPr>
        <p:spPr/>
        <p:txBody>
          <a:bodyPr/>
          <a:lstStyle/>
          <a:p>
            <a:endParaRPr lang="en-US"/>
          </a:p>
        </p:txBody>
      </p:sp>
      <p:pic>
        <p:nvPicPr>
          <p:cNvPr id="5" name="Content Placeholder 4" descr="Graphical user interface, text, application, email&#10;&#10;Description automatically generated">
            <a:extLst>
              <a:ext uri="{FF2B5EF4-FFF2-40B4-BE49-F238E27FC236}">
                <a16:creationId xmlns:a16="http://schemas.microsoft.com/office/drawing/2014/main" id="{6D6CB24C-68A0-4E13-B7BE-9B512601B4E4}"/>
              </a:ext>
            </a:extLst>
          </p:cNvPr>
          <p:cNvPicPr>
            <a:picLocks noGrp="1" noChangeAspect="1"/>
          </p:cNvPicPr>
          <p:nvPr>
            <p:ph idx="1"/>
          </p:nvPr>
        </p:nvPicPr>
        <p:blipFill>
          <a:blip r:embed="rId2"/>
          <a:stretch>
            <a:fillRect/>
          </a:stretch>
        </p:blipFill>
        <p:spPr>
          <a:xfrm>
            <a:off x="0" y="0"/>
            <a:ext cx="12191999" cy="6858000"/>
          </a:xfrm>
        </p:spPr>
      </p:pic>
    </p:spTree>
    <p:extLst>
      <p:ext uri="{BB962C8B-B14F-4D97-AF65-F5344CB8AC3E}">
        <p14:creationId xmlns:p14="http://schemas.microsoft.com/office/powerpoint/2010/main" val="24733788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6FD07-0036-427C-891B-C2AD3C8BAC61}"/>
              </a:ext>
            </a:extLst>
          </p:cNvPr>
          <p:cNvSpPr>
            <a:spLocks noGrp="1"/>
          </p:cNvSpPr>
          <p:nvPr>
            <p:ph type="title"/>
          </p:nvPr>
        </p:nvSpPr>
        <p:spPr/>
        <p:txBody>
          <a:bodyPr/>
          <a:lstStyle/>
          <a:p>
            <a:endParaRPr lang="en-US"/>
          </a:p>
        </p:txBody>
      </p:sp>
      <p:pic>
        <p:nvPicPr>
          <p:cNvPr id="5" name="Content Placeholder 4" descr="Graphical user interface, text, application, email&#10;&#10;Description automatically generated">
            <a:extLst>
              <a:ext uri="{FF2B5EF4-FFF2-40B4-BE49-F238E27FC236}">
                <a16:creationId xmlns:a16="http://schemas.microsoft.com/office/drawing/2014/main" id="{6BF4CFA1-743F-4538-81DE-FE7A23E8085D}"/>
              </a:ext>
            </a:extLst>
          </p:cNvPr>
          <p:cNvPicPr>
            <a:picLocks noGrp="1" noChangeAspect="1"/>
          </p:cNvPicPr>
          <p:nvPr>
            <p:ph idx="1"/>
          </p:nvPr>
        </p:nvPicPr>
        <p:blipFill>
          <a:blip r:embed="rId2"/>
          <a:stretch>
            <a:fillRect/>
          </a:stretch>
        </p:blipFill>
        <p:spPr>
          <a:xfrm>
            <a:off x="0" y="0"/>
            <a:ext cx="12175009" cy="6858000"/>
          </a:xfrm>
        </p:spPr>
      </p:pic>
    </p:spTree>
    <p:extLst>
      <p:ext uri="{BB962C8B-B14F-4D97-AF65-F5344CB8AC3E}">
        <p14:creationId xmlns:p14="http://schemas.microsoft.com/office/powerpoint/2010/main" val="11345183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65A4E-588F-4641-B4D6-298FB49271E8}"/>
              </a:ext>
            </a:extLst>
          </p:cNvPr>
          <p:cNvSpPr>
            <a:spLocks noGrp="1"/>
          </p:cNvSpPr>
          <p:nvPr>
            <p:ph type="title"/>
          </p:nvPr>
        </p:nvSpPr>
        <p:spPr/>
        <p:txBody>
          <a:bodyPr/>
          <a:lstStyle/>
          <a:p>
            <a:endParaRPr lang="en-US"/>
          </a:p>
        </p:txBody>
      </p:sp>
      <p:pic>
        <p:nvPicPr>
          <p:cNvPr id="9" name="Content Placeholder 8" descr="Graphical user interface, text, application, email&#10;&#10;Description automatically generated">
            <a:extLst>
              <a:ext uri="{FF2B5EF4-FFF2-40B4-BE49-F238E27FC236}">
                <a16:creationId xmlns:a16="http://schemas.microsoft.com/office/drawing/2014/main" id="{F1C15893-5ED7-491B-9958-F333D2862476}"/>
              </a:ext>
            </a:extLst>
          </p:cNvPr>
          <p:cNvPicPr>
            <a:picLocks noGrp="1" noChangeAspect="1"/>
          </p:cNvPicPr>
          <p:nvPr>
            <p:ph idx="1"/>
          </p:nvPr>
        </p:nvPicPr>
        <p:blipFill>
          <a:blip r:embed="rId2"/>
          <a:stretch>
            <a:fillRect/>
          </a:stretch>
        </p:blipFill>
        <p:spPr>
          <a:xfrm>
            <a:off x="0" y="1968499"/>
            <a:ext cx="12273085" cy="3036253"/>
          </a:xfrm>
        </p:spPr>
      </p:pic>
      <p:pic>
        <p:nvPicPr>
          <p:cNvPr id="4" name="Picture 3" descr="Shape, calendar, arrow&#10;&#10;Description automatically generated">
            <a:extLst>
              <a:ext uri="{FF2B5EF4-FFF2-40B4-BE49-F238E27FC236}">
                <a16:creationId xmlns:a16="http://schemas.microsoft.com/office/drawing/2014/main" id="{C0B3BC09-3256-411A-A7DD-A6190215B442}"/>
              </a:ext>
            </a:extLst>
          </p:cNvPr>
          <p:cNvPicPr>
            <a:picLocks noChangeAspect="1"/>
          </p:cNvPicPr>
          <p:nvPr/>
        </p:nvPicPr>
        <p:blipFill>
          <a:blip r:embed="rId3"/>
          <a:stretch>
            <a:fillRect/>
          </a:stretch>
        </p:blipFill>
        <p:spPr>
          <a:xfrm>
            <a:off x="11282082" y="5920298"/>
            <a:ext cx="909286" cy="937701"/>
          </a:xfrm>
          <a:prstGeom prst="rect">
            <a:avLst/>
          </a:prstGeom>
        </p:spPr>
      </p:pic>
    </p:spTree>
    <p:extLst>
      <p:ext uri="{BB962C8B-B14F-4D97-AF65-F5344CB8AC3E}">
        <p14:creationId xmlns:p14="http://schemas.microsoft.com/office/powerpoint/2010/main" val="28656802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7EAD6-C1AE-4D70-8E1C-27463E00C646}"/>
              </a:ext>
            </a:extLst>
          </p:cNvPr>
          <p:cNvSpPr>
            <a:spLocks noGrp="1"/>
          </p:cNvSpPr>
          <p:nvPr>
            <p:ph type="title"/>
          </p:nvPr>
        </p:nvSpPr>
        <p:spPr/>
        <p:txBody>
          <a:bodyPr/>
          <a:lstStyle/>
          <a:p>
            <a:r>
              <a:rPr lang="en-US" dirty="0"/>
              <a:t>Scenario 1: answer</a:t>
            </a:r>
          </a:p>
        </p:txBody>
      </p:sp>
      <p:sp>
        <p:nvSpPr>
          <p:cNvPr id="3" name="Content Placeholder 2">
            <a:extLst>
              <a:ext uri="{FF2B5EF4-FFF2-40B4-BE49-F238E27FC236}">
                <a16:creationId xmlns:a16="http://schemas.microsoft.com/office/drawing/2014/main" id="{2B8DFD0F-AD51-4090-AB0C-1299200AB8ED}"/>
              </a:ext>
            </a:extLst>
          </p:cNvPr>
          <p:cNvSpPr>
            <a:spLocks noGrp="1"/>
          </p:cNvSpPr>
          <p:nvPr>
            <p:ph idx="1"/>
          </p:nvPr>
        </p:nvSpPr>
        <p:spPr/>
        <p:txBody>
          <a:bodyPr/>
          <a:lstStyle/>
          <a:p>
            <a:r>
              <a:rPr lang="en-US" sz="2800" dirty="0"/>
              <a:t>Property of Credit Card reported Stolen with ATM Fraud.</a:t>
            </a:r>
          </a:p>
          <a:p>
            <a:r>
              <a:rPr lang="en-US" sz="2800" dirty="0"/>
              <a:t>ATM Fraud does not apply to the theft of a credit/debit card but rather its fraudulent use.</a:t>
            </a:r>
          </a:p>
          <a:p>
            <a:pPr lvl="1"/>
            <a:r>
              <a:rPr lang="en-US" sz="2400" dirty="0"/>
              <a:t>PG 26 of the NIBRS User Manual</a:t>
            </a:r>
          </a:p>
          <a:p>
            <a:endParaRPr lang="en-US" dirty="0"/>
          </a:p>
        </p:txBody>
      </p:sp>
      <p:pic>
        <p:nvPicPr>
          <p:cNvPr id="4" name="Picture 3" descr="Shape, calendar, arrow&#10;&#10;Description automatically generated">
            <a:extLst>
              <a:ext uri="{FF2B5EF4-FFF2-40B4-BE49-F238E27FC236}">
                <a16:creationId xmlns:a16="http://schemas.microsoft.com/office/drawing/2014/main" id="{A2443FAD-1ABC-469C-AEB4-D2E1B87C8552}"/>
              </a:ext>
            </a:extLst>
          </p:cNvPr>
          <p:cNvPicPr>
            <a:picLocks noChangeAspect="1"/>
          </p:cNvPicPr>
          <p:nvPr/>
        </p:nvPicPr>
        <p:blipFill>
          <a:blip r:embed="rId2"/>
          <a:stretch>
            <a:fillRect/>
          </a:stretch>
        </p:blipFill>
        <p:spPr>
          <a:xfrm>
            <a:off x="11282082" y="5947192"/>
            <a:ext cx="909286" cy="937701"/>
          </a:xfrm>
          <a:prstGeom prst="rect">
            <a:avLst/>
          </a:prstGeom>
        </p:spPr>
      </p:pic>
      <p:sp>
        <p:nvSpPr>
          <p:cNvPr id="5" name="TextBox 4">
            <a:extLst>
              <a:ext uri="{FF2B5EF4-FFF2-40B4-BE49-F238E27FC236}">
                <a16:creationId xmlns:a16="http://schemas.microsoft.com/office/drawing/2014/main" id="{F6320FC3-EF2B-4CE1-8FF0-BC89FF339CEE}"/>
              </a:ext>
            </a:extLst>
          </p:cNvPr>
          <p:cNvSpPr txBox="1"/>
          <p:nvPr/>
        </p:nvSpPr>
        <p:spPr>
          <a:xfrm>
            <a:off x="0" y="0"/>
            <a:ext cx="838200" cy="253916"/>
          </a:xfrm>
          <a:prstGeom prst="rect">
            <a:avLst/>
          </a:prstGeom>
          <a:noFill/>
        </p:spPr>
        <p:txBody>
          <a:bodyPr wrap="square">
            <a:spAutoFit/>
          </a:bodyPr>
          <a:lstStyle/>
          <a:p>
            <a:r>
              <a:rPr lang="en-US" sz="1050" dirty="0"/>
              <a:t>Reporting</a:t>
            </a:r>
          </a:p>
        </p:txBody>
      </p:sp>
    </p:spTree>
    <p:extLst>
      <p:ext uri="{BB962C8B-B14F-4D97-AF65-F5344CB8AC3E}">
        <p14:creationId xmlns:p14="http://schemas.microsoft.com/office/powerpoint/2010/main" val="1701071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BAC45-6370-40AB-A8A2-4DDE736A02ED}"/>
              </a:ext>
            </a:extLst>
          </p:cNvPr>
          <p:cNvSpPr>
            <a:spLocks noGrp="1"/>
          </p:cNvSpPr>
          <p:nvPr>
            <p:ph type="title"/>
          </p:nvPr>
        </p:nvSpPr>
        <p:spPr/>
        <p:txBody>
          <a:bodyPr/>
          <a:lstStyle/>
          <a:p>
            <a:r>
              <a:rPr lang="en-US" dirty="0"/>
              <a:t>Scenario Example 2 </a:t>
            </a:r>
          </a:p>
        </p:txBody>
      </p:sp>
      <p:pic>
        <p:nvPicPr>
          <p:cNvPr id="6" name="Content Placeholder 5" descr="Graphical user interface, text, application, email&#10;&#10;Description automatically generated">
            <a:extLst>
              <a:ext uri="{FF2B5EF4-FFF2-40B4-BE49-F238E27FC236}">
                <a16:creationId xmlns:a16="http://schemas.microsoft.com/office/drawing/2014/main" id="{BA28D320-C20B-4EDC-A13B-852AD9990602}"/>
              </a:ext>
            </a:extLst>
          </p:cNvPr>
          <p:cNvPicPr>
            <a:picLocks noGrp="1" noChangeAspect="1"/>
          </p:cNvPicPr>
          <p:nvPr>
            <p:ph idx="1"/>
          </p:nvPr>
        </p:nvPicPr>
        <p:blipFill>
          <a:blip r:embed="rId2"/>
          <a:stretch>
            <a:fillRect/>
          </a:stretch>
        </p:blipFill>
        <p:spPr>
          <a:xfrm>
            <a:off x="0" y="1693718"/>
            <a:ext cx="12192000" cy="4436918"/>
          </a:xfrm>
        </p:spPr>
      </p:pic>
    </p:spTree>
    <p:extLst>
      <p:ext uri="{BB962C8B-B14F-4D97-AF65-F5344CB8AC3E}">
        <p14:creationId xmlns:p14="http://schemas.microsoft.com/office/powerpoint/2010/main" val="14650057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F53E7-004E-4F7C-BE63-1C0A4316DDB6}"/>
              </a:ext>
            </a:extLst>
          </p:cNvPr>
          <p:cNvSpPr>
            <a:spLocks noGrp="1"/>
          </p:cNvSpPr>
          <p:nvPr>
            <p:ph type="title"/>
          </p:nvPr>
        </p:nvSpPr>
        <p:spPr>
          <a:xfrm>
            <a:off x="695590" y="0"/>
            <a:ext cx="10800819" cy="937702"/>
          </a:xfrm>
        </p:spPr>
        <p:txBody>
          <a:bodyPr>
            <a:normAutofit/>
          </a:bodyPr>
          <a:lstStyle/>
          <a:p>
            <a:r>
              <a:rPr lang="en-US" dirty="0"/>
              <a:t>RAC/ARAC Additional Responsibilities </a:t>
            </a:r>
          </a:p>
        </p:txBody>
      </p:sp>
      <p:sp>
        <p:nvSpPr>
          <p:cNvPr id="3" name="Content Placeholder 2">
            <a:extLst>
              <a:ext uri="{FF2B5EF4-FFF2-40B4-BE49-F238E27FC236}">
                <a16:creationId xmlns:a16="http://schemas.microsoft.com/office/drawing/2014/main" id="{44819EB1-818F-4B88-B435-2392A47A5DFC}"/>
              </a:ext>
            </a:extLst>
          </p:cNvPr>
          <p:cNvSpPr>
            <a:spLocks noGrp="1"/>
          </p:cNvSpPr>
          <p:nvPr>
            <p:ph idx="1"/>
          </p:nvPr>
        </p:nvSpPr>
        <p:spPr>
          <a:xfrm>
            <a:off x="1280161" y="1540042"/>
            <a:ext cx="9462634" cy="3917482"/>
          </a:xfrm>
        </p:spPr>
        <p:txBody>
          <a:bodyPr>
            <a:normAutofit/>
          </a:bodyPr>
          <a:lstStyle/>
          <a:p>
            <a:r>
              <a:rPr lang="en-US" dirty="0"/>
              <a:t>Ensure data submissions meet State and FBI standards and the timeline for monthly, quarterly, and annual deadlines.</a:t>
            </a:r>
          </a:p>
          <a:p>
            <a:r>
              <a:rPr lang="en-US" dirty="0"/>
              <a:t>Address errors/warnings in a timely manner</a:t>
            </a:r>
          </a:p>
          <a:p>
            <a:r>
              <a:rPr lang="en-US" dirty="0"/>
              <a:t>Monitor uploads weekly to ensure data errors and warnings are kept to a minimum for quality assurance purposes.</a:t>
            </a:r>
          </a:p>
          <a:p>
            <a:r>
              <a:rPr lang="en-US" dirty="0"/>
              <a:t>Strive for ZERO percent Error Rate, Each category has a caveat to maintain under 4% for Group A and Group B</a:t>
            </a:r>
          </a:p>
        </p:txBody>
      </p:sp>
      <p:pic>
        <p:nvPicPr>
          <p:cNvPr id="4" name="Picture 3" descr="Shape, calendar, arrow&#10;&#10;Description automatically generated">
            <a:extLst>
              <a:ext uri="{FF2B5EF4-FFF2-40B4-BE49-F238E27FC236}">
                <a16:creationId xmlns:a16="http://schemas.microsoft.com/office/drawing/2014/main" id="{0D965B30-DE0D-446E-8C6E-FB5525974CF9}"/>
              </a:ext>
            </a:extLst>
          </p:cNvPr>
          <p:cNvPicPr>
            <a:picLocks noChangeAspect="1"/>
          </p:cNvPicPr>
          <p:nvPr/>
        </p:nvPicPr>
        <p:blipFill>
          <a:blip r:embed="rId3"/>
          <a:stretch>
            <a:fillRect/>
          </a:stretch>
        </p:blipFill>
        <p:spPr>
          <a:xfrm>
            <a:off x="11282082" y="5920298"/>
            <a:ext cx="909286" cy="937701"/>
          </a:xfrm>
          <a:prstGeom prst="rect">
            <a:avLst/>
          </a:prstGeom>
        </p:spPr>
      </p:pic>
      <p:sp>
        <p:nvSpPr>
          <p:cNvPr id="5" name="TextBox 4">
            <a:extLst>
              <a:ext uri="{FF2B5EF4-FFF2-40B4-BE49-F238E27FC236}">
                <a16:creationId xmlns:a16="http://schemas.microsoft.com/office/drawing/2014/main" id="{2A7021E0-24F7-4645-8EA7-4DCF7E68A063}"/>
              </a:ext>
            </a:extLst>
          </p:cNvPr>
          <p:cNvSpPr txBox="1"/>
          <p:nvPr/>
        </p:nvSpPr>
        <p:spPr>
          <a:xfrm>
            <a:off x="0" y="25235"/>
            <a:ext cx="606392" cy="253916"/>
          </a:xfrm>
          <a:prstGeom prst="rect">
            <a:avLst/>
          </a:prstGeom>
          <a:noFill/>
        </p:spPr>
        <p:txBody>
          <a:bodyPr wrap="square">
            <a:spAutoFit/>
          </a:bodyPr>
          <a:lstStyle/>
          <a:p>
            <a:r>
              <a:rPr lang="en-US" sz="1050" dirty="0"/>
              <a:t>Admin</a:t>
            </a:r>
          </a:p>
        </p:txBody>
      </p:sp>
    </p:spTree>
    <p:extLst>
      <p:ext uri="{BB962C8B-B14F-4D97-AF65-F5344CB8AC3E}">
        <p14:creationId xmlns:p14="http://schemas.microsoft.com/office/powerpoint/2010/main" val="413304077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588D0-BD1C-4C5E-9EEE-50D624001EED}"/>
              </a:ext>
            </a:extLst>
          </p:cNvPr>
          <p:cNvSpPr>
            <a:spLocks noGrp="1"/>
          </p:cNvSpPr>
          <p:nvPr>
            <p:ph type="title"/>
          </p:nvPr>
        </p:nvSpPr>
        <p:spPr/>
        <p:txBody>
          <a:bodyPr/>
          <a:lstStyle/>
          <a:p>
            <a:endParaRPr lang="en-US"/>
          </a:p>
        </p:txBody>
      </p:sp>
      <p:pic>
        <p:nvPicPr>
          <p:cNvPr id="6" name="Content Placeholder 5" descr="Graphical user interface, application&#10;&#10;Description automatically generated">
            <a:extLst>
              <a:ext uri="{FF2B5EF4-FFF2-40B4-BE49-F238E27FC236}">
                <a16:creationId xmlns:a16="http://schemas.microsoft.com/office/drawing/2014/main" id="{BB8F560B-5477-4404-B306-3C952E03526F}"/>
              </a:ext>
            </a:extLst>
          </p:cNvPr>
          <p:cNvPicPr>
            <a:picLocks noGrp="1" noChangeAspect="1"/>
          </p:cNvPicPr>
          <p:nvPr>
            <p:ph idx="1"/>
          </p:nvPr>
        </p:nvPicPr>
        <p:blipFill>
          <a:blip r:embed="rId2"/>
          <a:stretch>
            <a:fillRect/>
          </a:stretch>
        </p:blipFill>
        <p:spPr>
          <a:xfrm>
            <a:off x="-114299" y="0"/>
            <a:ext cx="12306300" cy="6858000"/>
          </a:xfrm>
        </p:spPr>
      </p:pic>
    </p:spTree>
    <p:extLst>
      <p:ext uri="{BB962C8B-B14F-4D97-AF65-F5344CB8AC3E}">
        <p14:creationId xmlns:p14="http://schemas.microsoft.com/office/powerpoint/2010/main" val="322106026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E33F1-BCBD-4A40-889F-535A897EE0B8}"/>
              </a:ext>
            </a:extLst>
          </p:cNvPr>
          <p:cNvSpPr>
            <a:spLocks noGrp="1"/>
          </p:cNvSpPr>
          <p:nvPr>
            <p:ph type="title"/>
          </p:nvPr>
        </p:nvSpPr>
        <p:spPr/>
        <p:txBody>
          <a:bodyPr/>
          <a:lstStyle/>
          <a:p>
            <a:endParaRPr lang="en-US"/>
          </a:p>
        </p:txBody>
      </p:sp>
      <p:pic>
        <p:nvPicPr>
          <p:cNvPr id="7" name="Content Placeholder 6" descr="Graphical user interface, text, application&#10;&#10;Description automatically generated">
            <a:extLst>
              <a:ext uri="{FF2B5EF4-FFF2-40B4-BE49-F238E27FC236}">
                <a16:creationId xmlns:a16="http://schemas.microsoft.com/office/drawing/2014/main" id="{23D45621-B2EF-49C3-8BA5-B21B79540128}"/>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148573974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732E7-E180-4B78-8FD8-4AF893EADCC4}"/>
              </a:ext>
            </a:extLst>
          </p:cNvPr>
          <p:cNvSpPr>
            <a:spLocks noGrp="1"/>
          </p:cNvSpPr>
          <p:nvPr>
            <p:ph type="title"/>
          </p:nvPr>
        </p:nvSpPr>
        <p:spPr/>
        <p:txBody>
          <a:bodyPr/>
          <a:lstStyle/>
          <a:p>
            <a:endParaRPr lang="en-US"/>
          </a:p>
        </p:txBody>
      </p:sp>
      <p:pic>
        <p:nvPicPr>
          <p:cNvPr id="7" name="Content Placeholder 6" descr="Graphical user interface, text, application, email&#10;&#10;Description automatically generated">
            <a:extLst>
              <a:ext uri="{FF2B5EF4-FFF2-40B4-BE49-F238E27FC236}">
                <a16:creationId xmlns:a16="http://schemas.microsoft.com/office/drawing/2014/main" id="{4C849050-E040-4E62-AD85-F1828E7A8342}"/>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272379080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79FA7-2EB3-4702-BE94-ECF95F550B22}"/>
              </a:ext>
            </a:extLst>
          </p:cNvPr>
          <p:cNvSpPr>
            <a:spLocks noGrp="1"/>
          </p:cNvSpPr>
          <p:nvPr>
            <p:ph type="title"/>
          </p:nvPr>
        </p:nvSpPr>
        <p:spPr/>
        <p:txBody>
          <a:bodyPr/>
          <a:lstStyle/>
          <a:p>
            <a:endParaRPr lang="en-US"/>
          </a:p>
        </p:txBody>
      </p:sp>
      <p:pic>
        <p:nvPicPr>
          <p:cNvPr id="7" name="Content Placeholder 6" descr="Graphical user interface, text, email&#10;&#10;Description automatically generated">
            <a:extLst>
              <a:ext uri="{FF2B5EF4-FFF2-40B4-BE49-F238E27FC236}">
                <a16:creationId xmlns:a16="http://schemas.microsoft.com/office/drawing/2014/main" id="{5A893727-9A31-4802-8C6D-064E1FDA5171}"/>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987021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82C1A-4CD0-4FE3-8CB1-EB9AF5E9C2BF}"/>
              </a:ext>
            </a:extLst>
          </p:cNvPr>
          <p:cNvSpPr>
            <a:spLocks noGrp="1"/>
          </p:cNvSpPr>
          <p:nvPr>
            <p:ph type="title"/>
          </p:nvPr>
        </p:nvSpPr>
        <p:spPr/>
        <p:txBody>
          <a:bodyPr/>
          <a:lstStyle/>
          <a:p>
            <a:endParaRPr lang="en-US"/>
          </a:p>
        </p:txBody>
      </p:sp>
      <p:pic>
        <p:nvPicPr>
          <p:cNvPr id="7" name="Content Placeholder 6" descr="Graphical user interface, application, Word&#10;&#10;Description automatically generated">
            <a:extLst>
              <a:ext uri="{FF2B5EF4-FFF2-40B4-BE49-F238E27FC236}">
                <a16:creationId xmlns:a16="http://schemas.microsoft.com/office/drawing/2014/main" id="{708AF91C-C51D-4614-A6D1-7370B45FB220}"/>
              </a:ext>
            </a:extLst>
          </p:cNvPr>
          <p:cNvPicPr>
            <a:picLocks noGrp="1" noChangeAspect="1"/>
          </p:cNvPicPr>
          <p:nvPr>
            <p:ph idx="1"/>
          </p:nvPr>
        </p:nvPicPr>
        <p:blipFill>
          <a:blip r:embed="rId2"/>
          <a:stretch>
            <a:fillRect/>
          </a:stretch>
        </p:blipFill>
        <p:spPr>
          <a:xfrm>
            <a:off x="1" y="2082800"/>
            <a:ext cx="12192000" cy="3238500"/>
          </a:xfrm>
        </p:spPr>
      </p:pic>
      <p:pic>
        <p:nvPicPr>
          <p:cNvPr id="4" name="Picture 3" descr="Shape, calendar, arrow&#10;&#10;Description automatically generated">
            <a:extLst>
              <a:ext uri="{FF2B5EF4-FFF2-40B4-BE49-F238E27FC236}">
                <a16:creationId xmlns:a16="http://schemas.microsoft.com/office/drawing/2014/main" id="{9B2DEC69-0115-428D-B2CA-B93ED690983F}"/>
              </a:ext>
            </a:extLst>
          </p:cNvPr>
          <p:cNvPicPr>
            <a:picLocks noChangeAspect="1"/>
          </p:cNvPicPr>
          <p:nvPr/>
        </p:nvPicPr>
        <p:blipFill>
          <a:blip r:embed="rId3"/>
          <a:stretch>
            <a:fillRect/>
          </a:stretch>
        </p:blipFill>
        <p:spPr>
          <a:xfrm>
            <a:off x="11282082" y="5920298"/>
            <a:ext cx="909286" cy="937701"/>
          </a:xfrm>
          <a:prstGeom prst="rect">
            <a:avLst/>
          </a:prstGeom>
        </p:spPr>
      </p:pic>
    </p:spTree>
    <p:extLst>
      <p:ext uri="{BB962C8B-B14F-4D97-AF65-F5344CB8AC3E}">
        <p14:creationId xmlns:p14="http://schemas.microsoft.com/office/powerpoint/2010/main" val="7656601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821B5-EC77-4ACF-B58F-4CB21F8F9989}"/>
              </a:ext>
            </a:extLst>
          </p:cNvPr>
          <p:cNvSpPr>
            <a:spLocks noGrp="1"/>
          </p:cNvSpPr>
          <p:nvPr>
            <p:ph type="title"/>
          </p:nvPr>
        </p:nvSpPr>
        <p:spPr/>
        <p:txBody>
          <a:bodyPr/>
          <a:lstStyle/>
          <a:p>
            <a:r>
              <a:rPr lang="en-US" dirty="0"/>
              <a:t>scenario 2:  answer</a:t>
            </a:r>
          </a:p>
        </p:txBody>
      </p:sp>
      <p:sp>
        <p:nvSpPr>
          <p:cNvPr id="3" name="Content Placeholder 2">
            <a:extLst>
              <a:ext uri="{FF2B5EF4-FFF2-40B4-BE49-F238E27FC236}">
                <a16:creationId xmlns:a16="http://schemas.microsoft.com/office/drawing/2014/main" id="{13C3CFDC-E301-46E9-8349-3AF1BD5D1231}"/>
              </a:ext>
            </a:extLst>
          </p:cNvPr>
          <p:cNvSpPr>
            <a:spLocks noGrp="1"/>
          </p:cNvSpPr>
          <p:nvPr>
            <p:ph idx="1"/>
          </p:nvPr>
        </p:nvSpPr>
        <p:spPr/>
        <p:txBody>
          <a:bodyPr/>
          <a:lstStyle/>
          <a:p>
            <a:r>
              <a:rPr lang="en-US" sz="2800" dirty="0"/>
              <a:t>Agency selected that this incident was a Cargo Theft.</a:t>
            </a:r>
          </a:p>
          <a:p>
            <a:r>
              <a:rPr lang="en-US" sz="2800" dirty="0"/>
              <a:t>The odds that $500 worth of tools were stolen from someone’s residence indicates that the likelihood that a Cargo Theft occurred is extremely low.</a:t>
            </a:r>
          </a:p>
          <a:p>
            <a:endParaRPr lang="en-US" dirty="0"/>
          </a:p>
        </p:txBody>
      </p:sp>
      <p:pic>
        <p:nvPicPr>
          <p:cNvPr id="4" name="Picture 3" descr="Shape, calendar, arrow&#10;&#10;Description automatically generated">
            <a:extLst>
              <a:ext uri="{FF2B5EF4-FFF2-40B4-BE49-F238E27FC236}">
                <a16:creationId xmlns:a16="http://schemas.microsoft.com/office/drawing/2014/main" id="{2DAB2F31-6531-4972-9826-7B2200E39DB8}"/>
              </a:ext>
            </a:extLst>
          </p:cNvPr>
          <p:cNvPicPr>
            <a:picLocks noChangeAspect="1"/>
          </p:cNvPicPr>
          <p:nvPr/>
        </p:nvPicPr>
        <p:blipFill>
          <a:blip r:embed="rId2"/>
          <a:stretch>
            <a:fillRect/>
          </a:stretch>
        </p:blipFill>
        <p:spPr>
          <a:xfrm>
            <a:off x="11282082" y="5920298"/>
            <a:ext cx="909286" cy="937701"/>
          </a:xfrm>
          <a:prstGeom prst="rect">
            <a:avLst/>
          </a:prstGeom>
        </p:spPr>
      </p:pic>
      <p:sp>
        <p:nvSpPr>
          <p:cNvPr id="5" name="TextBox 4">
            <a:extLst>
              <a:ext uri="{FF2B5EF4-FFF2-40B4-BE49-F238E27FC236}">
                <a16:creationId xmlns:a16="http://schemas.microsoft.com/office/drawing/2014/main" id="{9F75E807-2FFD-414C-B78C-3D7C0CD8D9FB}"/>
              </a:ext>
            </a:extLst>
          </p:cNvPr>
          <p:cNvSpPr txBox="1"/>
          <p:nvPr/>
        </p:nvSpPr>
        <p:spPr>
          <a:xfrm>
            <a:off x="0" y="0"/>
            <a:ext cx="838200" cy="253916"/>
          </a:xfrm>
          <a:prstGeom prst="rect">
            <a:avLst/>
          </a:prstGeom>
          <a:noFill/>
        </p:spPr>
        <p:txBody>
          <a:bodyPr wrap="square">
            <a:spAutoFit/>
          </a:bodyPr>
          <a:lstStyle/>
          <a:p>
            <a:r>
              <a:rPr lang="en-US" sz="1050" dirty="0"/>
              <a:t>Reporting</a:t>
            </a:r>
          </a:p>
        </p:txBody>
      </p:sp>
    </p:spTree>
    <p:extLst>
      <p:ext uri="{BB962C8B-B14F-4D97-AF65-F5344CB8AC3E}">
        <p14:creationId xmlns:p14="http://schemas.microsoft.com/office/powerpoint/2010/main" val="403625902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916137A-6F84-4BF9-97D8-A5FB2FDC4B17}"/>
              </a:ext>
            </a:extLst>
          </p:cNvPr>
          <p:cNvSpPr>
            <a:spLocks noGrp="1"/>
          </p:cNvSpPr>
          <p:nvPr>
            <p:ph type="title"/>
          </p:nvPr>
        </p:nvSpPr>
        <p:spPr>
          <a:xfrm>
            <a:off x="1448198" y="83101"/>
            <a:ext cx="9295603" cy="576262"/>
          </a:xfrm>
        </p:spPr>
        <p:txBody>
          <a:bodyPr>
            <a:normAutofit/>
          </a:bodyPr>
          <a:lstStyle/>
          <a:p>
            <a:r>
              <a:rPr lang="en-US" dirty="0"/>
              <a:t>Example  What’s the offense?</a:t>
            </a:r>
          </a:p>
        </p:txBody>
      </p:sp>
      <p:sp>
        <p:nvSpPr>
          <p:cNvPr id="8" name="Text Placeholder 7">
            <a:extLst>
              <a:ext uri="{FF2B5EF4-FFF2-40B4-BE49-F238E27FC236}">
                <a16:creationId xmlns:a16="http://schemas.microsoft.com/office/drawing/2014/main" id="{0C85688D-802F-403E-9F3F-EB07D0BA7046}"/>
              </a:ext>
            </a:extLst>
          </p:cNvPr>
          <p:cNvSpPr>
            <a:spLocks noGrp="1"/>
          </p:cNvSpPr>
          <p:nvPr>
            <p:ph type="body" idx="1"/>
          </p:nvPr>
        </p:nvSpPr>
        <p:spPr>
          <a:xfrm>
            <a:off x="443980" y="659363"/>
            <a:ext cx="4396338" cy="422577"/>
          </a:xfrm>
        </p:spPr>
        <p:txBody>
          <a:bodyPr>
            <a:normAutofit lnSpcReduction="10000"/>
          </a:bodyPr>
          <a:lstStyle/>
          <a:p>
            <a:r>
              <a:rPr lang="en-US" dirty="0"/>
              <a:t>Situation</a:t>
            </a:r>
          </a:p>
        </p:txBody>
      </p:sp>
      <p:sp>
        <p:nvSpPr>
          <p:cNvPr id="9" name="Content Placeholder 8">
            <a:extLst>
              <a:ext uri="{FF2B5EF4-FFF2-40B4-BE49-F238E27FC236}">
                <a16:creationId xmlns:a16="http://schemas.microsoft.com/office/drawing/2014/main" id="{5EC1DCF7-9E84-4605-9740-CDF6D8F86ADF}"/>
              </a:ext>
            </a:extLst>
          </p:cNvPr>
          <p:cNvSpPr>
            <a:spLocks noGrp="1"/>
          </p:cNvSpPr>
          <p:nvPr>
            <p:ph sz="half" idx="2"/>
          </p:nvPr>
        </p:nvSpPr>
        <p:spPr>
          <a:xfrm>
            <a:off x="443980" y="1104153"/>
            <a:ext cx="4396339" cy="3741738"/>
          </a:xfrm>
        </p:spPr>
        <p:txBody>
          <a:bodyPr/>
          <a:lstStyle/>
          <a:p>
            <a:pPr marL="0" lvl="0" indent="0" fontAlgn="base">
              <a:lnSpc>
                <a:spcPct val="100000"/>
              </a:lnSpc>
              <a:spcBef>
                <a:spcPct val="0"/>
              </a:spcBef>
              <a:spcAft>
                <a:spcPct val="0"/>
              </a:spcAft>
              <a:buNone/>
            </a:pPr>
            <a:r>
              <a:rPr lang="en-US" sz="2000" b="1" dirty="0">
                <a:ea typeface="Calibri" pitchFamily="34" charset="0"/>
                <a:cs typeface="Times New Roman" pitchFamily="18" charset="0"/>
              </a:rPr>
              <a:t>A motor vehicle was broken into and the radio was stolen out of the vehicle. </a:t>
            </a:r>
          </a:p>
          <a:p>
            <a:pPr marL="0" lvl="0" indent="0" fontAlgn="base">
              <a:lnSpc>
                <a:spcPct val="100000"/>
              </a:lnSpc>
              <a:spcBef>
                <a:spcPct val="0"/>
              </a:spcBef>
              <a:spcAft>
                <a:spcPct val="0"/>
              </a:spcAft>
              <a:buNone/>
            </a:pPr>
            <a:endParaRPr lang="en-US" b="1" dirty="0">
              <a:cs typeface="Times New Roman" pitchFamily="18" charset="0"/>
            </a:endParaRPr>
          </a:p>
          <a:p>
            <a:pPr marL="0" lvl="0" indent="0" fontAlgn="base">
              <a:lnSpc>
                <a:spcPct val="100000"/>
              </a:lnSpc>
              <a:spcBef>
                <a:spcPct val="0"/>
              </a:spcBef>
              <a:spcAft>
                <a:spcPct val="0"/>
              </a:spcAft>
              <a:buNone/>
            </a:pPr>
            <a:r>
              <a:rPr lang="en-US" sz="2000" dirty="0"/>
              <a:t>What are the reportable NIBRS Offense(s)?</a:t>
            </a:r>
          </a:p>
        </p:txBody>
      </p:sp>
      <p:sp>
        <p:nvSpPr>
          <p:cNvPr id="10" name="Text Placeholder 9">
            <a:extLst>
              <a:ext uri="{FF2B5EF4-FFF2-40B4-BE49-F238E27FC236}">
                <a16:creationId xmlns:a16="http://schemas.microsoft.com/office/drawing/2014/main" id="{6ADB0044-01CC-4CEB-8286-4E9C6E37B856}"/>
              </a:ext>
            </a:extLst>
          </p:cNvPr>
          <p:cNvSpPr>
            <a:spLocks noGrp="1"/>
          </p:cNvSpPr>
          <p:nvPr>
            <p:ph type="body" sz="quarter" idx="3"/>
          </p:nvPr>
        </p:nvSpPr>
        <p:spPr>
          <a:xfrm>
            <a:off x="6297319" y="1683327"/>
            <a:ext cx="4602745" cy="2258248"/>
          </a:xfrm>
        </p:spPr>
        <p:txBody>
          <a:bodyPr>
            <a:normAutofit lnSpcReduction="10000"/>
          </a:bodyPr>
          <a:lstStyle/>
          <a:p>
            <a:r>
              <a:rPr lang="en-US" sz="2400" dirty="0"/>
              <a:t>23G Theft of Motor Vehicle Parts and Accessories</a:t>
            </a:r>
          </a:p>
          <a:p>
            <a:r>
              <a:rPr lang="en-US" sz="2400" dirty="0"/>
              <a:t>290 Destruction/Damage/Vandalism if deemed substantial damage</a:t>
            </a:r>
          </a:p>
          <a:p>
            <a:endParaRPr lang="en-US" sz="2000" dirty="0"/>
          </a:p>
        </p:txBody>
      </p:sp>
      <p:pic>
        <p:nvPicPr>
          <p:cNvPr id="2" name="Picture 1">
            <a:extLst>
              <a:ext uri="{FF2B5EF4-FFF2-40B4-BE49-F238E27FC236}">
                <a16:creationId xmlns:a16="http://schemas.microsoft.com/office/drawing/2014/main" id="{75F71AF7-F579-4362-BD2A-423321F05249}"/>
              </a:ext>
            </a:extLst>
          </p:cNvPr>
          <p:cNvPicPr>
            <a:picLocks noChangeAspect="1"/>
          </p:cNvPicPr>
          <p:nvPr/>
        </p:nvPicPr>
        <p:blipFill>
          <a:blip r:embed="rId2"/>
          <a:stretch>
            <a:fillRect/>
          </a:stretch>
        </p:blipFill>
        <p:spPr>
          <a:xfrm>
            <a:off x="3762083" y="4386365"/>
            <a:ext cx="3455885" cy="2305048"/>
          </a:xfrm>
          <a:prstGeom prst="rect">
            <a:avLst/>
          </a:prstGeom>
        </p:spPr>
      </p:pic>
      <p:pic>
        <p:nvPicPr>
          <p:cNvPr id="12" name="Picture 11" descr="Shape, calendar, arrow&#10;&#10;Description automatically generated">
            <a:extLst>
              <a:ext uri="{FF2B5EF4-FFF2-40B4-BE49-F238E27FC236}">
                <a16:creationId xmlns:a16="http://schemas.microsoft.com/office/drawing/2014/main" id="{185D89E7-39F8-4250-8C80-22F704490258}"/>
              </a:ext>
            </a:extLst>
          </p:cNvPr>
          <p:cNvPicPr>
            <a:picLocks noChangeAspect="1"/>
          </p:cNvPicPr>
          <p:nvPr/>
        </p:nvPicPr>
        <p:blipFill>
          <a:blip r:embed="rId3"/>
          <a:stretch>
            <a:fillRect/>
          </a:stretch>
        </p:blipFill>
        <p:spPr>
          <a:xfrm>
            <a:off x="11282082" y="5920298"/>
            <a:ext cx="909286" cy="937701"/>
          </a:xfrm>
          <a:prstGeom prst="rect">
            <a:avLst/>
          </a:prstGeom>
        </p:spPr>
      </p:pic>
    </p:spTree>
    <p:extLst>
      <p:ext uri="{BB962C8B-B14F-4D97-AF65-F5344CB8AC3E}">
        <p14:creationId xmlns:p14="http://schemas.microsoft.com/office/powerpoint/2010/main" val="3547004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DC8D3DA-3FD7-494F-9E17-665849E9B317}"/>
              </a:ext>
            </a:extLst>
          </p:cNvPr>
          <p:cNvSpPr>
            <a:spLocks noGrp="1"/>
          </p:cNvSpPr>
          <p:nvPr>
            <p:ph type="title"/>
          </p:nvPr>
        </p:nvSpPr>
        <p:spPr>
          <a:xfrm>
            <a:off x="1450392" y="121126"/>
            <a:ext cx="9291215" cy="587136"/>
          </a:xfrm>
        </p:spPr>
        <p:txBody>
          <a:bodyPr/>
          <a:lstStyle/>
          <a:p>
            <a:r>
              <a:rPr lang="en-US" dirty="0"/>
              <a:t>Scenario 3</a:t>
            </a:r>
          </a:p>
        </p:txBody>
      </p:sp>
      <p:sp>
        <p:nvSpPr>
          <p:cNvPr id="10" name="Content Placeholder 9">
            <a:extLst>
              <a:ext uri="{FF2B5EF4-FFF2-40B4-BE49-F238E27FC236}">
                <a16:creationId xmlns:a16="http://schemas.microsoft.com/office/drawing/2014/main" id="{789564A7-8DD1-481B-BFF2-00730E59EA54}"/>
              </a:ext>
            </a:extLst>
          </p:cNvPr>
          <p:cNvSpPr>
            <a:spLocks noGrp="1"/>
          </p:cNvSpPr>
          <p:nvPr>
            <p:ph idx="1"/>
          </p:nvPr>
        </p:nvSpPr>
        <p:spPr>
          <a:xfrm>
            <a:off x="798897" y="1212784"/>
            <a:ext cx="9943897" cy="4253562"/>
          </a:xfrm>
        </p:spPr>
        <p:txBody>
          <a:bodyPr>
            <a:normAutofit/>
          </a:bodyPr>
          <a:lstStyle/>
          <a:p>
            <a:r>
              <a:rPr lang="en-US" sz="2400" b="1" dirty="0">
                <a:ea typeface="+mn-lt"/>
                <a:cs typeface="+mn-lt"/>
              </a:rPr>
              <a:t>A vehicle was broken into. The car’s in-dash navigation unit was stolen. In addition, a laptop was taken from the backseat.</a:t>
            </a:r>
            <a:endParaRPr lang="en-US" sz="2400" dirty="0">
              <a:ea typeface="+mn-lt"/>
              <a:cs typeface="+mn-lt"/>
            </a:endParaRPr>
          </a:p>
          <a:p>
            <a:pPr marL="0" indent="0" algn="l">
              <a:buNone/>
            </a:pPr>
            <a:endParaRPr lang="en-US" sz="2000" dirty="0">
              <a:ea typeface="+mn-lt"/>
              <a:cs typeface="+mn-lt"/>
            </a:endParaRPr>
          </a:p>
          <a:p>
            <a:pPr marL="0" indent="0" algn="l">
              <a:buNone/>
            </a:pPr>
            <a:r>
              <a:rPr lang="en-US" sz="2000" dirty="0">
                <a:ea typeface="+mn-lt"/>
                <a:cs typeface="+mn-lt"/>
              </a:rPr>
              <a:t>What are the reportable NIBRS Offense(s)?</a:t>
            </a:r>
          </a:p>
          <a:p>
            <a:endParaRPr lang="en-US" dirty="0"/>
          </a:p>
          <a:p>
            <a:r>
              <a:rPr lang="en-US" dirty="0"/>
              <a:t>What are potential issues with how this incident was submitted?</a:t>
            </a:r>
          </a:p>
          <a:p>
            <a:r>
              <a:rPr lang="en-US" dirty="0"/>
              <a:t>Keep note of the previous slide.</a:t>
            </a:r>
          </a:p>
        </p:txBody>
      </p:sp>
      <p:sp>
        <p:nvSpPr>
          <p:cNvPr id="4" name="TextBox 3">
            <a:extLst>
              <a:ext uri="{FF2B5EF4-FFF2-40B4-BE49-F238E27FC236}">
                <a16:creationId xmlns:a16="http://schemas.microsoft.com/office/drawing/2014/main" id="{9FF596EB-45A9-44FC-9077-DBA8C37FAD65}"/>
              </a:ext>
            </a:extLst>
          </p:cNvPr>
          <p:cNvSpPr txBox="1"/>
          <p:nvPr/>
        </p:nvSpPr>
        <p:spPr>
          <a:xfrm>
            <a:off x="0" y="0"/>
            <a:ext cx="838200" cy="253916"/>
          </a:xfrm>
          <a:prstGeom prst="rect">
            <a:avLst/>
          </a:prstGeom>
          <a:noFill/>
        </p:spPr>
        <p:txBody>
          <a:bodyPr wrap="square">
            <a:spAutoFit/>
          </a:bodyPr>
          <a:lstStyle/>
          <a:p>
            <a:r>
              <a:rPr lang="en-US" sz="1050" dirty="0"/>
              <a:t>Reporting</a:t>
            </a:r>
          </a:p>
        </p:txBody>
      </p:sp>
    </p:spTree>
    <p:extLst>
      <p:ext uri="{BB962C8B-B14F-4D97-AF65-F5344CB8AC3E}">
        <p14:creationId xmlns:p14="http://schemas.microsoft.com/office/powerpoint/2010/main" val="7843412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D3EAC-9A58-4343-842D-656292369323}"/>
              </a:ext>
            </a:extLst>
          </p:cNvPr>
          <p:cNvSpPr>
            <a:spLocks noGrp="1"/>
          </p:cNvSpPr>
          <p:nvPr>
            <p:ph type="title"/>
          </p:nvPr>
        </p:nvSpPr>
        <p:spPr>
          <a:xfrm>
            <a:off x="1374577" y="0"/>
            <a:ext cx="9291215" cy="583219"/>
          </a:xfrm>
        </p:spPr>
        <p:txBody>
          <a:bodyPr/>
          <a:lstStyle/>
          <a:p>
            <a:r>
              <a:rPr lang="en-US" dirty="0"/>
              <a:t>Scenario Review</a:t>
            </a:r>
          </a:p>
        </p:txBody>
      </p:sp>
      <p:pic>
        <p:nvPicPr>
          <p:cNvPr id="5" name="Content Placeholder 4" descr="Graphical user interface, text, application&#10;&#10;Description automatically generated">
            <a:extLst>
              <a:ext uri="{FF2B5EF4-FFF2-40B4-BE49-F238E27FC236}">
                <a16:creationId xmlns:a16="http://schemas.microsoft.com/office/drawing/2014/main" id="{4B6E7847-AC40-4467-92AD-A830F1D38EF9}"/>
              </a:ext>
            </a:extLst>
          </p:cNvPr>
          <p:cNvPicPr>
            <a:picLocks noGrp="1" noChangeAspect="1"/>
          </p:cNvPicPr>
          <p:nvPr>
            <p:ph idx="1"/>
          </p:nvPr>
        </p:nvPicPr>
        <p:blipFill>
          <a:blip r:embed="rId2"/>
          <a:stretch>
            <a:fillRect/>
          </a:stretch>
        </p:blipFill>
        <p:spPr>
          <a:xfrm>
            <a:off x="15932" y="751606"/>
            <a:ext cx="12176068" cy="5370061"/>
          </a:xfrm>
        </p:spPr>
      </p:pic>
    </p:spTree>
    <p:extLst>
      <p:ext uri="{BB962C8B-B14F-4D97-AF65-F5344CB8AC3E}">
        <p14:creationId xmlns:p14="http://schemas.microsoft.com/office/powerpoint/2010/main" val="131028708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1407B3-07BD-46A0-8850-4B85D492381E}"/>
              </a:ext>
            </a:extLst>
          </p:cNvPr>
          <p:cNvPicPr>
            <a:picLocks noChangeAspect="1"/>
          </p:cNvPicPr>
          <p:nvPr/>
        </p:nvPicPr>
        <p:blipFill>
          <a:blip r:embed="rId2"/>
          <a:stretch>
            <a:fillRect/>
          </a:stretch>
        </p:blipFill>
        <p:spPr>
          <a:xfrm>
            <a:off x="0" y="310247"/>
            <a:ext cx="12191999" cy="5685421"/>
          </a:xfrm>
          <a:prstGeom prst="rect">
            <a:avLst/>
          </a:prstGeom>
        </p:spPr>
      </p:pic>
    </p:spTree>
    <p:extLst>
      <p:ext uri="{BB962C8B-B14F-4D97-AF65-F5344CB8AC3E}">
        <p14:creationId xmlns:p14="http://schemas.microsoft.com/office/powerpoint/2010/main" val="16929569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10CCF-B4D2-484D-BE39-A2CE357BEDFD}"/>
              </a:ext>
            </a:extLst>
          </p:cNvPr>
          <p:cNvSpPr>
            <a:spLocks noGrp="1"/>
          </p:cNvSpPr>
          <p:nvPr>
            <p:ph type="title"/>
          </p:nvPr>
        </p:nvSpPr>
        <p:spPr>
          <a:xfrm>
            <a:off x="259883" y="587015"/>
            <a:ext cx="3041584" cy="4836942"/>
          </a:xfrm>
        </p:spPr>
        <p:txBody>
          <a:bodyPr>
            <a:normAutofit/>
          </a:bodyPr>
          <a:lstStyle/>
          <a:p>
            <a:pPr algn="r"/>
            <a:r>
              <a:rPr lang="en-US" dirty="0">
                <a:solidFill>
                  <a:schemeClr val="tx1"/>
                </a:solidFill>
              </a:rPr>
              <a:t>State Monitoring Federal Quality Assurance</a:t>
            </a:r>
            <a:br>
              <a:rPr lang="en-US" dirty="0">
                <a:solidFill>
                  <a:schemeClr val="tx1"/>
                </a:solidFill>
              </a:rPr>
            </a:br>
            <a:r>
              <a:rPr lang="en-US" dirty="0">
                <a:solidFill>
                  <a:schemeClr val="tx1"/>
                </a:solidFill>
              </a:rPr>
              <a:t>Review Process</a:t>
            </a:r>
          </a:p>
        </p:txBody>
      </p:sp>
      <p:sp>
        <p:nvSpPr>
          <p:cNvPr id="3" name="Content Placeholder 2">
            <a:extLst>
              <a:ext uri="{FF2B5EF4-FFF2-40B4-BE49-F238E27FC236}">
                <a16:creationId xmlns:a16="http://schemas.microsoft.com/office/drawing/2014/main" id="{76D60206-F1CC-47D4-B357-05800497D09E}"/>
              </a:ext>
            </a:extLst>
          </p:cNvPr>
          <p:cNvSpPr>
            <a:spLocks noGrp="1"/>
          </p:cNvSpPr>
          <p:nvPr>
            <p:ph idx="1"/>
          </p:nvPr>
        </p:nvSpPr>
        <p:spPr>
          <a:xfrm>
            <a:off x="5012648" y="596514"/>
            <a:ext cx="6269434" cy="4836943"/>
          </a:xfrm>
        </p:spPr>
        <p:txBody>
          <a:bodyPr>
            <a:normAutofit/>
          </a:bodyPr>
          <a:lstStyle/>
          <a:p>
            <a:r>
              <a:rPr lang="en-US" dirty="0"/>
              <a:t>Every LEA in the State of Nevada that submits NIBRS data to the Central Repository will go through the State Monitoring Federal Quality Assurance Review Process (QAR)</a:t>
            </a:r>
          </a:p>
          <a:p>
            <a:endParaRPr lang="en-US" dirty="0"/>
          </a:p>
          <a:p>
            <a:r>
              <a:rPr lang="en-US" dirty="0"/>
              <a:t>RACs will be notified of your scheduled QAR via email</a:t>
            </a:r>
          </a:p>
          <a:p>
            <a:endParaRPr lang="en-US" dirty="0"/>
          </a:p>
          <a:p>
            <a:r>
              <a:rPr lang="en-US" dirty="0"/>
              <a:t>Forms will be sent out to agency RAC to be completed before the QAR takes place</a:t>
            </a:r>
          </a:p>
          <a:p>
            <a:pPr lvl="1"/>
            <a:r>
              <a:rPr lang="en-US" dirty="0"/>
              <a:t>Details to follow</a:t>
            </a:r>
          </a:p>
        </p:txBody>
      </p:sp>
      <p:pic>
        <p:nvPicPr>
          <p:cNvPr id="9" name="Picture 8" descr="Shape, calendar, arrow&#10;&#10;Description automatically generated">
            <a:extLst>
              <a:ext uri="{FF2B5EF4-FFF2-40B4-BE49-F238E27FC236}">
                <a16:creationId xmlns:a16="http://schemas.microsoft.com/office/drawing/2014/main" id="{D7D7ECE2-FA7D-419B-8028-F62AA6EF7EC7}"/>
              </a:ext>
            </a:extLst>
          </p:cNvPr>
          <p:cNvPicPr>
            <a:picLocks noChangeAspect="1"/>
          </p:cNvPicPr>
          <p:nvPr/>
        </p:nvPicPr>
        <p:blipFill>
          <a:blip r:embed="rId2"/>
          <a:stretch>
            <a:fillRect/>
          </a:stretch>
        </p:blipFill>
        <p:spPr>
          <a:xfrm>
            <a:off x="11282082" y="5920298"/>
            <a:ext cx="909286" cy="937701"/>
          </a:xfrm>
          <a:prstGeom prst="rect">
            <a:avLst/>
          </a:prstGeom>
        </p:spPr>
      </p:pic>
      <p:sp>
        <p:nvSpPr>
          <p:cNvPr id="6" name="TextBox 5">
            <a:extLst>
              <a:ext uri="{FF2B5EF4-FFF2-40B4-BE49-F238E27FC236}">
                <a16:creationId xmlns:a16="http://schemas.microsoft.com/office/drawing/2014/main" id="{0A7AE4F1-1E91-42A6-BDF5-4A55119E8C23}"/>
              </a:ext>
            </a:extLst>
          </p:cNvPr>
          <p:cNvSpPr txBox="1"/>
          <p:nvPr/>
        </p:nvSpPr>
        <p:spPr>
          <a:xfrm>
            <a:off x="0" y="0"/>
            <a:ext cx="712269" cy="253916"/>
          </a:xfrm>
          <a:prstGeom prst="rect">
            <a:avLst/>
          </a:prstGeom>
          <a:noFill/>
        </p:spPr>
        <p:txBody>
          <a:bodyPr wrap="square">
            <a:spAutoFit/>
          </a:bodyPr>
          <a:lstStyle/>
          <a:p>
            <a:r>
              <a:rPr lang="en-US" sz="1050" dirty="0"/>
              <a:t>Admin</a:t>
            </a:r>
          </a:p>
        </p:txBody>
      </p:sp>
    </p:spTree>
    <p:extLst>
      <p:ext uri="{BB962C8B-B14F-4D97-AF65-F5344CB8AC3E}">
        <p14:creationId xmlns:p14="http://schemas.microsoft.com/office/powerpoint/2010/main" val="327525381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C40A05D-69C8-47FC-BF25-3F234DF85701}"/>
              </a:ext>
            </a:extLst>
          </p:cNvPr>
          <p:cNvPicPr>
            <a:picLocks noChangeAspect="1"/>
          </p:cNvPicPr>
          <p:nvPr/>
        </p:nvPicPr>
        <p:blipFill rotWithShape="1">
          <a:blip r:embed="rId2"/>
          <a:srcRect t="10875"/>
          <a:stretch/>
        </p:blipFill>
        <p:spPr>
          <a:xfrm>
            <a:off x="15341" y="0"/>
            <a:ext cx="12224352" cy="6641432"/>
          </a:xfrm>
          <a:prstGeom prst="rect">
            <a:avLst/>
          </a:prstGeom>
        </p:spPr>
      </p:pic>
    </p:spTree>
    <p:extLst>
      <p:ext uri="{BB962C8B-B14F-4D97-AF65-F5344CB8AC3E}">
        <p14:creationId xmlns:p14="http://schemas.microsoft.com/office/powerpoint/2010/main" val="33720482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F4EB1-AA29-485E-B2DA-6E3AEA742DAE}"/>
              </a:ext>
            </a:extLst>
          </p:cNvPr>
          <p:cNvSpPr>
            <a:spLocks noGrp="1"/>
          </p:cNvSpPr>
          <p:nvPr>
            <p:ph type="title"/>
          </p:nvPr>
        </p:nvSpPr>
        <p:spPr/>
        <p:txBody>
          <a:bodyPr/>
          <a:lstStyle/>
          <a:p>
            <a:endParaRPr lang="en-US"/>
          </a:p>
        </p:txBody>
      </p:sp>
      <p:pic>
        <p:nvPicPr>
          <p:cNvPr id="5" name="Content Placeholder 4" descr="Graphical user interface, text, application, email&#10;&#10;Description automatically generated">
            <a:extLst>
              <a:ext uri="{FF2B5EF4-FFF2-40B4-BE49-F238E27FC236}">
                <a16:creationId xmlns:a16="http://schemas.microsoft.com/office/drawing/2014/main" id="{01DA3C71-06AA-4343-A60C-29BFD2F16B7C}"/>
              </a:ext>
            </a:extLst>
          </p:cNvPr>
          <p:cNvPicPr>
            <a:picLocks noGrp="1" noChangeAspect="1"/>
          </p:cNvPicPr>
          <p:nvPr>
            <p:ph idx="1"/>
          </p:nvPr>
        </p:nvPicPr>
        <p:blipFill>
          <a:blip r:embed="rId2"/>
          <a:stretch>
            <a:fillRect/>
          </a:stretch>
        </p:blipFill>
        <p:spPr>
          <a:xfrm>
            <a:off x="0" y="0"/>
            <a:ext cx="12191999" cy="6858000"/>
          </a:xfrm>
        </p:spPr>
      </p:pic>
    </p:spTree>
    <p:extLst>
      <p:ext uri="{BB962C8B-B14F-4D97-AF65-F5344CB8AC3E}">
        <p14:creationId xmlns:p14="http://schemas.microsoft.com/office/powerpoint/2010/main" val="269307774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9B928-6107-4FB0-9BA7-192481EAEDC7}"/>
              </a:ext>
            </a:extLst>
          </p:cNvPr>
          <p:cNvSpPr>
            <a:spLocks noGrp="1"/>
          </p:cNvSpPr>
          <p:nvPr>
            <p:ph type="title"/>
          </p:nvPr>
        </p:nvSpPr>
        <p:spPr/>
        <p:txBody>
          <a:bodyPr/>
          <a:lstStyle/>
          <a:p>
            <a:endParaRPr lang="en-US"/>
          </a:p>
        </p:txBody>
      </p:sp>
      <p:pic>
        <p:nvPicPr>
          <p:cNvPr id="5" name="Content Placeholder 4" descr="Graphical user interface, application, Word&#10;&#10;Description automatically generated">
            <a:extLst>
              <a:ext uri="{FF2B5EF4-FFF2-40B4-BE49-F238E27FC236}">
                <a16:creationId xmlns:a16="http://schemas.microsoft.com/office/drawing/2014/main" id="{4143D325-072F-49A6-9981-5CA49EE20DB7}"/>
              </a:ext>
            </a:extLst>
          </p:cNvPr>
          <p:cNvPicPr>
            <a:picLocks noGrp="1" noChangeAspect="1"/>
          </p:cNvPicPr>
          <p:nvPr>
            <p:ph idx="1"/>
          </p:nvPr>
        </p:nvPicPr>
        <p:blipFill>
          <a:blip r:embed="rId2"/>
          <a:stretch>
            <a:fillRect/>
          </a:stretch>
        </p:blipFill>
        <p:spPr>
          <a:xfrm>
            <a:off x="0" y="0"/>
            <a:ext cx="12191999" cy="6858000"/>
          </a:xfrm>
        </p:spPr>
      </p:pic>
    </p:spTree>
    <p:extLst>
      <p:ext uri="{BB962C8B-B14F-4D97-AF65-F5344CB8AC3E}">
        <p14:creationId xmlns:p14="http://schemas.microsoft.com/office/powerpoint/2010/main" val="329833803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B982D-A460-4FEC-A3EF-FA0BAFD29491}"/>
              </a:ext>
            </a:extLst>
          </p:cNvPr>
          <p:cNvSpPr>
            <a:spLocks noGrp="1"/>
          </p:cNvSpPr>
          <p:nvPr>
            <p:ph type="title"/>
          </p:nvPr>
        </p:nvSpPr>
        <p:spPr/>
        <p:txBody>
          <a:bodyPr/>
          <a:lstStyle/>
          <a:p>
            <a:endParaRPr lang="en-US"/>
          </a:p>
        </p:txBody>
      </p:sp>
      <p:pic>
        <p:nvPicPr>
          <p:cNvPr id="5" name="Content Placeholder 4" descr="Graphical user interface, application&#10;&#10;Description automatically generated">
            <a:extLst>
              <a:ext uri="{FF2B5EF4-FFF2-40B4-BE49-F238E27FC236}">
                <a16:creationId xmlns:a16="http://schemas.microsoft.com/office/drawing/2014/main" id="{7B43776A-E9F0-47E1-AD4B-C45B6A18EFDE}"/>
              </a:ext>
            </a:extLst>
          </p:cNvPr>
          <p:cNvPicPr>
            <a:picLocks noGrp="1" noChangeAspect="1"/>
          </p:cNvPicPr>
          <p:nvPr>
            <p:ph idx="1"/>
          </p:nvPr>
        </p:nvPicPr>
        <p:blipFill>
          <a:blip r:embed="rId2"/>
          <a:stretch>
            <a:fillRect/>
          </a:stretch>
        </p:blipFill>
        <p:spPr>
          <a:xfrm>
            <a:off x="0" y="2108200"/>
            <a:ext cx="12191999" cy="2775102"/>
          </a:xfrm>
        </p:spPr>
      </p:pic>
      <p:pic>
        <p:nvPicPr>
          <p:cNvPr id="4" name="Picture 3" descr="Shape, calendar, arrow&#10;&#10;Description automatically generated">
            <a:extLst>
              <a:ext uri="{FF2B5EF4-FFF2-40B4-BE49-F238E27FC236}">
                <a16:creationId xmlns:a16="http://schemas.microsoft.com/office/drawing/2014/main" id="{7167153D-7668-4821-B20E-A18D5CF93306}"/>
              </a:ext>
            </a:extLst>
          </p:cNvPr>
          <p:cNvPicPr>
            <a:picLocks noChangeAspect="1"/>
          </p:cNvPicPr>
          <p:nvPr/>
        </p:nvPicPr>
        <p:blipFill>
          <a:blip r:embed="rId3"/>
          <a:stretch>
            <a:fillRect/>
          </a:stretch>
        </p:blipFill>
        <p:spPr>
          <a:xfrm>
            <a:off x="11282082" y="5960639"/>
            <a:ext cx="909286" cy="937701"/>
          </a:xfrm>
          <a:prstGeom prst="rect">
            <a:avLst/>
          </a:prstGeom>
        </p:spPr>
      </p:pic>
    </p:spTree>
    <p:extLst>
      <p:ext uri="{BB962C8B-B14F-4D97-AF65-F5344CB8AC3E}">
        <p14:creationId xmlns:p14="http://schemas.microsoft.com/office/powerpoint/2010/main" val="356080214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1C124-0216-40E8-A777-7ECB02B004A8}"/>
              </a:ext>
            </a:extLst>
          </p:cNvPr>
          <p:cNvSpPr>
            <a:spLocks noGrp="1"/>
          </p:cNvSpPr>
          <p:nvPr>
            <p:ph type="title"/>
          </p:nvPr>
        </p:nvSpPr>
        <p:spPr>
          <a:xfrm>
            <a:off x="1450392" y="937702"/>
            <a:ext cx="9291215" cy="471638"/>
          </a:xfrm>
        </p:spPr>
        <p:txBody>
          <a:bodyPr>
            <a:normAutofit fontScale="90000"/>
          </a:bodyPr>
          <a:lstStyle/>
          <a:p>
            <a:r>
              <a:rPr lang="en-US" dirty="0"/>
              <a:t>SCENARIO 3 Answer</a:t>
            </a:r>
          </a:p>
        </p:txBody>
      </p:sp>
      <p:sp>
        <p:nvSpPr>
          <p:cNvPr id="6" name="TextBox 5">
            <a:extLst>
              <a:ext uri="{FF2B5EF4-FFF2-40B4-BE49-F238E27FC236}">
                <a16:creationId xmlns:a16="http://schemas.microsoft.com/office/drawing/2014/main" id="{CFE1BF4B-749C-4B3A-A048-3A733292F0A2}"/>
              </a:ext>
            </a:extLst>
          </p:cNvPr>
          <p:cNvSpPr txBox="1"/>
          <p:nvPr/>
        </p:nvSpPr>
        <p:spPr>
          <a:xfrm>
            <a:off x="308109" y="2380868"/>
            <a:ext cx="11950700" cy="3539430"/>
          </a:xfrm>
          <a:prstGeom prst="rect">
            <a:avLst/>
          </a:prstGeom>
          <a:noFill/>
        </p:spPr>
        <p:txBody>
          <a:bodyPr wrap="square" rtlCol="0">
            <a:spAutoFit/>
          </a:bodyPr>
          <a:lstStyle/>
          <a:p>
            <a:r>
              <a:rPr lang="en-US" sz="2800" dirty="0"/>
              <a:t>23G Theft of Motor Vehicle Parts and Accessories, 23F Theft from a Motor Vehicle, 290 Destruction/Damage/ Vandalism.</a:t>
            </a:r>
          </a:p>
          <a:p>
            <a:endParaRPr lang="en-US" sz="2800" dirty="0"/>
          </a:p>
          <a:p>
            <a:r>
              <a:rPr lang="en-US" sz="2800" dirty="0"/>
              <a:t> </a:t>
            </a:r>
          </a:p>
          <a:p>
            <a:r>
              <a:rPr lang="en-US" sz="2800" dirty="0"/>
              <a:t>Once an arrest is made, or Property Recovered, update and indicate the information. </a:t>
            </a:r>
          </a:p>
          <a:p>
            <a:endParaRPr lang="en-US" sz="2800" dirty="0"/>
          </a:p>
          <a:p>
            <a:endParaRPr lang="en-US" sz="2800" dirty="0"/>
          </a:p>
        </p:txBody>
      </p:sp>
      <p:pic>
        <p:nvPicPr>
          <p:cNvPr id="7" name="Picture 6" descr="Shape, calendar, arrow&#10;&#10;Description automatically generated">
            <a:extLst>
              <a:ext uri="{FF2B5EF4-FFF2-40B4-BE49-F238E27FC236}">
                <a16:creationId xmlns:a16="http://schemas.microsoft.com/office/drawing/2014/main" id="{E741FAB2-C3FD-4B02-B4B7-41C3E6E426F8}"/>
              </a:ext>
            </a:extLst>
          </p:cNvPr>
          <p:cNvPicPr>
            <a:picLocks noChangeAspect="1"/>
          </p:cNvPicPr>
          <p:nvPr/>
        </p:nvPicPr>
        <p:blipFill>
          <a:blip r:embed="rId2"/>
          <a:stretch>
            <a:fillRect/>
          </a:stretch>
        </p:blipFill>
        <p:spPr>
          <a:xfrm>
            <a:off x="11282082" y="5920298"/>
            <a:ext cx="909286" cy="937701"/>
          </a:xfrm>
          <a:prstGeom prst="rect">
            <a:avLst/>
          </a:prstGeom>
        </p:spPr>
      </p:pic>
      <p:sp>
        <p:nvSpPr>
          <p:cNvPr id="5" name="TextBox 4">
            <a:extLst>
              <a:ext uri="{FF2B5EF4-FFF2-40B4-BE49-F238E27FC236}">
                <a16:creationId xmlns:a16="http://schemas.microsoft.com/office/drawing/2014/main" id="{88337077-88FA-4301-AD06-36FC652E2875}"/>
              </a:ext>
            </a:extLst>
          </p:cNvPr>
          <p:cNvSpPr txBox="1"/>
          <p:nvPr/>
        </p:nvSpPr>
        <p:spPr>
          <a:xfrm>
            <a:off x="0" y="0"/>
            <a:ext cx="838200" cy="253916"/>
          </a:xfrm>
          <a:prstGeom prst="rect">
            <a:avLst/>
          </a:prstGeom>
          <a:noFill/>
        </p:spPr>
        <p:txBody>
          <a:bodyPr wrap="square">
            <a:spAutoFit/>
          </a:bodyPr>
          <a:lstStyle/>
          <a:p>
            <a:r>
              <a:rPr lang="en-US" sz="1050" dirty="0"/>
              <a:t>Reporting</a:t>
            </a:r>
          </a:p>
        </p:txBody>
      </p:sp>
    </p:spTree>
    <p:extLst>
      <p:ext uri="{BB962C8B-B14F-4D97-AF65-F5344CB8AC3E}">
        <p14:creationId xmlns:p14="http://schemas.microsoft.com/office/powerpoint/2010/main" val="16718768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09C24-E437-4954-BE66-9D631E7BD7BA}"/>
              </a:ext>
            </a:extLst>
          </p:cNvPr>
          <p:cNvSpPr>
            <a:spLocks noGrp="1"/>
          </p:cNvSpPr>
          <p:nvPr>
            <p:ph type="title"/>
          </p:nvPr>
        </p:nvSpPr>
        <p:spPr>
          <a:xfrm>
            <a:off x="1153196" y="0"/>
            <a:ext cx="9291215" cy="544718"/>
          </a:xfrm>
        </p:spPr>
        <p:txBody>
          <a:bodyPr/>
          <a:lstStyle/>
          <a:p>
            <a:r>
              <a:rPr lang="en-US" dirty="0"/>
              <a:t>Accessories vs not.</a:t>
            </a:r>
          </a:p>
        </p:txBody>
      </p:sp>
      <p:pic>
        <p:nvPicPr>
          <p:cNvPr id="4" name="Content Placeholder 4" descr="Graphical user interface, text, application&#10;&#10;Description automatically generated">
            <a:extLst>
              <a:ext uri="{FF2B5EF4-FFF2-40B4-BE49-F238E27FC236}">
                <a16:creationId xmlns:a16="http://schemas.microsoft.com/office/drawing/2014/main" id="{58A7EC46-0EFD-4E3D-86B9-AC21A304C1AB}"/>
              </a:ext>
            </a:extLst>
          </p:cNvPr>
          <p:cNvPicPr>
            <a:picLocks noGrp="1" noChangeAspect="1"/>
          </p:cNvPicPr>
          <p:nvPr>
            <p:ph idx="1"/>
          </p:nvPr>
        </p:nvPicPr>
        <p:blipFill>
          <a:blip r:embed="rId2"/>
          <a:stretch>
            <a:fillRect/>
          </a:stretch>
        </p:blipFill>
        <p:spPr>
          <a:xfrm>
            <a:off x="937217" y="3429001"/>
            <a:ext cx="10034172" cy="3429000"/>
          </a:xfrm>
        </p:spPr>
      </p:pic>
      <p:sp>
        <p:nvSpPr>
          <p:cNvPr id="6" name="TextBox 5">
            <a:extLst>
              <a:ext uri="{FF2B5EF4-FFF2-40B4-BE49-F238E27FC236}">
                <a16:creationId xmlns:a16="http://schemas.microsoft.com/office/drawing/2014/main" id="{921830FC-CE7B-4D80-ABD4-DBFDAF8F5894}"/>
              </a:ext>
            </a:extLst>
          </p:cNvPr>
          <p:cNvSpPr txBox="1"/>
          <p:nvPr/>
        </p:nvSpPr>
        <p:spPr>
          <a:xfrm>
            <a:off x="275303" y="799766"/>
            <a:ext cx="11380891" cy="2308324"/>
          </a:xfrm>
          <a:prstGeom prst="rect">
            <a:avLst/>
          </a:prstGeom>
          <a:noFill/>
        </p:spPr>
        <p:txBody>
          <a:bodyPr wrap="square">
            <a:spAutoFit/>
          </a:bodyPr>
          <a:lstStyle/>
          <a:p>
            <a:r>
              <a:rPr lang="en-US" sz="2400" dirty="0"/>
              <a:t>If the agency is trying to report that the car radio was stolen, then 23G Theft of Motor Vehicle Parts and Accessories &amp; 38 = Vehicle Parts/Accessories should be the selection.</a:t>
            </a:r>
          </a:p>
          <a:p>
            <a:endParaRPr lang="en-US" sz="2400" dirty="0"/>
          </a:p>
          <a:p>
            <a:pPr marL="285750" indent="-285750">
              <a:buFont typeface="Arial" panose="020B0604020202020204" pitchFamily="34" charset="0"/>
              <a:buChar char="•"/>
            </a:pPr>
            <a:r>
              <a:rPr lang="en-US" sz="2400" dirty="0"/>
              <a:t>If the offender did indeed take a TV or DVD player from the back seat then the 23F and 26 = Radios/TVs/VCRs/DVD Players selections are correct.</a:t>
            </a:r>
          </a:p>
        </p:txBody>
      </p:sp>
      <p:sp>
        <p:nvSpPr>
          <p:cNvPr id="5" name="TextBox 4">
            <a:extLst>
              <a:ext uri="{FF2B5EF4-FFF2-40B4-BE49-F238E27FC236}">
                <a16:creationId xmlns:a16="http://schemas.microsoft.com/office/drawing/2014/main" id="{59DBEAD1-DD40-4A95-B03E-D126B4E4E52A}"/>
              </a:ext>
            </a:extLst>
          </p:cNvPr>
          <p:cNvSpPr txBox="1"/>
          <p:nvPr/>
        </p:nvSpPr>
        <p:spPr>
          <a:xfrm>
            <a:off x="0" y="0"/>
            <a:ext cx="838200" cy="253916"/>
          </a:xfrm>
          <a:prstGeom prst="rect">
            <a:avLst/>
          </a:prstGeom>
          <a:noFill/>
        </p:spPr>
        <p:txBody>
          <a:bodyPr wrap="square">
            <a:spAutoFit/>
          </a:bodyPr>
          <a:lstStyle/>
          <a:p>
            <a:r>
              <a:rPr lang="en-US" sz="1050" dirty="0"/>
              <a:t>Reporting</a:t>
            </a:r>
          </a:p>
        </p:txBody>
      </p:sp>
    </p:spTree>
    <p:extLst>
      <p:ext uri="{BB962C8B-B14F-4D97-AF65-F5344CB8AC3E}">
        <p14:creationId xmlns:p14="http://schemas.microsoft.com/office/powerpoint/2010/main" val="50651722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A6719-8BF6-47E0-A799-FD1F186109A6}"/>
              </a:ext>
            </a:extLst>
          </p:cNvPr>
          <p:cNvSpPr>
            <a:spLocks noGrp="1"/>
          </p:cNvSpPr>
          <p:nvPr>
            <p:ph type="title"/>
          </p:nvPr>
        </p:nvSpPr>
        <p:spPr>
          <a:xfrm>
            <a:off x="5488101" y="1300999"/>
            <a:ext cx="6248624" cy="4042029"/>
          </a:xfrm>
        </p:spPr>
        <p:txBody>
          <a:bodyPr vert="horz" lIns="91440" tIns="45720" rIns="91440" bIns="45720" rtlCol="0" anchor="ctr">
            <a:normAutofit/>
          </a:bodyPr>
          <a:lstStyle/>
          <a:p>
            <a:r>
              <a:rPr lang="en-US" sz="7200" b="0" i="0" kern="1200" dirty="0">
                <a:solidFill>
                  <a:schemeClr val="tx2"/>
                </a:solidFill>
                <a:latin typeface="+mj-lt"/>
                <a:ea typeface="+mj-ea"/>
                <a:cs typeface="+mj-cs"/>
              </a:rPr>
              <a:t>State of Nevada Specifics</a:t>
            </a:r>
          </a:p>
        </p:txBody>
      </p:sp>
      <p:pic>
        <p:nvPicPr>
          <p:cNvPr id="13" name="Picture 12" descr="Shape, calendar, arrow&#10;&#10;Description automatically generated">
            <a:extLst>
              <a:ext uri="{FF2B5EF4-FFF2-40B4-BE49-F238E27FC236}">
                <a16:creationId xmlns:a16="http://schemas.microsoft.com/office/drawing/2014/main" id="{4BC694C8-F93F-4F27-BB83-40DA30787B18}"/>
              </a:ext>
            </a:extLst>
          </p:cNvPr>
          <p:cNvPicPr>
            <a:picLocks noChangeAspect="1"/>
          </p:cNvPicPr>
          <p:nvPr/>
        </p:nvPicPr>
        <p:blipFill>
          <a:blip r:embed="rId2"/>
          <a:stretch>
            <a:fillRect/>
          </a:stretch>
        </p:blipFill>
        <p:spPr>
          <a:xfrm>
            <a:off x="11282082" y="5920298"/>
            <a:ext cx="909286" cy="937701"/>
          </a:xfrm>
          <a:prstGeom prst="rect">
            <a:avLst/>
          </a:prstGeom>
        </p:spPr>
      </p:pic>
      <p:pic>
        <p:nvPicPr>
          <p:cNvPr id="8" name="Picture 7">
            <a:extLst>
              <a:ext uri="{FF2B5EF4-FFF2-40B4-BE49-F238E27FC236}">
                <a16:creationId xmlns:a16="http://schemas.microsoft.com/office/drawing/2014/main" id="{5D93BA4F-608A-4623-8547-EF47B231FA5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34753" y="0"/>
            <a:ext cx="5203040" cy="6281718"/>
          </a:xfrm>
          <a:prstGeom prst="rect">
            <a:avLst/>
          </a:prstGeom>
        </p:spPr>
      </p:pic>
      <p:sp>
        <p:nvSpPr>
          <p:cNvPr id="9" name="TextBox 8">
            <a:extLst>
              <a:ext uri="{FF2B5EF4-FFF2-40B4-BE49-F238E27FC236}">
                <a16:creationId xmlns:a16="http://schemas.microsoft.com/office/drawing/2014/main" id="{11C1B8BE-1D42-4E15-B796-C13934ADA6A4}"/>
              </a:ext>
            </a:extLst>
          </p:cNvPr>
          <p:cNvSpPr txBox="1"/>
          <p:nvPr/>
        </p:nvSpPr>
        <p:spPr>
          <a:xfrm>
            <a:off x="-346511" y="6747309"/>
            <a:ext cx="7363327" cy="230832"/>
          </a:xfrm>
          <a:prstGeom prst="rect">
            <a:avLst/>
          </a:prstGeom>
          <a:noFill/>
        </p:spPr>
        <p:txBody>
          <a:bodyPr wrap="square" rtlCol="0">
            <a:spAutoFit/>
          </a:bodyPr>
          <a:lstStyle/>
          <a:p>
            <a:r>
              <a:rPr lang="en-US" sz="900">
                <a:hlinkClick r:id="rId4" tooltip="http://regional-communities.blogspot.com/2011_03_29_archive.html"/>
              </a:rPr>
              <a:t>This Photo</a:t>
            </a:r>
            <a:r>
              <a:rPr lang="en-US" sz="900"/>
              <a:t> by Unknown Author is licensed under </a:t>
            </a:r>
            <a:r>
              <a:rPr lang="en-US" sz="900">
                <a:hlinkClick r:id="rId5" tooltip="https://creativecommons.org/licenses/by-sa/3.0/"/>
              </a:rPr>
              <a:t>CC BY-SA</a:t>
            </a:r>
            <a:endParaRPr lang="en-US" sz="900"/>
          </a:p>
        </p:txBody>
      </p:sp>
    </p:spTree>
    <p:extLst>
      <p:ext uri="{BB962C8B-B14F-4D97-AF65-F5344CB8AC3E}">
        <p14:creationId xmlns:p14="http://schemas.microsoft.com/office/powerpoint/2010/main" val="45129950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640FD-9862-4690-A272-DECAEA527F63}"/>
              </a:ext>
            </a:extLst>
          </p:cNvPr>
          <p:cNvSpPr>
            <a:spLocks noGrp="1"/>
          </p:cNvSpPr>
          <p:nvPr>
            <p:ph type="title"/>
          </p:nvPr>
        </p:nvSpPr>
        <p:spPr>
          <a:xfrm>
            <a:off x="179110" y="446454"/>
            <a:ext cx="4369120" cy="5248656"/>
          </a:xfrm>
        </p:spPr>
        <p:txBody>
          <a:bodyPr anchor="ctr">
            <a:normAutofit/>
          </a:bodyPr>
          <a:lstStyle/>
          <a:p>
            <a:pPr algn="ctr"/>
            <a:r>
              <a:rPr lang="en-US" sz="3900" dirty="0"/>
              <a:t>Domestic Violence Requirements</a:t>
            </a:r>
          </a:p>
        </p:txBody>
      </p:sp>
      <p:sp>
        <p:nvSpPr>
          <p:cNvPr id="3" name="Content Placeholder 2">
            <a:extLst>
              <a:ext uri="{FF2B5EF4-FFF2-40B4-BE49-F238E27FC236}">
                <a16:creationId xmlns:a16="http://schemas.microsoft.com/office/drawing/2014/main" id="{2374D97A-70A2-4AA2-B3AF-ED499150F196}"/>
              </a:ext>
            </a:extLst>
          </p:cNvPr>
          <p:cNvSpPr>
            <a:spLocks noGrp="1"/>
          </p:cNvSpPr>
          <p:nvPr>
            <p:ph idx="1"/>
          </p:nvPr>
        </p:nvSpPr>
        <p:spPr>
          <a:xfrm>
            <a:off x="4975861" y="804671"/>
            <a:ext cx="6399930" cy="5248657"/>
          </a:xfrm>
        </p:spPr>
        <p:txBody>
          <a:bodyPr anchor="ctr">
            <a:normAutofit/>
          </a:bodyPr>
          <a:lstStyle/>
          <a:p>
            <a:r>
              <a:rPr lang="en-US" dirty="0"/>
              <a:t>NRS 33.018</a:t>
            </a:r>
          </a:p>
          <a:p>
            <a:pPr lvl="1"/>
            <a:r>
              <a:rPr lang="en-US" dirty="0"/>
              <a:t>Acts which constitute domestic violence</a:t>
            </a:r>
          </a:p>
          <a:p>
            <a:r>
              <a:rPr lang="en-US" dirty="0"/>
              <a:t>NRS 171.1227 </a:t>
            </a:r>
          </a:p>
          <a:p>
            <a:pPr lvl="1"/>
            <a:r>
              <a:rPr lang="en-US" dirty="0"/>
              <a:t>Advises what information needs to be collected and forwarded to the Central Repository for data collection</a:t>
            </a:r>
          </a:p>
          <a:p>
            <a:endParaRPr lang="en-US" dirty="0"/>
          </a:p>
        </p:txBody>
      </p:sp>
      <p:pic>
        <p:nvPicPr>
          <p:cNvPr id="9" name="Picture 8" descr="Shape, calendar, arrow&#10;&#10;Description automatically generated">
            <a:extLst>
              <a:ext uri="{FF2B5EF4-FFF2-40B4-BE49-F238E27FC236}">
                <a16:creationId xmlns:a16="http://schemas.microsoft.com/office/drawing/2014/main" id="{4AD14394-E901-46CB-A7B2-9312F72BD125}"/>
              </a:ext>
            </a:extLst>
          </p:cNvPr>
          <p:cNvPicPr>
            <a:picLocks noChangeAspect="1"/>
          </p:cNvPicPr>
          <p:nvPr/>
        </p:nvPicPr>
        <p:blipFill>
          <a:blip r:embed="rId3"/>
          <a:stretch>
            <a:fillRect/>
          </a:stretch>
        </p:blipFill>
        <p:spPr>
          <a:xfrm>
            <a:off x="11282082" y="5920298"/>
            <a:ext cx="909286" cy="937701"/>
          </a:xfrm>
          <a:prstGeom prst="rect">
            <a:avLst/>
          </a:prstGeom>
        </p:spPr>
      </p:pic>
      <p:sp>
        <p:nvSpPr>
          <p:cNvPr id="5" name="TextBox 4">
            <a:extLst>
              <a:ext uri="{FF2B5EF4-FFF2-40B4-BE49-F238E27FC236}">
                <a16:creationId xmlns:a16="http://schemas.microsoft.com/office/drawing/2014/main" id="{364FE507-96FC-412C-8EF1-5EDB900BA1CC}"/>
              </a:ext>
            </a:extLst>
          </p:cNvPr>
          <p:cNvSpPr txBox="1"/>
          <p:nvPr/>
        </p:nvSpPr>
        <p:spPr>
          <a:xfrm>
            <a:off x="0" y="0"/>
            <a:ext cx="838200" cy="253916"/>
          </a:xfrm>
          <a:prstGeom prst="rect">
            <a:avLst/>
          </a:prstGeom>
          <a:noFill/>
        </p:spPr>
        <p:txBody>
          <a:bodyPr wrap="square">
            <a:spAutoFit/>
          </a:bodyPr>
          <a:lstStyle/>
          <a:p>
            <a:r>
              <a:rPr lang="en-US" sz="1050" dirty="0"/>
              <a:t>State</a:t>
            </a:r>
          </a:p>
        </p:txBody>
      </p:sp>
    </p:spTree>
    <p:extLst>
      <p:ext uri="{BB962C8B-B14F-4D97-AF65-F5344CB8AC3E}">
        <p14:creationId xmlns:p14="http://schemas.microsoft.com/office/powerpoint/2010/main" val="288678774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7E250-F1A3-46E2-AE26-CEDB5AA2FAEB}"/>
              </a:ext>
            </a:extLst>
          </p:cNvPr>
          <p:cNvSpPr>
            <a:spLocks noGrp="1"/>
          </p:cNvSpPr>
          <p:nvPr>
            <p:ph type="title"/>
          </p:nvPr>
        </p:nvSpPr>
        <p:spPr>
          <a:xfrm>
            <a:off x="1451579" y="97509"/>
            <a:ext cx="9291215" cy="1049235"/>
          </a:xfrm>
        </p:spPr>
        <p:txBody>
          <a:bodyPr>
            <a:normAutofit/>
          </a:bodyPr>
          <a:lstStyle/>
          <a:p>
            <a:r>
              <a:rPr lang="en-US" dirty="0"/>
              <a:t>What Constitutes Domestic Violence?</a:t>
            </a:r>
            <a:br>
              <a:rPr lang="en-US" dirty="0"/>
            </a:br>
            <a:endParaRPr lang="en-US" dirty="0"/>
          </a:p>
        </p:txBody>
      </p:sp>
      <p:sp>
        <p:nvSpPr>
          <p:cNvPr id="3" name="Content Placeholder 2">
            <a:extLst>
              <a:ext uri="{FF2B5EF4-FFF2-40B4-BE49-F238E27FC236}">
                <a16:creationId xmlns:a16="http://schemas.microsoft.com/office/drawing/2014/main" id="{D79FA84E-27CC-4141-92BB-8184ACB563A1}"/>
              </a:ext>
            </a:extLst>
          </p:cNvPr>
          <p:cNvSpPr>
            <a:spLocks noGrp="1"/>
          </p:cNvSpPr>
          <p:nvPr>
            <p:ph idx="1"/>
          </p:nvPr>
        </p:nvSpPr>
        <p:spPr>
          <a:xfrm>
            <a:off x="1450392" y="965150"/>
            <a:ext cx="9291215" cy="4449717"/>
          </a:xfrm>
        </p:spPr>
        <p:txBody>
          <a:bodyPr>
            <a:normAutofit fontScale="25000" lnSpcReduction="20000"/>
          </a:bodyPr>
          <a:lstStyle/>
          <a:p>
            <a:r>
              <a:rPr lang="en-US" sz="6400" dirty="0"/>
              <a:t>The following Offenses constitute a domestic violence incident:</a:t>
            </a:r>
          </a:p>
          <a:p>
            <a:r>
              <a:rPr lang="en-US" sz="6400" dirty="0"/>
              <a:t>Arson</a:t>
            </a:r>
          </a:p>
          <a:p>
            <a:r>
              <a:rPr lang="en-US" sz="6400" dirty="0"/>
              <a:t>Battery					</a:t>
            </a:r>
          </a:p>
          <a:p>
            <a:r>
              <a:rPr lang="en-US" sz="6400" dirty="0"/>
              <a:t>Assault</a:t>
            </a:r>
          </a:p>
          <a:p>
            <a:r>
              <a:rPr lang="en-US" sz="6400" dirty="0"/>
              <a:t>False Imprisonment 					</a:t>
            </a:r>
            <a:r>
              <a:rPr lang="en-US" sz="6400"/>
              <a:t>	</a:t>
            </a:r>
            <a:r>
              <a:rPr lang="en-US" sz="6400" dirty="0"/>
              <a:t>	</a:t>
            </a:r>
          </a:p>
          <a:p>
            <a:r>
              <a:rPr lang="en-US" sz="6400" dirty="0"/>
              <a:t>Forcible Entry			</a:t>
            </a:r>
          </a:p>
          <a:p>
            <a:r>
              <a:rPr lang="en-US" sz="6400" dirty="0"/>
              <a:t>Stalking	</a:t>
            </a:r>
          </a:p>
          <a:p>
            <a:r>
              <a:rPr lang="en-US" sz="6400" dirty="0"/>
              <a:t>Trespassing</a:t>
            </a:r>
          </a:p>
          <a:p>
            <a:r>
              <a:rPr lang="en-US" sz="6400" dirty="0"/>
              <a:t>Sexual Assault</a:t>
            </a:r>
          </a:p>
          <a:p>
            <a:r>
              <a:rPr lang="en-US" sz="6400" dirty="0"/>
              <a:t>Destruction of Property</a:t>
            </a:r>
          </a:p>
          <a:p>
            <a:r>
              <a:rPr lang="en-US" sz="6400" dirty="0"/>
              <a:t>Carrying a CCW w/o Permit</a:t>
            </a:r>
          </a:p>
          <a:p>
            <a:r>
              <a:rPr lang="en-US" sz="6400" dirty="0"/>
              <a:t>Injuring or Killing an Animal</a:t>
            </a:r>
          </a:p>
          <a:p>
            <a:r>
              <a:rPr lang="en-US" sz="6400" dirty="0"/>
              <a:t>Unlawful Entry</a:t>
            </a:r>
          </a:p>
          <a:p>
            <a:endParaRPr lang="en-US" dirty="0"/>
          </a:p>
        </p:txBody>
      </p:sp>
      <p:pic>
        <p:nvPicPr>
          <p:cNvPr id="4" name="Picture 3" descr="Shape, calendar, arrow&#10;&#10;Description automatically generated">
            <a:extLst>
              <a:ext uri="{FF2B5EF4-FFF2-40B4-BE49-F238E27FC236}">
                <a16:creationId xmlns:a16="http://schemas.microsoft.com/office/drawing/2014/main" id="{1F4ACAB9-C95E-49AD-AFFD-922134BDE0F6}"/>
              </a:ext>
            </a:extLst>
          </p:cNvPr>
          <p:cNvPicPr>
            <a:picLocks noChangeAspect="1"/>
          </p:cNvPicPr>
          <p:nvPr/>
        </p:nvPicPr>
        <p:blipFill>
          <a:blip r:embed="rId3"/>
          <a:stretch>
            <a:fillRect/>
          </a:stretch>
        </p:blipFill>
        <p:spPr>
          <a:xfrm>
            <a:off x="11282082" y="5920298"/>
            <a:ext cx="909286" cy="937701"/>
          </a:xfrm>
          <a:prstGeom prst="rect">
            <a:avLst/>
          </a:prstGeom>
        </p:spPr>
      </p:pic>
      <p:sp>
        <p:nvSpPr>
          <p:cNvPr id="5" name="TextBox 4">
            <a:extLst>
              <a:ext uri="{FF2B5EF4-FFF2-40B4-BE49-F238E27FC236}">
                <a16:creationId xmlns:a16="http://schemas.microsoft.com/office/drawing/2014/main" id="{0941ED16-E3BB-453C-842B-B3E573C61234}"/>
              </a:ext>
            </a:extLst>
          </p:cNvPr>
          <p:cNvSpPr txBox="1"/>
          <p:nvPr/>
        </p:nvSpPr>
        <p:spPr>
          <a:xfrm>
            <a:off x="0" y="0"/>
            <a:ext cx="838200" cy="253916"/>
          </a:xfrm>
          <a:prstGeom prst="rect">
            <a:avLst/>
          </a:prstGeom>
          <a:noFill/>
        </p:spPr>
        <p:txBody>
          <a:bodyPr wrap="square">
            <a:spAutoFit/>
          </a:bodyPr>
          <a:lstStyle/>
          <a:p>
            <a:r>
              <a:rPr lang="en-US" sz="1050" dirty="0"/>
              <a:t>State</a:t>
            </a:r>
          </a:p>
        </p:txBody>
      </p:sp>
    </p:spTree>
    <p:extLst>
      <p:ext uri="{BB962C8B-B14F-4D97-AF65-F5344CB8AC3E}">
        <p14:creationId xmlns:p14="http://schemas.microsoft.com/office/powerpoint/2010/main" val="568748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63FCF-00AE-49FB-AA0A-3EC16702B661}"/>
              </a:ext>
            </a:extLst>
          </p:cNvPr>
          <p:cNvSpPr>
            <a:spLocks noGrp="1"/>
          </p:cNvSpPr>
          <p:nvPr>
            <p:ph type="title"/>
          </p:nvPr>
        </p:nvSpPr>
        <p:spPr>
          <a:xfrm>
            <a:off x="1440501" y="163488"/>
            <a:ext cx="9291215" cy="628270"/>
          </a:xfrm>
        </p:spPr>
        <p:txBody>
          <a:bodyPr/>
          <a:lstStyle/>
          <a:p>
            <a:r>
              <a:rPr lang="en-US" dirty="0"/>
              <a:t>DV1</a:t>
            </a:r>
          </a:p>
        </p:txBody>
      </p:sp>
      <p:sp>
        <p:nvSpPr>
          <p:cNvPr id="3" name="Content Placeholder 2">
            <a:extLst>
              <a:ext uri="{FF2B5EF4-FFF2-40B4-BE49-F238E27FC236}">
                <a16:creationId xmlns:a16="http://schemas.microsoft.com/office/drawing/2014/main" id="{1258F9D3-B783-43D1-99F3-3CC04107F0A4}"/>
              </a:ext>
            </a:extLst>
          </p:cNvPr>
          <p:cNvSpPr>
            <a:spLocks noGrp="1"/>
          </p:cNvSpPr>
          <p:nvPr>
            <p:ph idx="1"/>
          </p:nvPr>
        </p:nvSpPr>
        <p:spPr>
          <a:xfrm>
            <a:off x="1189134" y="713111"/>
            <a:ext cx="8946541" cy="4195481"/>
          </a:xfrm>
        </p:spPr>
        <p:txBody>
          <a:bodyPr/>
          <a:lstStyle/>
          <a:p>
            <a:pPr algn="l"/>
            <a:r>
              <a:rPr lang="en-US" sz="1800" b="0" i="0" u="none" strike="noStrike" baseline="0" dirty="0">
                <a:latin typeface="Calibri" panose="020F0502020204030204" pitchFamily="34" charset="0"/>
              </a:rPr>
              <a:t>The Nevada Domestic </a:t>
            </a:r>
            <a:r>
              <a:rPr lang="en-US" sz="1800" dirty="0">
                <a:latin typeface="Calibri" panose="020F0502020204030204" pitchFamily="34" charset="0"/>
              </a:rPr>
              <a:t>V</a:t>
            </a:r>
            <a:r>
              <a:rPr lang="en-US" sz="1800" b="0" i="0" u="none" strike="noStrike" baseline="0" dirty="0">
                <a:latin typeface="Calibri" panose="020F0502020204030204" pitchFamily="34" charset="0"/>
              </a:rPr>
              <a:t>iolence definition can include certain NIBRS offenses that are within the </a:t>
            </a:r>
            <a:r>
              <a:rPr lang="en-US" sz="1800" b="1" i="0" u="none" strike="noStrike" baseline="0" dirty="0">
                <a:latin typeface="Calibri-Bold"/>
              </a:rPr>
              <a:t>Crime Against Society </a:t>
            </a:r>
            <a:r>
              <a:rPr lang="en-US" sz="1800" b="0" i="0" u="none" strike="noStrike" baseline="0" dirty="0">
                <a:latin typeface="Calibri" panose="020F0502020204030204" pitchFamily="34" charset="0"/>
              </a:rPr>
              <a:t>category.</a:t>
            </a:r>
          </a:p>
          <a:p>
            <a:pPr algn="l"/>
            <a:r>
              <a:rPr lang="en-US" sz="1800" b="0" i="0" u="none" strike="noStrike" baseline="0" dirty="0">
                <a:latin typeface="Calibri" panose="020F0502020204030204" pitchFamily="34" charset="0"/>
              </a:rPr>
              <a:t>Since person information is not collected for Crimes Against Society, the DV1 must be added to gather the person information required by NRS 171.1227.</a:t>
            </a:r>
          </a:p>
          <a:p>
            <a:pPr algn="l"/>
            <a:r>
              <a:rPr lang="en-US" sz="1800" b="0" i="0" u="none" strike="noStrike" baseline="0" dirty="0">
                <a:latin typeface="Calibri" panose="020F0502020204030204" pitchFamily="34" charset="0"/>
              </a:rPr>
              <a:t>The offense code "DV1" is not sent to the FBI but remains in the data repository.</a:t>
            </a:r>
            <a:endParaRPr lang="en-US" dirty="0"/>
          </a:p>
        </p:txBody>
      </p:sp>
      <p:pic>
        <p:nvPicPr>
          <p:cNvPr id="7" name="Picture 6" descr="Graphical user interface, application&#10;&#10;Description automatically generated">
            <a:extLst>
              <a:ext uri="{FF2B5EF4-FFF2-40B4-BE49-F238E27FC236}">
                <a16:creationId xmlns:a16="http://schemas.microsoft.com/office/drawing/2014/main" id="{3C5FC262-02A6-49C7-96EB-97ED5541D525}"/>
              </a:ext>
            </a:extLst>
          </p:cNvPr>
          <p:cNvPicPr>
            <a:picLocks noChangeAspect="1"/>
          </p:cNvPicPr>
          <p:nvPr/>
        </p:nvPicPr>
        <p:blipFill>
          <a:blip r:embed="rId3"/>
          <a:stretch>
            <a:fillRect/>
          </a:stretch>
        </p:blipFill>
        <p:spPr>
          <a:xfrm>
            <a:off x="0" y="2941163"/>
            <a:ext cx="12172218" cy="3439214"/>
          </a:xfrm>
          <a:prstGeom prst="rect">
            <a:avLst/>
          </a:prstGeom>
        </p:spPr>
      </p:pic>
      <p:sp>
        <p:nvSpPr>
          <p:cNvPr id="5" name="TextBox 4">
            <a:extLst>
              <a:ext uri="{FF2B5EF4-FFF2-40B4-BE49-F238E27FC236}">
                <a16:creationId xmlns:a16="http://schemas.microsoft.com/office/drawing/2014/main" id="{1A38FA37-A6D6-4E05-8E29-3446BB9F93CB}"/>
              </a:ext>
            </a:extLst>
          </p:cNvPr>
          <p:cNvSpPr txBox="1"/>
          <p:nvPr/>
        </p:nvSpPr>
        <p:spPr>
          <a:xfrm>
            <a:off x="0" y="0"/>
            <a:ext cx="838200" cy="253916"/>
          </a:xfrm>
          <a:prstGeom prst="rect">
            <a:avLst/>
          </a:prstGeom>
          <a:noFill/>
        </p:spPr>
        <p:txBody>
          <a:bodyPr wrap="square">
            <a:spAutoFit/>
          </a:bodyPr>
          <a:lstStyle/>
          <a:p>
            <a:r>
              <a:rPr lang="en-US" sz="1050" dirty="0"/>
              <a:t>State</a:t>
            </a:r>
          </a:p>
        </p:txBody>
      </p:sp>
    </p:spTree>
    <p:extLst>
      <p:ext uri="{BB962C8B-B14F-4D97-AF65-F5344CB8AC3E}">
        <p14:creationId xmlns:p14="http://schemas.microsoft.com/office/powerpoint/2010/main" val="15793549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D1032-84A4-447D-B77E-E8BCE84BCD55}"/>
              </a:ext>
            </a:extLst>
          </p:cNvPr>
          <p:cNvSpPr>
            <a:spLocks noGrp="1"/>
          </p:cNvSpPr>
          <p:nvPr>
            <p:ph type="title"/>
          </p:nvPr>
        </p:nvSpPr>
        <p:spPr>
          <a:xfrm>
            <a:off x="1451579" y="390627"/>
            <a:ext cx="9291215" cy="462099"/>
          </a:xfrm>
        </p:spPr>
        <p:txBody>
          <a:bodyPr>
            <a:normAutofit fontScale="90000"/>
          </a:bodyPr>
          <a:lstStyle/>
          <a:p>
            <a:r>
              <a:rPr lang="en-US" dirty="0"/>
              <a:t>NIBRS QUALITY ASSURANCE REVIEW</a:t>
            </a:r>
          </a:p>
        </p:txBody>
      </p:sp>
      <p:sp>
        <p:nvSpPr>
          <p:cNvPr id="3" name="Content Placeholder 2">
            <a:extLst>
              <a:ext uri="{FF2B5EF4-FFF2-40B4-BE49-F238E27FC236}">
                <a16:creationId xmlns:a16="http://schemas.microsoft.com/office/drawing/2014/main" id="{A9A37033-4F90-44FD-AEBD-41E9EF88B75F}"/>
              </a:ext>
            </a:extLst>
          </p:cNvPr>
          <p:cNvSpPr>
            <a:spLocks noGrp="1"/>
          </p:cNvSpPr>
          <p:nvPr>
            <p:ph idx="1"/>
          </p:nvPr>
        </p:nvSpPr>
        <p:spPr>
          <a:xfrm>
            <a:off x="1451579" y="1287781"/>
            <a:ext cx="9291215" cy="4282438"/>
          </a:xfrm>
        </p:spPr>
        <p:txBody>
          <a:bodyPr>
            <a:normAutofit/>
          </a:bodyPr>
          <a:lstStyle/>
          <a:p>
            <a:r>
              <a:rPr lang="en-US" dirty="0"/>
              <a:t>The UCR Program would like to explore how NIBRS procedures are versed by LEAs in order to make NIBRS implementation more effective for all parties involved. </a:t>
            </a:r>
          </a:p>
          <a:p>
            <a:r>
              <a:rPr lang="en-US" dirty="0"/>
              <a:t>The purpose of this quality assurance review is to gain a better understanding of your agency’s process as it pertains to NIBRS operations. </a:t>
            </a:r>
          </a:p>
          <a:p>
            <a:r>
              <a:rPr lang="en-US" dirty="0"/>
              <a:t>Important to understand the data submitted is </a:t>
            </a:r>
            <a:r>
              <a:rPr lang="en-US" i="1" dirty="0"/>
              <a:t>YOUR AGENCY’s </a:t>
            </a:r>
            <a:r>
              <a:rPr lang="en-US" dirty="0"/>
              <a:t>data, we won’t alter it in any way</a:t>
            </a:r>
          </a:p>
          <a:p>
            <a:pPr lvl="1"/>
            <a:r>
              <a:rPr lang="en-US" dirty="0"/>
              <a:t>Crucial to be accurate and timely in your submissions</a:t>
            </a:r>
          </a:p>
          <a:p>
            <a:pPr lvl="1"/>
            <a:endParaRPr lang="en-US" dirty="0"/>
          </a:p>
        </p:txBody>
      </p:sp>
      <p:pic>
        <p:nvPicPr>
          <p:cNvPr id="4" name="Picture 3" descr="Shape, calendar, arrow&#10;&#10;Description automatically generated">
            <a:extLst>
              <a:ext uri="{FF2B5EF4-FFF2-40B4-BE49-F238E27FC236}">
                <a16:creationId xmlns:a16="http://schemas.microsoft.com/office/drawing/2014/main" id="{CF6F6180-2F9C-4587-B9FF-3B055851BFE2}"/>
              </a:ext>
            </a:extLst>
          </p:cNvPr>
          <p:cNvPicPr>
            <a:picLocks noChangeAspect="1"/>
          </p:cNvPicPr>
          <p:nvPr/>
        </p:nvPicPr>
        <p:blipFill>
          <a:blip r:embed="rId2"/>
          <a:stretch>
            <a:fillRect/>
          </a:stretch>
        </p:blipFill>
        <p:spPr>
          <a:xfrm>
            <a:off x="11282082" y="5920298"/>
            <a:ext cx="909286" cy="937701"/>
          </a:xfrm>
          <a:prstGeom prst="rect">
            <a:avLst/>
          </a:prstGeom>
        </p:spPr>
      </p:pic>
      <p:sp>
        <p:nvSpPr>
          <p:cNvPr id="6" name="TextBox 5">
            <a:extLst>
              <a:ext uri="{FF2B5EF4-FFF2-40B4-BE49-F238E27FC236}">
                <a16:creationId xmlns:a16="http://schemas.microsoft.com/office/drawing/2014/main" id="{7AD06CE7-74D8-4146-A7B0-927F3837C743}"/>
              </a:ext>
            </a:extLst>
          </p:cNvPr>
          <p:cNvSpPr txBox="1"/>
          <p:nvPr/>
        </p:nvSpPr>
        <p:spPr>
          <a:xfrm>
            <a:off x="0" y="0"/>
            <a:ext cx="952901" cy="253916"/>
          </a:xfrm>
          <a:prstGeom prst="rect">
            <a:avLst/>
          </a:prstGeom>
          <a:noFill/>
        </p:spPr>
        <p:txBody>
          <a:bodyPr wrap="square">
            <a:spAutoFit/>
          </a:bodyPr>
          <a:lstStyle/>
          <a:p>
            <a:r>
              <a:rPr lang="en-US" sz="1050" dirty="0"/>
              <a:t>Admin</a:t>
            </a:r>
          </a:p>
        </p:txBody>
      </p:sp>
    </p:spTree>
    <p:extLst>
      <p:ext uri="{BB962C8B-B14F-4D97-AF65-F5344CB8AC3E}">
        <p14:creationId xmlns:p14="http://schemas.microsoft.com/office/powerpoint/2010/main" val="359966140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92E02-453A-4866-88E9-6B3C2038D31D}"/>
              </a:ext>
            </a:extLst>
          </p:cNvPr>
          <p:cNvSpPr>
            <a:spLocks noGrp="1"/>
          </p:cNvSpPr>
          <p:nvPr>
            <p:ph type="title"/>
          </p:nvPr>
        </p:nvSpPr>
        <p:spPr>
          <a:xfrm>
            <a:off x="1131593" y="480998"/>
            <a:ext cx="8947522" cy="1400530"/>
          </a:xfrm>
        </p:spPr>
        <p:txBody>
          <a:bodyPr anchor="ctr">
            <a:normAutofit/>
          </a:bodyPr>
          <a:lstStyle/>
          <a:p>
            <a:r>
              <a:rPr lang="en-US" dirty="0">
                <a:solidFill>
                  <a:schemeClr val="accent5"/>
                </a:solidFill>
              </a:rPr>
              <a:t>What Specific Information Is Collected?</a:t>
            </a:r>
          </a:p>
        </p:txBody>
      </p:sp>
      <p:sp>
        <p:nvSpPr>
          <p:cNvPr id="3" name="Content Placeholder 2">
            <a:extLst>
              <a:ext uri="{FF2B5EF4-FFF2-40B4-BE49-F238E27FC236}">
                <a16:creationId xmlns:a16="http://schemas.microsoft.com/office/drawing/2014/main" id="{1D438F1D-7337-452C-962C-DD6104CB2742}"/>
              </a:ext>
            </a:extLst>
          </p:cNvPr>
          <p:cNvSpPr>
            <a:spLocks noGrp="1"/>
          </p:cNvSpPr>
          <p:nvPr>
            <p:ph idx="1"/>
          </p:nvPr>
        </p:nvSpPr>
        <p:spPr>
          <a:xfrm>
            <a:off x="914401" y="1881527"/>
            <a:ext cx="9031758" cy="4151627"/>
          </a:xfrm>
        </p:spPr>
        <p:txBody>
          <a:bodyPr>
            <a:noAutofit/>
          </a:bodyPr>
          <a:lstStyle/>
          <a:p>
            <a:pPr>
              <a:lnSpc>
                <a:spcPct val="90000"/>
              </a:lnSpc>
              <a:buClr>
                <a:schemeClr val="tx2">
                  <a:lumMod val="60000"/>
                  <a:lumOff val="40000"/>
                </a:schemeClr>
              </a:buClr>
            </a:pPr>
            <a:r>
              <a:rPr lang="en-US" sz="1600" dirty="0"/>
              <a:t>Per NRS 171.1227, we must collect the following for each Domestic Violence incident.</a:t>
            </a:r>
          </a:p>
          <a:p>
            <a:pPr lvl="1">
              <a:lnSpc>
                <a:spcPct val="90000"/>
              </a:lnSpc>
              <a:buClr>
                <a:schemeClr val="tx2">
                  <a:lumMod val="60000"/>
                  <a:lumOff val="40000"/>
                </a:schemeClr>
              </a:buClr>
            </a:pPr>
            <a:r>
              <a:rPr lang="en-US" sz="1600" dirty="0"/>
              <a:t>Gender, Age, and Race of the persons involved</a:t>
            </a:r>
          </a:p>
          <a:p>
            <a:pPr lvl="1">
              <a:lnSpc>
                <a:spcPct val="90000"/>
              </a:lnSpc>
              <a:buClr>
                <a:schemeClr val="tx2">
                  <a:lumMod val="60000"/>
                  <a:lumOff val="40000"/>
                </a:schemeClr>
              </a:buClr>
            </a:pPr>
            <a:r>
              <a:rPr lang="en-US" sz="1600" dirty="0"/>
              <a:t>The relationship of the persons involved</a:t>
            </a:r>
          </a:p>
          <a:p>
            <a:pPr lvl="1">
              <a:lnSpc>
                <a:spcPct val="90000"/>
              </a:lnSpc>
              <a:buClr>
                <a:schemeClr val="tx2">
                  <a:lumMod val="60000"/>
                  <a:lumOff val="40000"/>
                </a:schemeClr>
              </a:buClr>
            </a:pPr>
            <a:r>
              <a:rPr lang="en-US" sz="1600" dirty="0"/>
              <a:t>Day and time the incident happened</a:t>
            </a:r>
          </a:p>
          <a:p>
            <a:pPr lvl="1">
              <a:lnSpc>
                <a:spcPct val="90000"/>
              </a:lnSpc>
              <a:buClr>
                <a:schemeClr val="tx2">
                  <a:lumMod val="60000"/>
                  <a:lumOff val="40000"/>
                </a:schemeClr>
              </a:buClr>
            </a:pPr>
            <a:r>
              <a:rPr lang="en-US" sz="1600" dirty="0"/>
              <a:t>Number of children present during the incident</a:t>
            </a:r>
          </a:p>
          <a:p>
            <a:pPr lvl="1">
              <a:lnSpc>
                <a:spcPct val="90000"/>
              </a:lnSpc>
              <a:buClr>
                <a:schemeClr val="tx2">
                  <a:lumMod val="60000"/>
                  <a:lumOff val="40000"/>
                </a:schemeClr>
              </a:buClr>
            </a:pPr>
            <a:r>
              <a:rPr lang="en-US" sz="1600" dirty="0"/>
              <a:t>Whether or not there was an order of protection when the incident occurred</a:t>
            </a:r>
          </a:p>
          <a:p>
            <a:pPr lvl="1">
              <a:lnSpc>
                <a:spcPct val="90000"/>
              </a:lnSpc>
              <a:buClr>
                <a:schemeClr val="tx2">
                  <a:lumMod val="60000"/>
                  <a:lumOff val="40000"/>
                </a:schemeClr>
              </a:buClr>
            </a:pPr>
            <a:r>
              <a:rPr lang="en-US" sz="1600" dirty="0"/>
              <a:t>Whether or not there were any weapons used during the incident</a:t>
            </a:r>
          </a:p>
          <a:p>
            <a:pPr lvl="1">
              <a:lnSpc>
                <a:spcPct val="90000"/>
              </a:lnSpc>
              <a:buClr>
                <a:schemeClr val="tx2">
                  <a:lumMod val="60000"/>
                  <a:lumOff val="40000"/>
                </a:schemeClr>
              </a:buClr>
            </a:pPr>
            <a:r>
              <a:rPr lang="en-US" sz="1600" dirty="0"/>
              <a:t>Whether or not medical attention was required</a:t>
            </a:r>
          </a:p>
          <a:p>
            <a:pPr lvl="1">
              <a:lnSpc>
                <a:spcPct val="90000"/>
              </a:lnSpc>
              <a:buClr>
                <a:schemeClr val="tx2">
                  <a:lumMod val="60000"/>
                  <a:lumOff val="40000"/>
                </a:schemeClr>
              </a:buClr>
            </a:pPr>
            <a:r>
              <a:rPr lang="en-US" sz="1600" dirty="0"/>
              <a:t>Whether or not a Domestic Violence (DV) card was given</a:t>
            </a:r>
          </a:p>
          <a:p>
            <a:pPr lvl="1">
              <a:lnSpc>
                <a:spcPct val="90000"/>
              </a:lnSpc>
              <a:buClr>
                <a:schemeClr val="tx2">
                  <a:lumMod val="60000"/>
                  <a:lumOff val="40000"/>
                </a:schemeClr>
              </a:buClr>
            </a:pPr>
            <a:r>
              <a:rPr lang="en-US" sz="1600" dirty="0"/>
              <a:t>Were there any other persons arrested during the incident</a:t>
            </a:r>
          </a:p>
          <a:p>
            <a:pPr lvl="2">
              <a:lnSpc>
                <a:spcPct val="90000"/>
              </a:lnSpc>
              <a:buClr>
                <a:schemeClr val="tx2">
                  <a:lumMod val="60000"/>
                  <a:lumOff val="40000"/>
                </a:schemeClr>
              </a:buClr>
            </a:pPr>
            <a:r>
              <a:rPr lang="en-US" dirty="0"/>
              <a:t>For example: If you are called to a DV incident and a neighbor has been involved in the incident and gets arrested this is where you would collect how many other persons besides the offender was arrested. </a:t>
            </a:r>
          </a:p>
        </p:txBody>
      </p:sp>
      <p:pic>
        <p:nvPicPr>
          <p:cNvPr id="9" name="Picture 8" descr="Shape, calendar, arrow&#10;&#10;Description automatically generated">
            <a:extLst>
              <a:ext uri="{FF2B5EF4-FFF2-40B4-BE49-F238E27FC236}">
                <a16:creationId xmlns:a16="http://schemas.microsoft.com/office/drawing/2014/main" id="{D38B9418-DCD8-49B3-A3A5-9B9C74831AAC}"/>
              </a:ext>
            </a:extLst>
          </p:cNvPr>
          <p:cNvPicPr>
            <a:picLocks noChangeAspect="1"/>
          </p:cNvPicPr>
          <p:nvPr/>
        </p:nvPicPr>
        <p:blipFill>
          <a:blip r:embed="rId3"/>
          <a:stretch>
            <a:fillRect/>
          </a:stretch>
        </p:blipFill>
        <p:spPr>
          <a:xfrm>
            <a:off x="11282082" y="5920298"/>
            <a:ext cx="909286" cy="937701"/>
          </a:xfrm>
          <a:prstGeom prst="rect">
            <a:avLst/>
          </a:prstGeom>
        </p:spPr>
      </p:pic>
      <p:sp>
        <p:nvSpPr>
          <p:cNvPr id="5" name="TextBox 4">
            <a:extLst>
              <a:ext uri="{FF2B5EF4-FFF2-40B4-BE49-F238E27FC236}">
                <a16:creationId xmlns:a16="http://schemas.microsoft.com/office/drawing/2014/main" id="{0032AF83-44B6-4406-A6D5-2EA2BF5658FB}"/>
              </a:ext>
            </a:extLst>
          </p:cNvPr>
          <p:cNvSpPr txBox="1"/>
          <p:nvPr/>
        </p:nvSpPr>
        <p:spPr>
          <a:xfrm>
            <a:off x="0" y="0"/>
            <a:ext cx="838200" cy="253916"/>
          </a:xfrm>
          <a:prstGeom prst="rect">
            <a:avLst/>
          </a:prstGeom>
          <a:noFill/>
        </p:spPr>
        <p:txBody>
          <a:bodyPr wrap="square">
            <a:spAutoFit/>
          </a:bodyPr>
          <a:lstStyle/>
          <a:p>
            <a:r>
              <a:rPr lang="en-US" sz="1050" dirty="0"/>
              <a:t>State</a:t>
            </a:r>
          </a:p>
        </p:txBody>
      </p:sp>
    </p:spTree>
    <p:extLst>
      <p:ext uri="{BB962C8B-B14F-4D97-AF65-F5344CB8AC3E}">
        <p14:creationId xmlns:p14="http://schemas.microsoft.com/office/powerpoint/2010/main" val="333658345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DCBE6-5975-40CD-B880-B874B040D726}"/>
              </a:ext>
            </a:extLst>
          </p:cNvPr>
          <p:cNvSpPr>
            <a:spLocks noGrp="1"/>
          </p:cNvSpPr>
          <p:nvPr>
            <p:ph type="title"/>
          </p:nvPr>
        </p:nvSpPr>
        <p:spPr>
          <a:xfrm>
            <a:off x="1451579" y="116363"/>
            <a:ext cx="9291215" cy="1049235"/>
          </a:xfrm>
        </p:spPr>
        <p:txBody>
          <a:bodyPr/>
          <a:lstStyle/>
          <a:p>
            <a:r>
              <a:rPr lang="en-US" dirty="0"/>
              <a:t>What specific information is collected?  cont.</a:t>
            </a:r>
          </a:p>
        </p:txBody>
      </p:sp>
      <p:sp>
        <p:nvSpPr>
          <p:cNvPr id="3" name="Content Placeholder 2">
            <a:extLst>
              <a:ext uri="{FF2B5EF4-FFF2-40B4-BE49-F238E27FC236}">
                <a16:creationId xmlns:a16="http://schemas.microsoft.com/office/drawing/2014/main" id="{E51C3CC1-A370-4B4F-B430-14D3A8560F4B}"/>
              </a:ext>
            </a:extLst>
          </p:cNvPr>
          <p:cNvSpPr>
            <a:spLocks noGrp="1"/>
          </p:cNvSpPr>
          <p:nvPr>
            <p:ph idx="1"/>
          </p:nvPr>
        </p:nvSpPr>
        <p:spPr>
          <a:xfrm>
            <a:off x="716437" y="1165598"/>
            <a:ext cx="10026357" cy="4754700"/>
          </a:xfrm>
        </p:spPr>
        <p:txBody>
          <a:bodyPr>
            <a:normAutofit fontScale="92500" lnSpcReduction="20000"/>
          </a:bodyPr>
          <a:lstStyle/>
          <a:p>
            <a:r>
              <a:rPr lang="en-US" sz="2800" dirty="0"/>
              <a:t>Was there a primary aggressor?</a:t>
            </a:r>
          </a:p>
          <a:p>
            <a:r>
              <a:rPr lang="en-US" sz="2800" dirty="0"/>
              <a:t>Was the primary aggressor arrested?</a:t>
            </a:r>
          </a:p>
          <a:p>
            <a:r>
              <a:rPr lang="en-US" sz="2800" dirty="0"/>
              <a:t>If they were not arrested, why? </a:t>
            </a:r>
          </a:p>
          <a:p>
            <a:pPr lvl="1"/>
            <a:r>
              <a:rPr lang="en-US" sz="2000" dirty="0"/>
              <a:t>Report reason why aggressor was not arrested.</a:t>
            </a:r>
          </a:p>
          <a:p>
            <a:pPr lvl="2"/>
            <a:r>
              <a:rPr lang="en-US" sz="2000" dirty="0"/>
              <a:t>6 reasons:</a:t>
            </a:r>
          </a:p>
          <a:p>
            <a:pPr lvl="3"/>
            <a:r>
              <a:rPr lang="en-US" sz="2200" dirty="0"/>
              <a:t>Aggressor undetermined</a:t>
            </a:r>
          </a:p>
          <a:p>
            <a:pPr lvl="3"/>
            <a:r>
              <a:rPr lang="en-US" sz="2200" dirty="0"/>
              <a:t>Gone upon arrival</a:t>
            </a:r>
          </a:p>
          <a:p>
            <a:pPr lvl="3"/>
            <a:r>
              <a:rPr lang="en-US" sz="2200" dirty="0"/>
              <a:t>No evidence of injury</a:t>
            </a:r>
          </a:p>
          <a:p>
            <a:pPr lvl="3"/>
            <a:r>
              <a:rPr lang="en-US" sz="2200" dirty="0"/>
              <a:t>Not reported within 24 hours</a:t>
            </a:r>
          </a:p>
          <a:p>
            <a:pPr lvl="3"/>
            <a:r>
              <a:rPr lang="en-US" sz="2200" dirty="0"/>
              <a:t>Other</a:t>
            </a:r>
          </a:p>
          <a:p>
            <a:pPr lvl="3"/>
            <a:r>
              <a:rPr lang="en-US" sz="2200" dirty="0"/>
              <a:t>Unknown</a:t>
            </a:r>
          </a:p>
          <a:p>
            <a:endParaRPr lang="en-US" dirty="0"/>
          </a:p>
        </p:txBody>
      </p:sp>
      <p:pic>
        <p:nvPicPr>
          <p:cNvPr id="4" name="Picture 3" descr="Shape, calendar, arrow&#10;&#10;Description automatically generated">
            <a:extLst>
              <a:ext uri="{FF2B5EF4-FFF2-40B4-BE49-F238E27FC236}">
                <a16:creationId xmlns:a16="http://schemas.microsoft.com/office/drawing/2014/main" id="{15710F9A-C4E0-4C00-9E08-08DF93382299}"/>
              </a:ext>
            </a:extLst>
          </p:cNvPr>
          <p:cNvPicPr>
            <a:picLocks noChangeAspect="1"/>
          </p:cNvPicPr>
          <p:nvPr/>
        </p:nvPicPr>
        <p:blipFill>
          <a:blip r:embed="rId2"/>
          <a:stretch>
            <a:fillRect/>
          </a:stretch>
        </p:blipFill>
        <p:spPr>
          <a:xfrm>
            <a:off x="11282082" y="5920298"/>
            <a:ext cx="909286" cy="937701"/>
          </a:xfrm>
          <a:prstGeom prst="rect">
            <a:avLst/>
          </a:prstGeom>
        </p:spPr>
      </p:pic>
      <p:sp>
        <p:nvSpPr>
          <p:cNvPr id="5" name="TextBox 4">
            <a:extLst>
              <a:ext uri="{FF2B5EF4-FFF2-40B4-BE49-F238E27FC236}">
                <a16:creationId xmlns:a16="http://schemas.microsoft.com/office/drawing/2014/main" id="{CB5834C1-ED69-49C4-8005-CDD1A1B8ED44}"/>
              </a:ext>
            </a:extLst>
          </p:cNvPr>
          <p:cNvSpPr txBox="1"/>
          <p:nvPr/>
        </p:nvSpPr>
        <p:spPr>
          <a:xfrm>
            <a:off x="0" y="0"/>
            <a:ext cx="838200" cy="253916"/>
          </a:xfrm>
          <a:prstGeom prst="rect">
            <a:avLst/>
          </a:prstGeom>
          <a:noFill/>
        </p:spPr>
        <p:txBody>
          <a:bodyPr wrap="square">
            <a:spAutoFit/>
          </a:bodyPr>
          <a:lstStyle/>
          <a:p>
            <a:r>
              <a:rPr lang="en-US" sz="1050" dirty="0"/>
              <a:t>State</a:t>
            </a:r>
          </a:p>
        </p:txBody>
      </p:sp>
    </p:spTree>
    <p:extLst>
      <p:ext uri="{BB962C8B-B14F-4D97-AF65-F5344CB8AC3E}">
        <p14:creationId xmlns:p14="http://schemas.microsoft.com/office/powerpoint/2010/main" val="98146606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F739F-4B34-4EC3-AD87-55D125CB9A24}"/>
              </a:ext>
            </a:extLst>
          </p:cNvPr>
          <p:cNvSpPr>
            <a:spLocks noGrp="1"/>
          </p:cNvSpPr>
          <p:nvPr>
            <p:ph type="title"/>
          </p:nvPr>
        </p:nvSpPr>
        <p:spPr>
          <a:xfrm>
            <a:off x="427098" y="608368"/>
            <a:ext cx="3522879" cy="5641264"/>
          </a:xfrm>
        </p:spPr>
        <p:txBody>
          <a:bodyPr>
            <a:normAutofit/>
          </a:bodyPr>
          <a:lstStyle/>
          <a:p>
            <a:pPr algn="l"/>
            <a:r>
              <a:rPr lang="en-US" dirty="0">
                <a:solidFill>
                  <a:schemeClr val="tx1"/>
                </a:solidFill>
              </a:rPr>
              <a:t>What Relationships Are Collected?</a:t>
            </a:r>
            <a:br>
              <a:rPr lang="en-US" dirty="0">
                <a:solidFill>
                  <a:schemeClr val="bg2"/>
                </a:solidFill>
              </a:rPr>
            </a:br>
            <a:endParaRPr lang="en-US" dirty="0">
              <a:solidFill>
                <a:schemeClr val="bg2"/>
              </a:solidFill>
            </a:endParaRPr>
          </a:p>
        </p:txBody>
      </p:sp>
      <p:sp>
        <p:nvSpPr>
          <p:cNvPr id="3" name="Content Placeholder 2">
            <a:extLst>
              <a:ext uri="{FF2B5EF4-FFF2-40B4-BE49-F238E27FC236}">
                <a16:creationId xmlns:a16="http://schemas.microsoft.com/office/drawing/2014/main" id="{02F474C8-DF56-46F3-BA2E-9E7872D34F44}"/>
              </a:ext>
            </a:extLst>
          </p:cNvPr>
          <p:cNvSpPr>
            <a:spLocks noGrp="1"/>
          </p:cNvSpPr>
          <p:nvPr>
            <p:ph idx="1"/>
          </p:nvPr>
        </p:nvSpPr>
        <p:spPr>
          <a:xfrm>
            <a:off x="5109960" y="1390364"/>
            <a:ext cx="7082040" cy="4077271"/>
          </a:xfrm>
        </p:spPr>
        <p:txBody>
          <a:bodyPr>
            <a:normAutofit/>
          </a:bodyPr>
          <a:lstStyle/>
          <a:p>
            <a:pPr algn="just">
              <a:lnSpc>
                <a:spcPct val="90000"/>
              </a:lnSpc>
            </a:pPr>
            <a:r>
              <a:rPr lang="en-US" dirty="0"/>
              <a:t>Per NRS 33.018 the following relationships constitute domestic violence</a:t>
            </a:r>
          </a:p>
          <a:p>
            <a:pPr lvl="1" algn="just">
              <a:lnSpc>
                <a:spcPct val="90000"/>
              </a:lnSpc>
            </a:pPr>
            <a:r>
              <a:rPr lang="en-US" sz="2000" dirty="0"/>
              <a:t>Spouse</a:t>
            </a:r>
          </a:p>
          <a:p>
            <a:pPr lvl="1" algn="just">
              <a:lnSpc>
                <a:spcPct val="90000"/>
              </a:lnSpc>
            </a:pPr>
            <a:r>
              <a:rPr lang="en-US" sz="2000" dirty="0"/>
              <a:t>Former Spouse</a:t>
            </a:r>
          </a:p>
          <a:p>
            <a:pPr lvl="1" algn="just">
              <a:lnSpc>
                <a:spcPct val="90000"/>
              </a:lnSpc>
            </a:pPr>
            <a:r>
              <a:rPr lang="en-US" sz="2000" dirty="0"/>
              <a:t>Any other person related by blood or marriage</a:t>
            </a:r>
          </a:p>
          <a:p>
            <a:pPr lvl="2" algn="just">
              <a:lnSpc>
                <a:spcPct val="90000"/>
              </a:lnSpc>
            </a:pPr>
            <a:r>
              <a:rPr lang="en-US" sz="2000" dirty="0"/>
              <a:t>For example, mother-in-law, father-in-law</a:t>
            </a:r>
          </a:p>
          <a:p>
            <a:pPr lvl="1" algn="just">
              <a:lnSpc>
                <a:spcPct val="90000"/>
              </a:lnSpc>
            </a:pPr>
            <a:r>
              <a:rPr lang="en-US" sz="2000" dirty="0"/>
              <a:t>Any person who has/had or is having a dating relationship</a:t>
            </a:r>
          </a:p>
          <a:p>
            <a:pPr lvl="1" algn="just">
              <a:lnSpc>
                <a:spcPct val="90000"/>
              </a:lnSpc>
            </a:pPr>
            <a:r>
              <a:rPr lang="en-US" sz="2000" dirty="0"/>
              <a:t>Ex-boyfriend/girlfriend</a:t>
            </a:r>
          </a:p>
          <a:p>
            <a:pPr lvl="1" algn="just">
              <a:lnSpc>
                <a:spcPct val="90000"/>
              </a:lnSpc>
            </a:pPr>
            <a:r>
              <a:rPr lang="en-US" sz="2000" dirty="0"/>
              <a:t>If there is a child in common</a:t>
            </a:r>
          </a:p>
          <a:p>
            <a:pPr lvl="1" algn="just">
              <a:lnSpc>
                <a:spcPct val="90000"/>
              </a:lnSpc>
            </a:pPr>
            <a:r>
              <a:rPr lang="en-US" sz="2000" dirty="0"/>
              <a:t>Minor children of the persons involved</a:t>
            </a:r>
          </a:p>
          <a:p>
            <a:pPr lvl="1" algn="just">
              <a:lnSpc>
                <a:spcPct val="90000"/>
              </a:lnSpc>
            </a:pPr>
            <a:r>
              <a:rPr lang="en-US" sz="2000" dirty="0"/>
              <a:t>Any appointed custody or guardianship of the children</a:t>
            </a:r>
          </a:p>
          <a:p>
            <a:pPr marL="0" indent="0">
              <a:lnSpc>
                <a:spcPct val="90000"/>
              </a:lnSpc>
              <a:buNone/>
            </a:pPr>
            <a:endParaRPr lang="en-US" sz="1700" dirty="0"/>
          </a:p>
        </p:txBody>
      </p:sp>
      <p:pic>
        <p:nvPicPr>
          <p:cNvPr id="9" name="Picture 8" descr="Shape, calendar, arrow&#10;&#10;Description automatically generated">
            <a:extLst>
              <a:ext uri="{FF2B5EF4-FFF2-40B4-BE49-F238E27FC236}">
                <a16:creationId xmlns:a16="http://schemas.microsoft.com/office/drawing/2014/main" id="{3CFE7C0E-8628-4F2C-93A4-400C5A559BCA}"/>
              </a:ext>
            </a:extLst>
          </p:cNvPr>
          <p:cNvPicPr>
            <a:picLocks noChangeAspect="1"/>
          </p:cNvPicPr>
          <p:nvPr/>
        </p:nvPicPr>
        <p:blipFill>
          <a:blip r:embed="rId3"/>
          <a:stretch>
            <a:fillRect/>
          </a:stretch>
        </p:blipFill>
        <p:spPr>
          <a:xfrm>
            <a:off x="11282082" y="5920298"/>
            <a:ext cx="909286" cy="937701"/>
          </a:xfrm>
          <a:prstGeom prst="rect">
            <a:avLst/>
          </a:prstGeom>
        </p:spPr>
      </p:pic>
      <p:sp>
        <p:nvSpPr>
          <p:cNvPr id="5" name="TextBox 4">
            <a:extLst>
              <a:ext uri="{FF2B5EF4-FFF2-40B4-BE49-F238E27FC236}">
                <a16:creationId xmlns:a16="http://schemas.microsoft.com/office/drawing/2014/main" id="{1C52551B-AC0C-4AD3-8510-92E443B6073B}"/>
              </a:ext>
            </a:extLst>
          </p:cNvPr>
          <p:cNvSpPr txBox="1"/>
          <p:nvPr/>
        </p:nvSpPr>
        <p:spPr>
          <a:xfrm>
            <a:off x="0" y="0"/>
            <a:ext cx="838200" cy="253916"/>
          </a:xfrm>
          <a:prstGeom prst="rect">
            <a:avLst/>
          </a:prstGeom>
          <a:noFill/>
        </p:spPr>
        <p:txBody>
          <a:bodyPr wrap="square">
            <a:spAutoFit/>
          </a:bodyPr>
          <a:lstStyle/>
          <a:p>
            <a:r>
              <a:rPr lang="en-US" sz="1050" dirty="0"/>
              <a:t>State</a:t>
            </a:r>
          </a:p>
        </p:txBody>
      </p:sp>
    </p:spTree>
    <p:extLst>
      <p:ext uri="{BB962C8B-B14F-4D97-AF65-F5344CB8AC3E}">
        <p14:creationId xmlns:p14="http://schemas.microsoft.com/office/powerpoint/2010/main" val="78941891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2AE95-42CB-4874-B223-AF68D2D8771B}"/>
              </a:ext>
            </a:extLst>
          </p:cNvPr>
          <p:cNvSpPr>
            <a:spLocks noGrp="1"/>
          </p:cNvSpPr>
          <p:nvPr>
            <p:ph type="title"/>
          </p:nvPr>
        </p:nvSpPr>
        <p:spPr>
          <a:xfrm>
            <a:off x="7077321" y="826881"/>
            <a:ext cx="4971067" cy="3646055"/>
          </a:xfrm>
        </p:spPr>
        <p:txBody>
          <a:bodyPr vert="horz" lIns="91440" tIns="45720" rIns="91440" bIns="45720" rtlCol="0" anchor="b">
            <a:normAutofit/>
          </a:bodyPr>
          <a:lstStyle/>
          <a:p>
            <a:pPr>
              <a:lnSpc>
                <a:spcPct val="90000"/>
              </a:lnSpc>
            </a:pPr>
            <a:r>
              <a:rPr lang="en-US" sz="4800" b="0" i="0" kern="1200" dirty="0">
                <a:solidFill>
                  <a:schemeClr val="tx1"/>
                </a:solidFill>
                <a:latin typeface="+mj-lt"/>
                <a:ea typeface="+mj-ea"/>
                <a:cs typeface="+mj-cs"/>
              </a:rPr>
              <a:t>Crimes Against the Elderly &amp; Vulnerable Persons</a:t>
            </a:r>
          </a:p>
        </p:txBody>
      </p:sp>
      <p:pic>
        <p:nvPicPr>
          <p:cNvPr id="9" name="Content Placeholder 8">
            <a:extLst>
              <a:ext uri="{FF2B5EF4-FFF2-40B4-BE49-F238E27FC236}">
                <a16:creationId xmlns:a16="http://schemas.microsoft.com/office/drawing/2014/main" id="{8201E536-1042-4B3B-A1CA-07CCC2F324F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3612" y="299280"/>
            <a:ext cx="3534781" cy="2350629"/>
          </a:xfrm>
          <a:prstGeom prst="rect">
            <a:avLst/>
          </a:prstGeom>
          <a:effectLst/>
        </p:spPr>
      </p:pic>
      <p:pic>
        <p:nvPicPr>
          <p:cNvPr id="15" name="Picture 14" descr="Shape, calendar, arrow&#10;&#10;Description automatically generated">
            <a:extLst>
              <a:ext uri="{FF2B5EF4-FFF2-40B4-BE49-F238E27FC236}">
                <a16:creationId xmlns:a16="http://schemas.microsoft.com/office/drawing/2014/main" id="{2BF7457C-298D-4276-B828-25CF3C15412A}"/>
              </a:ext>
            </a:extLst>
          </p:cNvPr>
          <p:cNvPicPr>
            <a:picLocks noChangeAspect="1"/>
          </p:cNvPicPr>
          <p:nvPr/>
        </p:nvPicPr>
        <p:blipFill>
          <a:blip r:embed="rId3"/>
          <a:stretch>
            <a:fillRect/>
          </a:stretch>
        </p:blipFill>
        <p:spPr>
          <a:xfrm>
            <a:off x="11282082" y="5920298"/>
            <a:ext cx="909286" cy="937701"/>
          </a:xfrm>
          <a:prstGeom prst="rect">
            <a:avLst/>
          </a:prstGeom>
        </p:spPr>
      </p:pic>
      <p:pic>
        <p:nvPicPr>
          <p:cNvPr id="4" name="Picture 3" descr="A picture containing person&#10;&#10;Description automatically generated">
            <a:extLst>
              <a:ext uri="{FF2B5EF4-FFF2-40B4-BE49-F238E27FC236}">
                <a16:creationId xmlns:a16="http://schemas.microsoft.com/office/drawing/2014/main" id="{ADCCC57E-9505-4D16-8E7F-053CD2C2698B}"/>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r="20567"/>
          <a:stretch/>
        </p:blipFill>
        <p:spPr>
          <a:xfrm>
            <a:off x="2802305" y="2006268"/>
            <a:ext cx="3883470" cy="3257092"/>
          </a:xfrm>
          <a:prstGeom prst="rect">
            <a:avLst/>
          </a:prstGeom>
        </p:spPr>
      </p:pic>
      <p:pic>
        <p:nvPicPr>
          <p:cNvPr id="6" name="Picture 5" descr="A person in a wheelchair&#10;&#10;Description automatically generated with low confidence">
            <a:extLst>
              <a:ext uri="{FF2B5EF4-FFF2-40B4-BE49-F238E27FC236}">
                <a16:creationId xmlns:a16="http://schemas.microsoft.com/office/drawing/2014/main" id="{A11934A3-3F91-4328-92AC-737DD66845F8}"/>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143612" y="3754859"/>
            <a:ext cx="2971526" cy="2377221"/>
          </a:xfrm>
          <a:prstGeom prst="rect">
            <a:avLst/>
          </a:prstGeom>
        </p:spPr>
      </p:pic>
    </p:spTree>
    <p:extLst>
      <p:ext uri="{BB962C8B-B14F-4D97-AF65-F5344CB8AC3E}">
        <p14:creationId xmlns:p14="http://schemas.microsoft.com/office/powerpoint/2010/main" val="76745560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12132" y="2465464"/>
            <a:ext cx="3521359" cy="96353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defTabSz="457200">
              <a:spcAft>
                <a:spcPts val="600"/>
              </a:spcAft>
            </a:pPr>
            <a:r>
              <a:rPr lang="en-US" sz="4200" b="0" i="0" kern="1200" dirty="0">
                <a:solidFill>
                  <a:schemeClr val="accent5">
                    <a:lumMod val="75000"/>
                  </a:schemeClr>
                </a:solidFill>
                <a:latin typeface="+mj-lt"/>
                <a:ea typeface="+mj-ea"/>
                <a:cs typeface="+mj-cs"/>
              </a:rPr>
              <a:t>OVERVIEW</a:t>
            </a:r>
          </a:p>
        </p:txBody>
      </p:sp>
      <p:sp>
        <p:nvSpPr>
          <p:cNvPr id="6" name="Content Placeholder 2"/>
          <p:cNvSpPr txBox="1">
            <a:spLocks/>
          </p:cNvSpPr>
          <p:nvPr/>
        </p:nvSpPr>
        <p:spPr>
          <a:xfrm>
            <a:off x="5336795" y="1113501"/>
            <a:ext cx="6399930" cy="36674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defTabSz="457200">
              <a:spcBef>
                <a:spcPts val="1000"/>
              </a:spcBef>
              <a:buClr>
                <a:schemeClr val="accent4">
                  <a:lumMod val="75000"/>
                </a:schemeClr>
              </a:buClr>
              <a:buSzPct val="80000"/>
              <a:buFont typeface="Wingdings 3" charset="2"/>
              <a:buChar char=""/>
            </a:pPr>
            <a:r>
              <a:rPr lang="en-US" dirty="0">
                <a:solidFill>
                  <a:schemeClr val="tx1"/>
                </a:solidFill>
                <a:latin typeface="+mj-lt"/>
                <a:ea typeface="+mj-ea"/>
                <a:cs typeface="+mj-cs"/>
              </a:rPr>
              <a:t>Types of abuse?</a:t>
            </a:r>
          </a:p>
          <a:p>
            <a:pPr defTabSz="457200">
              <a:spcBef>
                <a:spcPts val="1000"/>
              </a:spcBef>
              <a:buClr>
                <a:schemeClr val="accent4">
                  <a:lumMod val="75000"/>
                </a:schemeClr>
              </a:buClr>
              <a:buSzPct val="80000"/>
              <a:buFont typeface="Wingdings 3" charset="2"/>
              <a:buChar char=""/>
            </a:pPr>
            <a:r>
              <a:rPr lang="en-US" dirty="0">
                <a:solidFill>
                  <a:schemeClr val="tx1"/>
                </a:solidFill>
                <a:latin typeface="+mj-lt"/>
                <a:ea typeface="+mj-ea"/>
                <a:cs typeface="+mj-cs"/>
              </a:rPr>
              <a:t>Why are we collecting it?</a:t>
            </a:r>
          </a:p>
          <a:p>
            <a:pPr defTabSz="457200">
              <a:spcBef>
                <a:spcPts val="1000"/>
              </a:spcBef>
              <a:buClr>
                <a:schemeClr val="accent4">
                  <a:lumMod val="75000"/>
                </a:schemeClr>
              </a:buClr>
              <a:buSzPct val="80000"/>
              <a:buFont typeface="Wingdings 3" charset="2"/>
              <a:buChar char=""/>
            </a:pPr>
            <a:r>
              <a:rPr lang="en-US" dirty="0">
                <a:solidFill>
                  <a:schemeClr val="tx1"/>
                </a:solidFill>
                <a:latin typeface="+mj-lt"/>
                <a:ea typeface="+mj-ea"/>
                <a:cs typeface="+mj-cs"/>
              </a:rPr>
              <a:t>What information is collected by the Central Repository and reported?</a:t>
            </a:r>
          </a:p>
          <a:p>
            <a:pPr marL="0" indent="0" defTabSz="457200">
              <a:spcBef>
                <a:spcPts val="1000"/>
              </a:spcBef>
              <a:buClr>
                <a:schemeClr val="accent4">
                  <a:lumMod val="75000"/>
                </a:schemeClr>
              </a:buClr>
              <a:buSzPct val="80000"/>
              <a:buNone/>
            </a:pPr>
            <a:endParaRPr lang="en-US" dirty="0">
              <a:solidFill>
                <a:schemeClr val="tx1"/>
              </a:solidFill>
              <a:latin typeface="+mj-lt"/>
              <a:ea typeface="+mj-ea"/>
              <a:cs typeface="+mj-cs"/>
            </a:endParaRPr>
          </a:p>
        </p:txBody>
      </p:sp>
      <p:pic>
        <p:nvPicPr>
          <p:cNvPr id="16" name="Picture 15" descr="Shape, calendar, arrow&#10;&#10;Description automatically generated">
            <a:extLst>
              <a:ext uri="{FF2B5EF4-FFF2-40B4-BE49-F238E27FC236}">
                <a16:creationId xmlns:a16="http://schemas.microsoft.com/office/drawing/2014/main" id="{6C2BC496-D072-4CD2-B65B-D21206593E55}"/>
              </a:ext>
            </a:extLst>
          </p:cNvPr>
          <p:cNvPicPr>
            <a:picLocks noChangeAspect="1"/>
          </p:cNvPicPr>
          <p:nvPr/>
        </p:nvPicPr>
        <p:blipFill>
          <a:blip r:embed="rId4"/>
          <a:stretch>
            <a:fillRect/>
          </a:stretch>
        </p:blipFill>
        <p:spPr>
          <a:xfrm>
            <a:off x="11282082" y="5920298"/>
            <a:ext cx="909286" cy="937701"/>
          </a:xfrm>
          <a:prstGeom prst="rect">
            <a:avLst/>
          </a:prstGeom>
        </p:spPr>
      </p:pic>
      <p:sp>
        <p:nvSpPr>
          <p:cNvPr id="7" name="TextBox 6">
            <a:extLst>
              <a:ext uri="{FF2B5EF4-FFF2-40B4-BE49-F238E27FC236}">
                <a16:creationId xmlns:a16="http://schemas.microsoft.com/office/drawing/2014/main" id="{9866834D-30F7-4831-87F5-FBAA167B6333}"/>
              </a:ext>
            </a:extLst>
          </p:cNvPr>
          <p:cNvSpPr txBox="1"/>
          <p:nvPr/>
        </p:nvSpPr>
        <p:spPr>
          <a:xfrm>
            <a:off x="0" y="0"/>
            <a:ext cx="838200" cy="253916"/>
          </a:xfrm>
          <a:prstGeom prst="rect">
            <a:avLst/>
          </a:prstGeom>
          <a:noFill/>
        </p:spPr>
        <p:txBody>
          <a:bodyPr wrap="square">
            <a:spAutoFit/>
          </a:bodyPr>
          <a:lstStyle/>
          <a:p>
            <a:r>
              <a:rPr lang="en-US" sz="1050" dirty="0"/>
              <a:t>State</a:t>
            </a:r>
          </a:p>
        </p:txBody>
      </p:sp>
    </p:spTree>
    <p:custDataLst>
      <p:tags r:id="rId1"/>
    </p:custDataLst>
    <p:extLst>
      <p:ext uri="{BB962C8B-B14F-4D97-AF65-F5344CB8AC3E}">
        <p14:creationId xmlns:p14="http://schemas.microsoft.com/office/powerpoint/2010/main" val="294280041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54503" y="804671"/>
            <a:ext cx="3521359" cy="26243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defTabSz="457200">
              <a:spcAft>
                <a:spcPts val="600"/>
              </a:spcAft>
            </a:pPr>
            <a:r>
              <a:rPr lang="en-US" sz="4200" b="0" i="0" kern="1200" dirty="0">
                <a:solidFill>
                  <a:schemeClr val="accent5">
                    <a:lumMod val="75000"/>
                  </a:schemeClr>
                </a:solidFill>
                <a:latin typeface="+mj-lt"/>
                <a:ea typeface="+mj-ea"/>
                <a:cs typeface="+mj-cs"/>
              </a:rPr>
              <a:t>TYPES OF ABUSE</a:t>
            </a:r>
          </a:p>
        </p:txBody>
      </p:sp>
      <p:sp>
        <p:nvSpPr>
          <p:cNvPr id="6" name="Content Placeholder 2"/>
          <p:cNvSpPr txBox="1">
            <a:spLocks/>
          </p:cNvSpPr>
          <p:nvPr/>
        </p:nvSpPr>
        <p:spPr>
          <a:xfrm>
            <a:off x="4985875" y="804671"/>
            <a:ext cx="6399930" cy="52486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defTabSz="457200">
              <a:lnSpc>
                <a:spcPct val="90000"/>
              </a:lnSpc>
              <a:spcBef>
                <a:spcPts val="1000"/>
              </a:spcBef>
              <a:buClr>
                <a:schemeClr val="accent4">
                  <a:lumMod val="75000"/>
                </a:schemeClr>
              </a:buClr>
              <a:buSzPct val="80000"/>
              <a:buFont typeface="Wingdings 3" charset="2"/>
              <a:buChar char=""/>
            </a:pPr>
            <a:r>
              <a:rPr lang="en-US" sz="2000" dirty="0">
                <a:solidFill>
                  <a:schemeClr val="tx1"/>
                </a:solidFill>
                <a:latin typeface="+mj-lt"/>
                <a:ea typeface="+mj-ea"/>
                <a:cs typeface="+mj-cs"/>
              </a:rPr>
              <a:t>Abandonment</a:t>
            </a:r>
          </a:p>
          <a:p>
            <a:pPr defTabSz="457200">
              <a:lnSpc>
                <a:spcPct val="90000"/>
              </a:lnSpc>
              <a:spcBef>
                <a:spcPts val="1000"/>
              </a:spcBef>
              <a:buClr>
                <a:schemeClr val="accent4">
                  <a:lumMod val="75000"/>
                </a:schemeClr>
              </a:buClr>
              <a:buSzPct val="80000"/>
              <a:buFont typeface="Wingdings 3" charset="2"/>
              <a:buChar char=""/>
            </a:pPr>
            <a:r>
              <a:rPr lang="en-US" sz="2000" dirty="0">
                <a:solidFill>
                  <a:schemeClr val="tx1"/>
                </a:solidFill>
                <a:latin typeface="+mj-lt"/>
                <a:ea typeface="+mj-ea"/>
                <a:cs typeface="+mj-cs"/>
              </a:rPr>
              <a:t>Abuse: </a:t>
            </a:r>
          </a:p>
          <a:p>
            <a:pPr lvl="1" defTabSz="457200">
              <a:lnSpc>
                <a:spcPct val="90000"/>
              </a:lnSpc>
              <a:spcBef>
                <a:spcPts val="1000"/>
              </a:spcBef>
              <a:buClr>
                <a:schemeClr val="accent4">
                  <a:lumMod val="75000"/>
                </a:schemeClr>
              </a:buClr>
              <a:buSzPct val="80000"/>
              <a:buFont typeface="Wingdings 3" charset="2"/>
              <a:buChar char=""/>
            </a:pPr>
            <a:r>
              <a:rPr lang="en-US" sz="2000" dirty="0">
                <a:solidFill>
                  <a:schemeClr val="tx1"/>
                </a:solidFill>
                <a:latin typeface="+mj-lt"/>
                <a:ea typeface="+mj-ea"/>
                <a:cs typeface="+mj-cs"/>
              </a:rPr>
              <a:t>Physical</a:t>
            </a:r>
          </a:p>
          <a:p>
            <a:pPr lvl="1" defTabSz="457200">
              <a:lnSpc>
                <a:spcPct val="90000"/>
              </a:lnSpc>
              <a:spcBef>
                <a:spcPts val="1000"/>
              </a:spcBef>
              <a:buClr>
                <a:schemeClr val="accent4">
                  <a:lumMod val="75000"/>
                </a:schemeClr>
              </a:buClr>
              <a:buSzPct val="80000"/>
              <a:buFont typeface="Wingdings 3" charset="2"/>
              <a:buChar char=""/>
            </a:pPr>
            <a:r>
              <a:rPr lang="en-US" sz="2000" dirty="0">
                <a:solidFill>
                  <a:schemeClr val="tx1"/>
                </a:solidFill>
                <a:latin typeface="+mj-lt"/>
                <a:ea typeface="+mj-ea"/>
                <a:cs typeface="+mj-cs"/>
              </a:rPr>
              <a:t>Psychological</a:t>
            </a:r>
          </a:p>
          <a:p>
            <a:pPr lvl="1" defTabSz="457200">
              <a:lnSpc>
                <a:spcPct val="90000"/>
              </a:lnSpc>
              <a:spcBef>
                <a:spcPts val="1000"/>
              </a:spcBef>
              <a:buClr>
                <a:schemeClr val="accent4">
                  <a:lumMod val="75000"/>
                </a:schemeClr>
              </a:buClr>
              <a:buSzPct val="80000"/>
              <a:buFont typeface="Wingdings 3" charset="2"/>
              <a:buChar char=""/>
            </a:pPr>
            <a:r>
              <a:rPr lang="en-US" sz="2000" dirty="0">
                <a:solidFill>
                  <a:schemeClr val="tx1"/>
                </a:solidFill>
                <a:latin typeface="+mj-lt"/>
                <a:ea typeface="+mj-ea"/>
                <a:cs typeface="+mj-cs"/>
              </a:rPr>
              <a:t>Sexual</a:t>
            </a:r>
          </a:p>
          <a:p>
            <a:pPr defTabSz="457200">
              <a:lnSpc>
                <a:spcPct val="90000"/>
              </a:lnSpc>
              <a:spcBef>
                <a:spcPts val="1000"/>
              </a:spcBef>
              <a:buClr>
                <a:schemeClr val="accent4">
                  <a:lumMod val="75000"/>
                </a:schemeClr>
              </a:buClr>
              <a:buSzPct val="80000"/>
              <a:buFont typeface="Wingdings 3" charset="2"/>
              <a:buChar char=""/>
            </a:pPr>
            <a:r>
              <a:rPr lang="en-US" sz="2000" dirty="0">
                <a:solidFill>
                  <a:schemeClr val="tx1"/>
                </a:solidFill>
                <a:latin typeface="+mj-lt"/>
                <a:ea typeface="+mj-ea"/>
                <a:cs typeface="+mj-cs"/>
              </a:rPr>
              <a:t>Neglect</a:t>
            </a:r>
          </a:p>
          <a:p>
            <a:pPr defTabSz="457200">
              <a:lnSpc>
                <a:spcPct val="90000"/>
              </a:lnSpc>
              <a:spcBef>
                <a:spcPts val="1000"/>
              </a:spcBef>
              <a:buClr>
                <a:schemeClr val="accent4">
                  <a:lumMod val="75000"/>
                </a:schemeClr>
              </a:buClr>
              <a:buSzPct val="80000"/>
              <a:buFont typeface="Wingdings 3" charset="2"/>
              <a:buChar char=""/>
            </a:pPr>
            <a:r>
              <a:rPr lang="en-US" sz="2000" dirty="0">
                <a:solidFill>
                  <a:schemeClr val="tx1"/>
                </a:solidFill>
                <a:latin typeface="+mj-lt"/>
                <a:ea typeface="+mj-ea"/>
                <a:cs typeface="+mj-cs"/>
              </a:rPr>
              <a:t>Exploitation</a:t>
            </a:r>
          </a:p>
          <a:p>
            <a:pPr defTabSz="457200">
              <a:lnSpc>
                <a:spcPct val="90000"/>
              </a:lnSpc>
              <a:spcBef>
                <a:spcPts val="1000"/>
              </a:spcBef>
              <a:buClr>
                <a:schemeClr val="accent4">
                  <a:lumMod val="75000"/>
                </a:schemeClr>
              </a:buClr>
              <a:buSzPct val="80000"/>
              <a:buFont typeface="Wingdings 3" charset="2"/>
              <a:buChar char=""/>
            </a:pPr>
            <a:r>
              <a:rPr lang="en-US" sz="2000" dirty="0">
                <a:solidFill>
                  <a:schemeClr val="tx1"/>
                </a:solidFill>
                <a:latin typeface="+mj-lt"/>
                <a:ea typeface="+mj-ea"/>
                <a:cs typeface="+mj-cs"/>
              </a:rPr>
              <a:t>Isolation</a:t>
            </a:r>
          </a:p>
          <a:p>
            <a:pPr defTabSz="457200">
              <a:lnSpc>
                <a:spcPct val="90000"/>
              </a:lnSpc>
              <a:spcBef>
                <a:spcPts val="1000"/>
              </a:spcBef>
              <a:buClr>
                <a:schemeClr val="accent4">
                  <a:lumMod val="75000"/>
                </a:schemeClr>
              </a:buClr>
              <a:buSzPct val="80000"/>
              <a:buFont typeface="Wingdings 3" charset="2"/>
              <a:buChar char=""/>
            </a:pPr>
            <a:r>
              <a:rPr lang="en-US" sz="2000" dirty="0">
                <a:solidFill>
                  <a:schemeClr val="tx1"/>
                </a:solidFill>
                <a:latin typeface="+mj-lt"/>
                <a:ea typeface="+mj-ea"/>
                <a:cs typeface="+mj-cs"/>
              </a:rPr>
              <a:t>Self Neglect</a:t>
            </a:r>
          </a:p>
        </p:txBody>
      </p:sp>
      <p:pic>
        <p:nvPicPr>
          <p:cNvPr id="15" name="Picture 14" descr="Shape, calendar, arrow&#10;&#10;Description automatically generated">
            <a:extLst>
              <a:ext uri="{FF2B5EF4-FFF2-40B4-BE49-F238E27FC236}">
                <a16:creationId xmlns:a16="http://schemas.microsoft.com/office/drawing/2014/main" id="{E28A5CEF-A54E-4663-B5BC-EBB6E9D30E8A}"/>
              </a:ext>
            </a:extLst>
          </p:cNvPr>
          <p:cNvPicPr>
            <a:picLocks noChangeAspect="1"/>
          </p:cNvPicPr>
          <p:nvPr/>
        </p:nvPicPr>
        <p:blipFill>
          <a:blip r:embed="rId4"/>
          <a:stretch>
            <a:fillRect/>
          </a:stretch>
        </p:blipFill>
        <p:spPr>
          <a:xfrm>
            <a:off x="11282082" y="5920298"/>
            <a:ext cx="909286" cy="937701"/>
          </a:xfrm>
          <a:prstGeom prst="rect">
            <a:avLst/>
          </a:prstGeom>
        </p:spPr>
      </p:pic>
      <p:sp>
        <p:nvSpPr>
          <p:cNvPr id="7" name="TextBox 6">
            <a:extLst>
              <a:ext uri="{FF2B5EF4-FFF2-40B4-BE49-F238E27FC236}">
                <a16:creationId xmlns:a16="http://schemas.microsoft.com/office/drawing/2014/main" id="{BD5BEB31-1D2D-404B-BC62-5D3E84B160F4}"/>
              </a:ext>
            </a:extLst>
          </p:cNvPr>
          <p:cNvSpPr txBox="1"/>
          <p:nvPr/>
        </p:nvSpPr>
        <p:spPr>
          <a:xfrm>
            <a:off x="0" y="0"/>
            <a:ext cx="838200" cy="253916"/>
          </a:xfrm>
          <a:prstGeom prst="rect">
            <a:avLst/>
          </a:prstGeom>
          <a:noFill/>
        </p:spPr>
        <p:txBody>
          <a:bodyPr wrap="square">
            <a:spAutoFit/>
          </a:bodyPr>
          <a:lstStyle/>
          <a:p>
            <a:r>
              <a:rPr lang="en-US" sz="1050" dirty="0"/>
              <a:t>State</a:t>
            </a:r>
          </a:p>
        </p:txBody>
      </p:sp>
    </p:spTree>
    <p:custDataLst>
      <p:tags r:id="rId1"/>
    </p:custDataLst>
    <p:extLst>
      <p:ext uri="{BB962C8B-B14F-4D97-AF65-F5344CB8AC3E}">
        <p14:creationId xmlns:p14="http://schemas.microsoft.com/office/powerpoint/2010/main" val="147365544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9667A02-3114-4247-AA87-CD5D115F81A3}"/>
              </a:ext>
            </a:extLst>
          </p:cNvPr>
          <p:cNvSpPr>
            <a:spLocks noGrp="1"/>
          </p:cNvSpPr>
          <p:nvPr>
            <p:ph type="title"/>
          </p:nvPr>
        </p:nvSpPr>
        <p:spPr>
          <a:xfrm>
            <a:off x="198303" y="804671"/>
            <a:ext cx="3679634" cy="3816903"/>
          </a:xfrm>
        </p:spPr>
        <p:txBody>
          <a:bodyPr vert="horz" lIns="91440" tIns="45720" rIns="91440" bIns="45720" rtlCol="0" anchor="ctr">
            <a:normAutofit/>
          </a:bodyPr>
          <a:lstStyle/>
          <a:p>
            <a:pPr algn="l"/>
            <a:r>
              <a:rPr lang="en-US" sz="4200" dirty="0">
                <a:solidFill>
                  <a:schemeClr val="tx2"/>
                </a:solidFill>
              </a:rPr>
              <a:t>How it’s defined</a:t>
            </a:r>
            <a:endParaRPr lang="en-US" sz="4200" b="0" i="0" kern="1200" dirty="0">
              <a:solidFill>
                <a:schemeClr val="tx2"/>
              </a:solidFill>
              <a:latin typeface="+mj-lt"/>
              <a:ea typeface="+mj-ea"/>
              <a:cs typeface="+mj-cs"/>
            </a:endParaRPr>
          </a:p>
        </p:txBody>
      </p:sp>
      <p:sp>
        <p:nvSpPr>
          <p:cNvPr id="5" name="Content Placeholder 4">
            <a:extLst>
              <a:ext uri="{FF2B5EF4-FFF2-40B4-BE49-F238E27FC236}">
                <a16:creationId xmlns:a16="http://schemas.microsoft.com/office/drawing/2014/main" id="{9AA5A8E4-E419-44C0-8C1C-6FAA66FEC498}"/>
              </a:ext>
            </a:extLst>
          </p:cNvPr>
          <p:cNvSpPr>
            <a:spLocks noGrp="1"/>
          </p:cNvSpPr>
          <p:nvPr>
            <p:ph idx="1"/>
          </p:nvPr>
        </p:nvSpPr>
        <p:spPr>
          <a:xfrm>
            <a:off x="5246302" y="804671"/>
            <a:ext cx="6399930" cy="4772592"/>
          </a:xfrm>
        </p:spPr>
        <p:txBody>
          <a:bodyPr vert="horz" lIns="91440" tIns="45720" rIns="91440" bIns="45720" rtlCol="0" anchor="ctr">
            <a:normAutofit/>
          </a:bodyPr>
          <a:lstStyle/>
          <a:p>
            <a:pPr algn="just"/>
            <a:r>
              <a:rPr lang="en-US" dirty="0"/>
              <a:t>As defined per NRS 200.5092, an older person is a person 60 years of age or older. </a:t>
            </a:r>
          </a:p>
          <a:p>
            <a:pPr algn="just"/>
            <a:r>
              <a:rPr lang="en-US" dirty="0"/>
              <a:t>As defined per NRS 200.5092, a vulnerable person is a person 18 years of age or older who:</a:t>
            </a:r>
          </a:p>
          <a:p>
            <a:pPr lvl="1" algn="just"/>
            <a:r>
              <a:rPr lang="en-US" dirty="0"/>
              <a:t>Suffers from a condition of physical or mental incapacitation because of a developmental disability, organic brain damage or mental illness; or</a:t>
            </a:r>
          </a:p>
          <a:p>
            <a:pPr lvl="1" algn="just"/>
            <a:r>
              <a:rPr lang="en-US" dirty="0"/>
              <a:t>Has one or more physical or mental limitations that restrict the ability of the person to perform the normal activities of daily living.</a:t>
            </a:r>
          </a:p>
        </p:txBody>
      </p:sp>
      <p:pic>
        <p:nvPicPr>
          <p:cNvPr id="9" name="Picture 8" descr="Shape, calendar, arrow&#10;&#10;Description automatically generated">
            <a:extLst>
              <a:ext uri="{FF2B5EF4-FFF2-40B4-BE49-F238E27FC236}">
                <a16:creationId xmlns:a16="http://schemas.microsoft.com/office/drawing/2014/main" id="{A7D8DDF9-E72D-442C-965A-7068142A39B0}"/>
              </a:ext>
            </a:extLst>
          </p:cNvPr>
          <p:cNvPicPr>
            <a:picLocks noChangeAspect="1"/>
          </p:cNvPicPr>
          <p:nvPr/>
        </p:nvPicPr>
        <p:blipFill>
          <a:blip r:embed="rId2"/>
          <a:stretch>
            <a:fillRect/>
          </a:stretch>
        </p:blipFill>
        <p:spPr>
          <a:xfrm>
            <a:off x="11282082" y="5920298"/>
            <a:ext cx="909286" cy="937701"/>
          </a:xfrm>
          <a:prstGeom prst="rect">
            <a:avLst/>
          </a:prstGeom>
        </p:spPr>
      </p:pic>
      <p:sp>
        <p:nvSpPr>
          <p:cNvPr id="6" name="TextBox 5">
            <a:extLst>
              <a:ext uri="{FF2B5EF4-FFF2-40B4-BE49-F238E27FC236}">
                <a16:creationId xmlns:a16="http://schemas.microsoft.com/office/drawing/2014/main" id="{C62771AA-CEA1-4286-9936-2B5A9612DB0E}"/>
              </a:ext>
            </a:extLst>
          </p:cNvPr>
          <p:cNvSpPr txBox="1"/>
          <p:nvPr/>
        </p:nvSpPr>
        <p:spPr>
          <a:xfrm>
            <a:off x="0" y="0"/>
            <a:ext cx="838200" cy="253916"/>
          </a:xfrm>
          <a:prstGeom prst="rect">
            <a:avLst/>
          </a:prstGeom>
          <a:noFill/>
        </p:spPr>
        <p:txBody>
          <a:bodyPr wrap="square">
            <a:spAutoFit/>
          </a:bodyPr>
          <a:lstStyle/>
          <a:p>
            <a:r>
              <a:rPr lang="en-US" sz="1050" dirty="0"/>
              <a:t>State</a:t>
            </a:r>
          </a:p>
        </p:txBody>
      </p:sp>
    </p:spTree>
    <p:extLst>
      <p:ext uri="{BB962C8B-B14F-4D97-AF65-F5344CB8AC3E}">
        <p14:creationId xmlns:p14="http://schemas.microsoft.com/office/powerpoint/2010/main" val="283964570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824770" y="1085347"/>
            <a:ext cx="10114980" cy="46873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a:buClr>
                <a:schemeClr val="accent5"/>
              </a:buClr>
              <a:buFont typeface="Century Gothic" panose="020B0502020202020204" pitchFamily="34" charset="0"/>
              <a:buChar char="►"/>
            </a:pPr>
            <a:r>
              <a:rPr lang="en-US" sz="2600" dirty="0">
                <a:solidFill>
                  <a:schemeClr val="tx1"/>
                </a:solidFill>
              </a:rPr>
              <a:t>Abandonment </a:t>
            </a:r>
            <a:r>
              <a:rPr lang="en-US" sz="2800" dirty="0">
                <a:solidFill>
                  <a:schemeClr val="tx1"/>
                </a:solidFill>
              </a:rPr>
              <a:t>as defined</a:t>
            </a:r>
            <a:r>
              <a:rPr lang="en-US" sz="2600" dirty="0">
                <a:solidFill>
                  <a:schemeClr val="tx1"/>
                </a:solidFill>
              </a:rPr>
              <a:t>:</a:t>
            </a:r>
          </a:p>
          <a:p>
            <a:pPr marL="0" indent="0">
              <a:buClr>
                <a:schemeClr val="accent5"/>
              </a:buClr>
              <a:buNone/>
            </a:pPr>
            <a:endParaRPr lang="en-US" sz="2600" dirty="0">
              <a:solidFill>
                <a:schemeClr val="tx1"/>
              </a:solidFill>
            </a:endParaRPr>
          </a:p>
          <a:p>
            <a:pPr lvl="1">
              <a:buClr>
                <a:schemeClr val="accent5"/>
              </a:buClr>
              <a:buFont typeface="Century Gothic" panose="020B0502020202020204" pitchFamily="34" charset="0"/>
              <a:buChar char="►"/>
            </a:pPr>
            <a:r>
              <a:rPr lang="en-US" sz="2600" dirty="0">
                <a:solidFill>
                  <a:schemeClr val="tx1"/>
                </a:solidFill>
              </a:rPr>
              <a:t>Desertion of an older person or a vulnerable person in an unsafe manner by a caretaker or other person with a legal duty of care; or</a:t>
            </a:r>
          </a:p>
          <a:p>
            <a:pPr lvl="1">
              <a:buClr>
                <a:schemeClr val="accent5"/>
              </a:buClr>
              <a:buFont typeface="Century Gothic" panose="020B0502020202020204" pitchFamily="34" charset="0"/>
              <a:buChar char="►"/>
            </a:pPr>
            <a:endParaRPr lang="en-US" sz="2600" dirty="0">
              <a:solidFill>
                <a:schemeClr val="tx1"/>
              </a:solidFill>
            </a:endParaRPr>
          </a:p>
          <a:p>
            <a:pPr lvl="1">
              <a:buClr>
                <a:schemeClr val="accent5"/>
              </a:buClr>
              <a:buFont typeface="Century Gothic" panose="020B0502020202020204" pitchFamily="34" charset="0"/>
              <a:buChar char="►"/>
            </a:pPr>
            <a:r>
              <a:rPr lang="en-US" sz="2600" dirty="0">
                <a:solidFill>
                  <a:schemeClr val="tx1"/>
                </a:solidFill>
              </a:rPr>
              <a:t> Withdrawal of necessary assistance owed to an older person or a vulnerable person by a caretaker or other person with an obligation to provide services to the older person or vulnerable person.</a:t>
            </a:r>
          </a:p>
          <a:p>
            <a:pPr lvl="1"/>
            <a:endParaRPr lang="en-US" dirty="0">
              <a:solidFill>
                <a:prstClr val="white"/>
              </a:solidFill>
            </a:endParaRPr>
          </a:p>
          <a:p>
            <a:pPr lvl="1"/>
            <a:endParaRPr lang="en-US" dirty="0">
              <a:solidFill>
                <a:prstClr val="white"/>
              </a:solidFill>
            </a:endParaRPr>
          </a:p>
          <a:p>
            <a:pPr lvl="1">
              <a:buFont typeface="Arial" panose="020B0604020202020204" pitchFamily="34" charset="0"/>
              <a:buChar char="•"/>
            </a:pPr>
            <a:endParaRPr lang="en-US" dirty="0">
              <a:solidFill>
                <a:prstClr val="white"/>
              </a:solidFill>
            </a:endParaRPr>
          </a:p>
        </p:txBody>
      </p:sp>
      <p:sp>
        <p:nvSpPr>
          <p:cNvPr id="5" name="Title 1"/>
          <p:cNvSpPr txBox="1">
            <a:spLocks/>
          </p:cNvSpPr>
          <p:nvPr/>
        </p:nvSpPr>
        <p:spPr>
          <a:xfrm>
            <a:off x="2133600" y="0"/>
            <a:ext cx="7924800" cy="857568"/>
          </a:xfrm>
          <a:prstGeom prst="rect">
            <a:avLst/>
          </a:prstGeom>
          <a:noFill/>
          <a:ln w="25400" cap="flat" cmpd="sng" algn="ctr">
            <a:noFill/>
            <a:prstDash val="solid"/>
          </a:ln>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4800" dirty="0">
                <a:solidFill>
                  <a:schemeClr val="accent5">
                    <a:lumMod val="75000"/>
                  </a:schemeClr>
                </a:solidFill>
                <a:latin typeface="+mj-lt"/>
              </a:rPr>
              <a:t>ABANDONMENT</a:t>
            </a:r>
          </a:p>
        </p:txBody>
      </p:sp>
      <p:pic>
        <p:nvPicPr>
          <p:cNvPr id="4" name="Picture 3" descr="Shape, calendar, arrow&#10;&#10;Description automatically generated">
            <a:extLst>
              <a:ext uri="{FF2B5EF4-FFF2-40B4-BE49-F238E27FC236}">
                <a16:creationId xmlns:a16="http://schemas.microsoft.com/office/drawing/2014/main" id="{9F23234C-B023-4B35-8733-75C796E0653A}"/>
              </a:ext>
            </a:extLst>
          </p:cNvPr>
          <p:cNvPicPr>
            <a:picLocks noChangeAspect="1"/>
          </p:cNvPicPr>
          <p:nvPr/>
        </p:nvPicPr>
        <p:blipFill>
          <a:blip r:embed="rId4"/>
          <a:stretch>
            <a:fillRect/>
          </a:stretch>
        </p:blipFill>
        <p:spPr>
          <a:xfrm>
            <a:off x="11282082" y="5920298"/>
            <a:ext cx="909286" cy="937701"/>
          </a:xfrm>
          <a:prstGeom prst="rect">
            <a:avLst/>
          </a:prstGeom>
        </p:spPr>
      </p:pic>
      <p:sp>
        <p:nvSpPr>
          <p:cNvPr id="6" name="TextBox 5">
            <a:extLst>
              <a:ext uri="{FF2B5EF4-FFF2-40B4-BE49-F238E27FC236}">
                <a16:creationId xmlns:a16="http://schemas.microsoft.com/office/drawing/2014/main" id="{3986D9C2-68D6-4471-9E4A-851C7BB258E8}"/>
              </a:ext>
            </a:extLst>
          </p:cNvPr>
          <p:cNvSpPr txBox="1"/>
          <p:nvPr/>
        </p:nvSpPr>
        <p:spPr>
          <a:xfrm>
            <a:off x="0" y="0"/>
            <a:ext cx="838200" cy="253916"/>
          </a:xfrm>
          <a:prstGeom prst="rect">
            <a:avLst/>
          </a:prstGeom>
          <a:noFill/>
        </p:spPr>
        <p:txBody>
          <a:bodyPr wrap="square">
            <a:spAutoFit/>
          </a:bodyPr>
          <a:lstStyle/>
          <a:p>
            <a:r>
              <a:rPr lang="en-US" sz="1050" dirty="0"/>
              <a:t>State</a:t>
            </a:r>
          </a:p>
        </p:txBody>
      </p:sp>
    </p:spTree>
    <p:custDataLst>
      <p:tags r:id="rId1"/>
    </p:custDataLst>
    <p:extLst>
      <p:ext uri="{BB962C8B-B14F-4D97-AF65-F5344CB8AC3E}">
        <p14:creationId xmlns:p14="http://schemas.microsoft.com/office/powerpoint/2010/main" val="308780885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915185" y="838200"/>
            <a:ext cx="8229600" cy="5181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a:buClr>
                <a:schemeClr val="accent5"/>
              </a:buClr>
              <a:buFont typeface="Wingdings" panose="05000000000000000000" pitchFamily="2" charset="2"/>
              <a:buChar char="Ø"/>
            </a:pPr>
            <a:r>
              <a:rPr lang="en-US" dirty="0">
                <a:solidFill>
                  <a:schemeClr val="tx1"/>
                </a:solidFill>
              </a:rPr>
              <a:t>Abuse </a:t>
            </a:r>
            <a:r>
              <a:rPr lang="en-US" sz="3200" dirty="0">
                <a:solidFill>
                  <a:schemeClr val="tx1"/>
                </a:solidFill>
              </a:rPr>
              <a:t>as defined</a:t>
            </a:r>
            <a:r>
              <a:rPr lang="en-US" dirty="0">
                <a:solidFill>
                  <a:schemeClr val="tx1"/>
                </a:solidFill>
              </a:rPr>
              <a:t>:</a:t>
            </a:r>
          </a:p>
          <a:p>
            <a:pPr>
              <a:buClr>
                <a:schemeClr val="accent5"/>
              </a:buClr>
              <a:buFont typeface="Wingdings" panose="05000000000000000000" pitchFamily="2" charset="2"/>
              <a:buChar char="Ø"/>
            </a:pPr>
            <a:endParaRPr lang="en-US" dirty="0">
              <a:solidFill>
                <a:schemeClr val="tx1"/>
              </a:solidFill>
            </a:endParaRPr>
          </a:p>
          <a:p>
            <a:pPr lvl="1">
              <a:buClr>
                <a:schemeClr val="accent5"/>
              </a:buClr>
              <a:buFont typeface="Wingdings" panose="05000000000000000000" pitchFamily="2" charset="2"/>
              <a:buChar char="Ø"/>
            </a:pPr>
            <a:r>
              <a:rPr lang="en-US" dirty="0">
                <a:solidFill>
                  <a:schemeClr val="tx1"/>
                </a:solidFill>
              </a:rPr>
              <a:t>Infliction of pain or injury on an older person or a vulnerable person;</a:t>
            </a:r>
          </a:p>
          <a:p>
            <a:pPr lvl="1">
              <a:buClr>
                <a:schemeClr val="accent5"/>
              </a:buClr>
              <a:buFont typeface="Wingdings" panose="05000000000000000000" pitchFamily="2" charset="2"/>
              <a:buChar char="Ø"/>
            </a:pPr>
            <a:r>
              <a:rPr lang="en-US" dirty="0">
                <a:solidFill>
                  <a:schemeClr val="tx1"/>
                </a:solidFill>
              </a:rPr>
              <a:t>      (b) Deprivation of food, shelter, clothing or services which are necessary to maintain the physical or mental health of an older person or a vulnerable person;</a:t>
            </a:r>
          </a:p>
          <a:p>
            <a:pPr lvl="1">
              <a:buClr>
                <a:schemeClr val="accent5"/>
              </a:buClr>
              <a:buFont typeface="Wingdings" panose="05000000000000000000" pitchFamily="2" charset="2"/>
              <a:buChar char="Ø"/>
            </a:pPr>
            <a:r>
              <a:rPr lang="en-US" dirty="0">
                <a:solidFill>
                  <a:schemeClr val="tx1"/>
                </a:solidFill>
              </a:rPr>
              <a:t>      (c) Infliction of psychological or emotional anguish, pain or distress on an older person or a vulnerable person through any act, including, without limitation:</a:t>
            </a:r>
          </a:p>
          <a:p>
            <a:pPr lvl="1">
              <a:buClr>
                <a:schemeClr val="accent5"/>
              </a:buClr>
              <a:buFont typeface="Wingdings" panose="05000000000000000000" pitchFamily="2" charset="2"/>
              <a:buChar char="Ø"/>
            </a:pPr>
            <a:r>
              <a:rPr lang="en-US" dirty="0">
                <a:solidFill>
                  <a:schemeClr val="tx1"/>
                </a:solidFill>
              </a:rPr>
              <a:t>             (1) Threatening, controlling or socially isolating the older person or vulnerable person;</a:t>
            </a:r>
          </a:p>
          <a:p>
            <a:pPr lvl="1">
              <a:buClr>
                <a:schemeClr val="accent5"/>
              </a:buClr>
              <a:buFont typeface="Wingdings" panose="05000000000000000000" pitchFamily="2" charset="2"/>
              <a:buChar char="Ø"/>
            </a:pPr>
            <a:r>
              <a:rPr lang="en-US" dirty="0">
                <a:solidFill>
                  <a:schemeClr val="tx1"/>
                </a:solidFill>
              </a:rPr>
              <a:t>             (2) Disregarding the needs of the older person or vulnerable person; or</a:t>
            </a:r>
          </a:p>
          <a:p>
            <a:pPr lvl="1">
              <a:buClr>
                <a:schemeClr val="accent5"/>
              </a:buClr>
              <a:buFont typeface="Wingdings" panose="05000000000000000000" pitchFamily="2" charset="2"/>
              <a:buChar char="Ø"/>
            </a:pPr>
            <a:r>
              <a:rPr lang="en-US" dirty="0">
                <a:solidFill>
                  <a:schemeClr val="tx1"/>
                </a:solidFill>
              </a:rPr>
              <a:t>             (3) Harming, damaging or destroying any property of the older person or vulnerable person, including, without limitation, pets; </a:t>
            </a:r>
          </a:p>
        </p:txBody>
      </p:sp>
      <p:sp>
        <p:nvSpPr>
          <p:cNvPr id="5" name="Title 1"/>
          <p:cNvSpPr txBox="1">
            <a:spLocks/>
          </p:cNvSpPr>
          <p:nvPr/>
        </p:nvSpPr>
        <p:spPr>
          <a:xfrm>
            <a:off x="2133600" y="96398"/>
            <a:ext cx="7924800" cy="609600"/>
          </a:xfrm>
          <a:prstGeom prst="rect">
            <a:avLst/>
          </a:prstGeom>
          <a:noFill/>
          <a:ln w="25400" cap="flat" cmpd="sng" algn="ctr">
            <a:noFill/>
            <a:prstDash val="solid"/>
          </a:ln>
          <a:effectLst/>
        </p:spPr>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5400" dirty="0">
                <a:solidFill>
                  <a:schemeClr val="accent5">
                    <a:lumMod val="75000"/>
                  </a:schemeClr>
                </a:solidFill>
                <a:latin typeface="+mj-lt"/>
              </a:rPr>
              <a:t>ABUSE</a:t>
            </a:r>
          </a:p>
        </p:txBody>
      </p:sp>
      <p:pic>
        <p:nvPicPr>
          <p:cNvPr id="4" name="Picture 3" descr="Shape, calendar, arrow&#10;&#10;Description automatically generated">
            <a:extLst>
              <a:ext uri="{FF2B5EF4-FFF2-40B4-BE49-F238E27FC236}">
                <a16:creationId xmlns:a16="http://schemas.microsoft.com/office/drawing/2014/main" id="{9EB377C6-E597-42A0-866C-0C7D73D63A88}"/>
              </a:ext>
            </a:extLst>
          </p:cNvPr>
          <p:cNvPicPr>
            <a:picLocks noChangeAspect="1"/>
          </p:cNvPicPr>
          <p:nvPr/>
        </p:nvPicPr>
        <p:blipFill>
          <a:blip r:embed="rId4"/>
          <a:stretch>
            <a:fillRect/>
          </a:stretch>
        </p:blipFill>
        <p:spPr>
          <a:xfrm>
            <a:off x="11282082" y="5920298"/>
            <a:ext cx="909286" cy="937701"/>
          </a:xfrm>
          <a:prstGeom prst="rect">
            <a:avLst/>
          </a:prstGeom>
        </p:spPr>
      </p:pic>
      <p:sp>
        <p:nvSpPr>
          <p:cNvPr id="7" name="TextBox 6">
            <a:extLst>
              <a:ext uri="{FF2B5EF4-FFF2-40B4-BE49-F238E27FC236}">
                <a16:creationId xmlns:a16="http://schemas.microsoft.com/office/drawing/2014/main" id="{426EF306-8869-4BBF-B9E8-FB192D453328}"/>
              </a:ext>
            </a:extLst>
          </p:cNvPr>
          <p:cNvSpPr txBox="1"/>
          <p:nvPr/>
        </p:nvSpPr>
        <p:spPr>
          <a:xfrm>
            <a:off x="0" y="0"/>
            <a:ext cx="838200" cy="253916"/>
          </a:xfrm>
          <a:prstGeom prst="rect">
            <a:avLst/>
          </a:prstGeom>
          <a:noFill/>
        </p:spPr>
        <p:txBody>
          <a:bodyPr wrap="square">
            <a:spAutoFit/>
          </a:bodyPr>
          <a:lstStyle/>
          <a:p>
            <a:r>
              <a:rPr lang="en-US" sz="1050" dirty="0"/>
              <a:t>State</a:t>
            </a:r>
          </a:p>
        </p:txBody>
      </p:sp>
    </p:spTree>
    <p:custDataLst>
      <p:tags r:id="rId1"/>
    </p:custDataLst>
    <p:extLst>
      <p:ext uri="{BB962C8B-B14F-4D97-AF65-F5344CB8AC3E}">
        <p14:creationId xmlns:p14="http://schemas.microsoft.com/office/powerpoint/2010/main" val="203804954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75DE2-5A14-4D1C-9436-5EF430F359BB}"/>
              </a:ext>
            </a:extLst>
          </p:cNvPr>
          <p:cNvSpPr>
            <a:spLocks noGrp="1"/>
          </p:cNvSpPr>
          <p:nvPr>
            <p:ph type="title"/>
          </p:nvPr>
        </p:nvSpPr>
        <p:spPr>
          <a:xfrm>
            <a:off x="1450392" y="115801"/>
            <a:ext cx="9291215" cy="839017"/>
          </a:xfrm>
        </p:spPr>
        <p:txBody>
          <a:bodyPr>
            <a:normAutofit/>
          </a:bodyPr>
          <a:lstStyle/>
          <a:p>
            <a:pPr algn="ctr"/>
            <a:r>
              <a:rPr lang="en-US" sz="5400" dirty="0">
                <a:solidFill>
                  <a:schemeClr val="accent5">
                    <a:lumMod val="75000"/>
                  </a:schemeClr>
                </a:solidFill>
              </a:rPr>
              <a:t>Abuse  Cont.</a:t>
            </a:r>
          </a:p>
        </p:txBody>
      </p:sp>
      <p:sp>
        <p:nvSpPr>
          <p:cNvPr id="3" name="Content Placeholder 2">
            <a:extLst>
              <a:ext uri="{FF2B5EF4-FFF2-40B4-BE49-F238E27FC236}">
                <a16:creationId xmlns:a16="http://schemas.microsoft.com/office/drawing/2014/main" id="{B61D83F4-5B09-41EB-9C69-75DD98928223}"/>
              </a:ext>
            </a:extLst>
          </p:cNvPr>
          <p:cNvSpPr>
            <a:spLocks noGrp="1"/>
          </p:cNvSpPr>
          <p:nvPr>
            <p:ph idx="1"/>
          </p:nvPr>
        </p:nvSpPr>
        <p:spPr>
          <a:xfrm>
            <a:off x="1104293" y="1331259"/>
            <a:ext cx="10290538" cy="4249409"/>
          </a:xfrm>
        </p:spPr>
        <p:txBody>
          <a:bodyPr>
            <a:normAutofit/>
          </a:bodyPr>
          <a:lstStyle/>
          <a:p>
            <a:pPr>
              <a:buClr>
                <a:schemeClr val="accent5"/>
              </a:buClr>
              <a:buFont typeface="Wingdings" panose="05000000000000000000" pitchFamily="2" charset="2"/>
              <a:buChar char="Ø"/>
            </a:pPr>
            <a:r>
              <a:rPr lang="en-US" dirty="0"/>
              <a:t>      (d) Nonconsensual sexual contact with an older person or a vulnerable person, including, without limitation:</a:t>
            </a:r>
          </a:p>
          <a:p>
            <a:pPr>
              <a:buClr>
                <a:schemeClr val="accent5"/>
              </a:buClr>
              <a:buFont typeface="Wingdings" panose="05000000000000000000" pitchFamily="2" charset="2"/>
              <a:buChar char="Ø"/>
            </a:pPr>
            <a:r>
              <a:rPr lang="en-US" dirty="0"/>
              <a:t>             (1) An act that the older person or vulnerable person is unable to understand or to which the older person or vulnerable person is unable to communicate his or her objection; or</a:t>
            </a:r>
          </a:p>
          <a:p>
            <a:pPr>
              <a:buClr>
                <a:schemeClr val="accent5"/>
              </a:buClr>
              <a:buFont typeface="Wingdings" panose="05000000000000000000" pitchFamily="2" charset="2"/>
              <a:buChar char="Ø"/>
            </a:pPr>
            <a:r>
              <a:rPr lang="en-US" dirty="0"/>
              <a:t>             (2) Intentional touching, either directly or through the clothing, of the genitalia, anus, groin, breast, inner thigh or buttocks of the older person or vulnerable person; or</a:t>
            </a:r>
          </a:p>
          <a:p>
            <a:pPr>
              <a:buClr>
                <a:schemeClr val="accent5"/>
              </a:buClr>
              <a:buFont typeface="Wingdings" panose="05000000000000000000" pitchFamily="2" charset="2"/>
              <a:buChar char="Ø"/>
            </a:pPr>
            <a:r>
              <a:rPr lang="en-US" dirty="0"/>
              <a:t>      (e) Permitting any of the acts described in paragraphs (a) to (d), inclusive, to be committed against an older person or a vulnerable person.</a:t>
            </a:r>
          </a:p>
        </p:txBody>
      </p:sp>
      <p:pic>
        <p:nvPicPr>
          <p:cNvPr id="4" name="Picture 3" descr="Shape, calendar, arrow&#10;&#10;Description automatically generated">
            <a:extLst>
              <a:ext uri="{FF2B5EF4-FFF2-40B4-BE49-F238E27FC236}">
                <a16:creationId xmlns:a16="http://schemas.microsoft.com/office/drawing/2014/main" id="{1B2ACC1F-8ECB-41B8-9C4F-AAA8A0909137}"/>
              </a:ext>
            </a:extLst>
          </p:cNvPr>
          <p:cNvPicPr>
            <a:picLocks noChangeAspect="1"/>
          </p:cNvPicPr>
          <p:nvPr/>
        </p:nvPicPr>
        <p:blipFill>
          <a:blip r:embed="rId2"/>
          <a:stretch>
            <a:fillRect/>
          </a:stretch>
        </p:blipFill>
        <p:spPr>
          <a:xfrm>
            <a:off x="11282082" y="5920298"/>
            <a:ext cx="909286" cy="937701"/>
          </a:xfrm>
          <a:prstGeom prst="rect">
            <a:avLst/>
          </a:prstGeom>
        </p:spPr>
      </p:pic>
      <p:sp>
        <p:nvSpPr>
          <p:cNvPr id="5" name="TextBox 4">
            <a:extLst>
              <a:ext uri="{FF2B5EF4-FFF2-40B4-BE49-F238E27FC236}">
                <a16:creationId xmlns:a16="http://schemas.microsoft.com/office/drawing/2014/main" id="{CAE056EE-7C51-439D-BB91-61152FE77DEC}"/>
              </a:ext>
            </a:extLst>
          </p:cNvPr>
          <p:cNvSpPr txBox="1"/>
          <p:nvPr/>
        </p:nvSpPr>
        <p:spPr>
          <a:xfrm>
            <a:off x="0" y="0"/>
            <a:ext cx="838200" cy="253916"/>
          </a:xfrm>
          <a:prstGeom prst="rect">
            <a:avLst/>
          </a:prstGeom>
          <a:noFill/>
        </p:spPr>
        <p:txBody>
          <a:bodyPr wrap="square">
            <a:spAutoFit/>
          </a:bodyPr>
          <a:lstStyle/>
          <a:p>
            <a:r>
              <a:rPr lang="en-US" sz="1050" dirty="0"/>
              <a:t>State</a:t>
            </a:r>
          </a:p>
        </p:txBody>
      </p:sp>
    </p:spTree>
    <p:extLst>
      <p:ext uri="{BB962C8B-B14F-4D97-AF65-F5344CB8AC3E}">
        <p14:creationId xmlns:p14="http://schemas.microsoft.com/office/powerpoint/2010/main" val="240737527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0.6"/>
</p:tagLst>
</file>

<file path=ppt/tags/tag2.xml><?xml version="1.0" encoding="utf-8"?>
<p:tagLst xmlns:a="http://schemas.openxmlformats.org/drawingml/2006/main" xmlns:r="http://schemas.openxmlformats.org/officeDocument/2006/relationships" xmlns:p="http://schemas.openxmlformats.org/presentationml/2006/main">
  <p:tag name="TIMING" val="|0.6"/>
</p:tagLst>
</file>

<file path=ppt/tags/tag3.xml><?xml version="1.0" encoding="utf-8"?>
<p:tagLst xmlns:a="http://schemas.openxmlformats.org/drawingml/2006/main" xmlns:r="http://schemas.openxmlformats.org/officeDocument/2006/relationships" xmlns:p="http://schemas.openxmlformats.org/presentationml/2006/main">
  <p:tag name="TIMING" val="|0.1"/>
</p:tagLst>
</file>

<file path=ppt/tags/tag4.xml><?xml version="1.0" encoding="utf-8"?>
<p:tagLst xmlns:a="http://schemas.openxmlformats.org/drawingml/2006/main" xmlns:r="http://schemas.openxmlformats.org/officeDocument/2006/relationships" xmlns:p="http://schemas.openxmlformats.org/presentationml/2006/main">
  <p:tag name="TIMING" val="|0.6"/>
</p:tagLst>
</file>

<file path=ppt/tags/tag5.xml><?xml version="1.0" encoding="utf-8"?>
<p:tagLst xmlns:a="http://schemas.openxmlformats.org/drawingml/2006/main" xmlns:r="http://schemas.openxmlformats.org/officeDocument/2006/relationships" xmlns:p="http://schemas.openxmlformats.org/presentationml/2006/main">
  <p:tag name="TIMING" val="|0.1"/>
</p:tagLst>
</file>

<file path=ppt/tags/tag6.xml><?xml version="1.0" encoding="utf-8"?>
<p:tagLst xmlns:a="http://schemas.openxmlformats.org/drawingml/2006/main" xmlns:r="http://schemas.openxmlformats.org/officeDocument/2006/relationships" xmlns:p="http://schemas.openxmlformats.org/presentationml/2006/main">
  <p:tag name="TIMING" val="|0.6"/>
</p:tagLst>
</file>

<file path=ppt/tags/tag7.xml><?xml version="1.0" encoding="utf-8"?>
<p:tagLst xmlns:a="http://schemas.openxmlformats.org/drawingml/2006/main" xmlns:r="http://schemas.openxmlformats.org/officeDocument/2006/relationships" xmlns:p="http://schemas.openxmlformats.org/presentationml/2006/main">
  <p:tag name="TIMING" val="|0.2"/>
</p:tagLst>
</file>

<file path=ppt/theme/theme1.xml><?xml version="1.0" encoding="utf-8"?>
<a:theme xmlns:a="http://schemas.openxmlformats.org/drawingml/2006/main" name="Gallery">
  <a:themeElements>
    <a:clrScheme name="Custom 4">
      <a:dk1>
        <a:sysClr val="windowText" lastClr="000000"/>
      </a:dk1>
      <a:lt1>
        <a:sysClr val="window" lastClr="FFFFFF"/>
      </a:lt1>
      <a:dk2>
        <a:srgbClr val="39302A"/>
      </a:dk2>
      <a:lt2>
        <a:srgbClr val="E5DEDB"/>
      </a:lt2>
      <a:accent1>
        <a:srgbClr val="E64823"/>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BB5F5D82-B5E9-469E-A815-C655ED4AF24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9F30101-685D-45DE-9DB6-1F040B2FDE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8661AA8-FA16-4E58-B6CE-5E6FE2A09464}">
  <ds:schemaRefs>
    <ds:schemaRef ds:uri="http://purl.org/dc/terms/"/>
    <ds:schemaRef ds:uri="http://schemas.microsoft.com/office/2006/documentManagement/types"/>
    <ds:schemaRef ds:uri="16c05727-aa75-4e4a-9b5f-8a80a1165891"/>
    <ds:schemaRef ds:uri="http://schemas.microsoft.com/office/infopath/2007/PartnerControls"/>
    <ds:schemaRef ds:uri="http://schemas.openxmlformats.org/package/2006/metadata/core-properties"/>
    <ds:schemaRef ds:uri="http://purl.org/dc/elements/1.1/"/>
    <ds:schemaRef ds:uri="http://schemas.microsoft.com/office/2006/metadata/properties"/>
    <ds:schemaRef ds:uri="71af3243-3dd4-4a8d-8c0d-dd76da1f02a5"/>
    <ds:schemaRef ds:uri="http://www.w3.org/XML/1998/namespace"/>
    <ds:schemaRef ds:uri="http://purl.org/dc/dcmitype/"/>
  </ds:schemaRefs>
</ds:datastoreItem>
</file>

<file path=customXml/itemProps3.xml><?xml version="1.0" encoding="utf-8"?>
<ds:datastoreItem xmlns:ds="http://schemas.openxmlformats.org/officeDocument/2006/customXml" ds:itemID="{F1FC55D3-F645-4907-9137-B16FB6054B5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Gallery</Template>
  <TotalTime>11817</TotalTime>
  <Words>9359</Words>
  <Application>Microsoft Office PowerPoint</Application>
  <PresentationFormat>Widescreen</PresentationFormat>
  <Paragraphs>916</Paragraphs>
  <Slides>154</Slides>
  <Notes>38</Notes>
  <HiddenSlides>26</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154</vt:i4>
      </vt:variant>
    </vt:vector>
  </HeadingPairs>
  <TitlesOfParts>
    <vt:vector size="164" baseType="lpstr">
      <vt:lpstr>Arial</vt:lpstr>
      <vt:lpstr>Calibri</vt:lpstr>
      <vt:lpstr>Calibri-Bold</vt:lpstr>
      <vt:lpstr>Century Gothic</vt:lpstr>
      <vt:lpstr>Georgia</vt:lpstr>
      <vt:lpstr>Symbol</vt:lpstr>
      <vt:lpstr>Times New Roman</vt:lpstr>
      <vt:lpstr>Wingdings</vt:lpstr>
      <vt:lpstr>Wingdings 3</vt:lpstr>
      <vt:lpstr>Gallery</vt:lpstr>
      <vt:lpstr>National Incident Based Reporting System (NIBRS)</vt:lpstr>
      <vt:lpstr>Class goals</vt:lpstr>
      <vt:lpstr>objectives</vt:lpstr>
      <vt:lpstr>Introduction to NIBRS</vt:lpstr>
      <vt:lpstr>The Parties within NIBRS</vt:lpstr>
      <vt:lpstr>Reporting Agency Coordinator (RAC)&amp;  Assistant (ARAC) Responsibilities</vt:lpstr>
      <vt:lpstr>RAC/ARAC Additional Responsibilities </vt:lpstr>
      <vt:lpstr>State Monitoring Federal Quality Assurance Review Process</vt:lpstr>
      <vt:lpstr>NIBRS QUALITY ASSURANCE REVIEW</vt:lpstr>
      <vt:lpstr>Quality Assurance Review</vt:lpstr>
      <vt:lpstr>Supplemental Documentation for quality assurance</vt:lpstr>
      <vt:lpstr>Rms Certification Requirement</vt:lpstr>
      <vt:lpstr>Rms Certification Requirement (cont.)</vt:lpstr>
      <vt:lpstr>Training certification process</vt:lpstr>
      <vt:lpstr>Training Certification process (cont.)</vt:lpstr>
      <vt:lpstr>Agency Internal Written Procedures (IWP’s)</vt:lpstr>
      <vt:lpstr>Agency Operating Personnel List</vt:lpstr>
      <vt:lpstr>FBI Quarterly Reporting Schedule</vt:lpstr>
      <vt:lpstr>Zero Report </vt:lpstr>
      <vt:lpstr>NIBRS Publications</vt:lpstr>
      <vt:lpstr>NIBRS Publications</vt:lpstr>
      <vt:lpstr>TOPS Data</vt:lpstr>
      <vt:lpstr>PowerPoint Presentation</vt:lpstr>
      <vt:lpstr>NIBRS Group A Offenses</vt:lpstr>
      <vt:lpstr>CATEGORIES Within NIBRS</vt:lpstr>
      <vt:lpstr>Group A Offense one off's</vt:lpstr>
      <vt:lpstr>PowerPoint Presentation</vt:lpstr>
      <vt:lpstr>What is a NIBRS Incident?</vt:lpstr>
      <vt:lpstr>PowerPoint Presentation</vt:lpstr>
      <vt:lpstr>NIBRS User Manual</vt:lpstr>
      <vt:lpstr>NIBRS Technical Specifications</vt:lpstr>
      <vt:lpstr>Jurisdictional AND Multi-player gaming</vt:lpstr>
      <vt:lpstr>Acting in Concert/Time and Place</vt:lpstr>
      <vt:lpstr>Example 1: How Many Incidents?</vt:lpstr>
      <vt:lpstr>What’s the nibr’s offense</vt:lpstr>
      <vt:lpstr>Example 2: How Many Incidents?</vt:lpstr>
      <vt:lpstr>PowerPoint Presentation</vt:lpstr>
      <vt:lpstr>PowerPoint Presentation</vt:lpstr>
      <vt:lpstr>Video Questions</vt:lpstr>
      <vt:lpstr>Incident Layout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Issues In NIBRS REPORTING</vt:lpstr>
      <vt:lpstr>NEVADA Offense Codes [NOC]</vt:lpstr>
      <vt:lpstr>Updating Incidents</vt:lpstr>
      <vt:lpstr>Warnings vs. Errors</vt:lpstr>
      <vt:lpstr>Cargo Theft </vt:lpstr>
      <vt:lpstr>Cargo Theft Example 1</vt:lpstr>
      <vt:lpstr>Cargo Theft Example 2</vt:lpstr>
      <vt:lpstr>Hate Crimes</vt:lpstr>
      <vt:lpstr>Hate Crimes Continued</vt:lpstr>
      <vt:lpstr>PowerPoint Presentation</vt:lpstr>
      <vt:lpstr>Break</vt:lpstr>
      <vt:lpstr>Incident Activity</vt:lpstr>
      <vt:lpstr>Scenario Example 1</vt:lpstr>
      <vt:lpstr>PowerPoint Presentation</vt:lpstr>
      <vt:lpstr>PowerPoint Presentation</vt:lpstr>
      <vt:lpstr>PowerPoint Presentation</vt:lpstr>
      <vt:lpstr>PowerPoint Presentation</vt:lpstr>
      <vt:lpstr>PowerPoint Presentation</vt:lpstr>
      <vt:lpstr>Scenario 1: answer</vt:lpstr>
      <vt:lpstr>Scenario Example 2 </vt:lpstr>
      <vt:lpstr>PowerPoint Presentation</vt:lpstr>
      <vt:lpstr>PowerPoint Presentation</vt:lpstr>
      <vt:lpstr>PowerPoint Presentation</vt:lpstr>
      <vt:lpstr>PowerPoint Presentation</vt:lpstr>
      <vt:lpstr>PowerPoint Presentation</vt:lpstr>
      <vt:lpstr>scenario 2:  answer</vt:lpstr>
      <vt:lpstr>Example  What’s the offense?</vt:lpstr>
      <vt:lpstr>Scenario 3</vt:lpstr>
      <vt:lpstr>Scenario Review</vt:lpstr>
      <vt:lpstr>PowerPoint Presentation</vt:lpstr>
      <vt:lpstr>PowerPoint Presentation</vt:lpstr>
      <vt:lpstr>PowerPoint Presentation</vt:lpstr>
      <vt:lpstr>PowerPoint Presentation</vt:lpstr>
      <vt:lpstr>PowerPoint Presentation</vt:lpstr>
      <vt:lpstr>SCENARIO 3 Answer</vt:lpstr>
      <vt:lpstr>Accessories vs not.</vt:lpstr>
      <vt:lpstr>State of Nevada Specifics</vt:lpstr>
      <vt:lpstr>Domestic Violence Requirements</vt:lpstr>
      <vt:lpstr>What Constitutes Domestic Violence? </vt:lpstr>
      <vt:lpstr>DV1</vt:lpstr>
      <vt:lpstr>What Specific Information Is Collected?</vt:lpstr>
      <vt:lpstr>What specific information is collected?  cont.</vt:lpstr>
      <vt:lpstr>What Relationships Are Collected? </vt:lpstr>
      <vt:lpstr>Crimes Against the Elderly &amp; Vulnerable Persons</vt:lpstr>
      <vt:lpstr>PowerPoint Presentation</vt:lpstr>
      <vt:lpstr>PowerPoint Presentation</vt:lpstr>
      <vt:lpstr>How it’s defined</vt:lpstr>
      <vt:lpstr>PowerPoint Presentation</vt:lpstr>
      <vt:lpstr>PowerPoint Presentation</vt:lpstr>
      <vt:lpstr>Abuse  Cont.</vt:lpstr>
      <vt:lpstr>PowerPoint Presentation</vt:lpstr>
      <vt:lpstr>PowerPoint Presentation</vt:lpstr>
      <vt:lpstr>PowerPoint Presentation</vt:lpstr>
      <vt:lpstr>ISOLATION CONTINUED</vt:lpstr>
      <vt:lpstr>PowerPoint Presentation</vt:lpstr>
      <vt:lpstr>PowerPoint Presentation</vt:lpstr>
      <vt:lpstr>Assault within NIBRS </vt:lpstr>
      <vt:lpstr>How to Report Assaults in NIBRS</vt:lpstr>
      <vt:lpstr>Aggravated vs. Simple Assault</vt:lpstr>
      <vt:lpstr>Important Things to Consider</vt:lpstr>
      <vt:lpstr>Selecting the Correct NOC</vt:lpstr>
      <vt:lpstr>NOC Selection</vt:lpstr>
      <vt:lpstr>Entering the Incident</vt:lpstr>
      <vt:lpstr>NIBRS Upload</vt:lpstr>
      <vt:lpstr>NIBRS Pending and Errors</vt:lpstr>
      <vt:lpstr>NIBRS Errors </vt:lpstr>
      <vt:lpstr>Error Code</vt:lpstr>
      <vt:lpstr>Viewing Assault Example </vt:lpstr>
      <vt:lpstr>Administrative Section</vt:lpstr>
      <vt:lpstr>Offense Section</vt:lpstr>
      <vt:lpstr>Property Section</vt:lpstr>
      <vt:lpstr>Offender Section</vt:lpstr>
      <vt:lpstr>Victim Section</vt:lpstr>
      <vt:lpstr>Arrestee Section</vt:lpstr>
      <vt:lpstr>Recap</vt:lpstr>
      <vt:lpstr>It’s ok to ask them!</vt:lpstr>
      <vt:lpstr>ARSON EXAMPLE</vt:lpstr>
      <vt:lpstr>PowerPoint Presentation</vt:lpstr>
      <vt:lpstr>PowerPoint Presentation</vt:lpstr>
      <vt:lpstr>PowerPoint Presentation</vt:lpstr>
      <vt:lpstr>Guess the Value and Category</vt:lpstr>
      <vt:lpstr>Guess the Value&amp; Category</vt:lpstr>
      <vt:lpstr>Values</vt:lpstr>
      <vt:lpstr>Values</vt:lpstr>
      <vt:lpstr>PowerPoint Presentation</vt:lpstr>
      <vt:lpstr>PowerPoint Presentation</vt:lpstr>
      <vt:lpstr>PowerPoint Presentation</vt:lpstr>
      <vt:lpstr>Any Questions??</vt:lpstr>
      <vt:lpstr>PowerPoint Presentation</vt:lpstr>
      <vt:lpstr>PowerPoint Presentation</vt:lpstr>
      <vt:lpstr>PowerPoint Presentation</vt:lpstr>
      <vt:lpstr>How to view All Reports in TOPS</vt:lpstr>
      <vt:lpstr>How to view All Reports in TOPS Continued</vt:lpstr>
      <vt:lpstr>NIBRS Agency Crime Overview Report</vt:lpstr>
      <vt:lpstr>Rac/arac information</vt:lpstr>
      <vt:lpstr>Error Rate and Common Errors Report</vt:lpstr>
      <vt:lpstr>Error Rate and Common Errors Report</vt:lpstr>
      <vt:lpstr>Error Rate and Common Errors Report</vt:lpstr>
      <vt:lpstr>NRS vs. NIBRS Definitions</vt:lpstr>
      <vt:lpstr>Assaults</vt:lpstr>
      <vt:lpstr>BURGlary</vt:lpstr>
      <vt:lpstr>Common Language</vt:lpstr>
      <vt:lpstr>PowerPoint Presentation</vt:lpstr>
      <vt:lpstr>PowerPoint Presentation</vt:lpstr>
      <vt:lpstr>Common Language Cont.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Incident Based Reporting System (NIBRS)</dc:title>
  <dc:creator>Frank deBraga</dc:creator>
  <cp:lastModifiedBy>Christina Wilson</cp:lastModifiedBy>
  <cp:revision>281</cp:revision>
  <cp:lastPrinted>2022-03-21T17:39:29Z</cp:lastPrinted>
  <dcterms:created xsi:type="dcterms:W3CDTF">2021-06-07T19:46:29Z</dcterms:created>
  <dcterms:modified xsi:type="dcterms:W3CDTF">2022-05-12T22:50:52Z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